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91"/>
  </p:handoutMasterIdLst>
  <p:sldIdLst>
    <p:sldId id="257" r:id="rId3"/>
    <p:sldId id="477" r:id="rId5"/>
    <p:sldId id="258" r:id="rId6"/>
    <p:sldId id="478" r:id="rId7"/>
    <p:sldId id="639" r:id="rId8"/>
    <p:sldId id="479" r:id="rId9"/>
    <p:sldId id="481" r:id="rId10"/>
    <p:sldId id="480" r:id="rId11"/>
    <p:sldId id="482" r:id="rId12"/>
    <p:sldId id="483" r:id="rId13"/>
    <p:sldId id="484" r:id="rId14"/>
    <p:sldId id="529" r:id="rId15"/>
    <p:sldId id="485" r:id="rId16"/>
    <p:sldId id="486" r:id="rId17"/>
    <p:sldId id="428" r:id="rId18"/>
    <p:sldId id="534" r:id="rId19"/>
    <p:sldId id="530" r:id="rId20"/>
    <p:sldId id="527" r:id="rId21"/>
    <p:sldId id="531" r:id="rId22"/>
    <p:sldId id="487" r:id="rId23"/>
    <p:sldId id="532" r:id="rId24"/>
    <p:sldId id="488" r:id="rId25"/>
    <p:sldId id="507" r:id="rId26"/>
    <p:sldId id="489" r:id="rId27"/>
    <p:sldId id="490" r:id="rId28"/>
    <p:sldId id="491" r:id="rId29"/>
    <p:sldId id="492" r:id="rId30"/>
    <p:sldId id="493" r:id="rId31"/>
    <p:sldId id="533" r:id="rId32"/>
    <p:sldId id="535" r:id="rId33"/>
    <p:sldId id="536" r:id="rId34"/>
    <p:sldId id="495" r:id="rId35"/>
    <p:sldId id="537" r:id="rId36"/>
    <p:sldId id="538" r:id="rId37"/>
    <p:sldId id="539" r:id="rId38"/>
    <p:sldId id="583" r:id="rId39"/>
    <p:sldId id="506" r:id="rId40"/>
    <p:sldId id="720" r:id="rId41"/>
    <p:sldId id="496" r:id="rId42"/>
    <p:sldId id="499" r:id="rId43"/>
    <p:sldId id="589" r:id="rId44"/>
    <p:sldId id="503" r:id="rId45"/>
    <p:sldId id="500" r:id="rId46"/>
    <p:sldId id="501" r:id="rId47"/>
    <p:sldId id="541" r:id="rId48"/>
    <p:sldId id="502" r:id="rId49"/>
    <p:sldId id="542" r:id="rId50"/>
    <p:sldId id="540" r:id="rId51"/>
    <p:sldId id="497" r:id="rId52"/>
    <p:sldId id="770" r:id="rId53"/>
    <p:sldId id="504" r:id="rId54"/>
    <p:sldId id="543" r:id="rId55"/>
    <p:sldId id="545" r:id="rId56"/>
    <p:sldId id="544" r:id="rId57"/>
    <p:sldId id="547" r:id="rId58"/>
    <p:sldId id="548" r:id="rId59"/>
    <p:sldId id="553" r:id="rId60"/>
    <p:sldId id="554" r:id="rId61"/>
    <p:sldId id="555" r:id="rId62"/>
    <p:sldId id="556" r:id="rId63"/>
    <p:sldId id="559" r:id="rId64"/>
    <p:sldId id="560" r:id="rId65"/>
    <p:sldId id="579" r:id="rId66"/>
    <p:sldId id="561" r:id="rId67"/>
    <p:sldId id="563" r:id="rId68"/>
    <p:sldId id="564" r:id="rId69"/>
    <p:sldId id="588" r:id="rId70"/>
    <p:sldId id="590" r:id="rId71"/>
    <p:sldId id="771" r:id="rId72"/>
    <p:sldId id="498" r:id="rId73"/>
    <p:sldId id="549" r:id="rId74"/>
    <p:sldId id="568" r:id="rId75"/>
    <p:sldId id="569" r:id="rId76"/>
    <p:sldId id="571" r:id="rId77"/>
    <p:sldId id="572" r:id="rId78"/>
    <p:sldId id="574" r:id="rId79"/>
    <p:sldId id="573" r:id="rId80"/>
    <p:sldId id="566" r:id="rId81"/>
    <p:sldId id="577" r:id="rId82"/>
    <p:sldId id="567" r:id="rId83"/>
    <p:sldId id="576" r:id="rId84"/>
    <p:sldId id="578" r:id="rId85"/>
    <p:sldId id="591" r:id="rId86"/>
    <p:sldId id="721" r:id="rId87"/>
    <p:sldId id="585" r:id="rId88"/>
    <p:sldId id="581" r:id="rId89"/>
    <p:sldId id="272" r:id="rId90"/>
  </p:sldIdLst>
  <p:sldSz cx="12192000" cy="6858000"/>
  <p:notesSz cx="7103745" cy="10234295"/>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BF1229"/>
    <a:srgbClr val="E38E84"/>
    <a:srgbClr val="FFFFEE"/>
    <a:srgbClr val="1691B5"/>
    <a:srgbClr val="367C1E"/>
    <a:srgbClr val="B5CC48"/>
    <a:srgbClr val="44128D"/>
    <a:srgbClr val="805B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32</a:t>
            </a:r>
            <a:r>
              <a:rPr lang="zh-CN" altLang="en-US"/>
              <a:t>学时  深的</a:t>
            </a:r>
            <a:r>
              <a:rPr lang="en-US" altLang="zh-CN"/>
              <a:t>48</a:t>
            </a:r>
            <a:r>
              <a:rPr lang="zh-CN" altLang="en-US"/>
              <a:t>学时  </a:t>
            </a:r>
            <a:r>
              <a:rPr lang="en-US" altLang="zh-CN"/>
              <a:t>2</a:t>
            </a:r>
            <a:r>
              <a:rPr lang="zh-CN" altLang="en-US"/>
              <a:t>学分</a:t>
            </a:r>
            <a:r>
              <a:rPr lang="en-US" altLang="zh-CN"/>
              <a:t>48 3</a:t>
            </a:r>
            <a:r>
              <a:rPr lang="zh-CN" altLang="en-US"/>
              <a:t>学分</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B4BD75-86EB-44D2-B751-27C2C604DE63}"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32</a:t>
            </a:r>
            <a:r>
              <a:rPr lang="zh-CN" altLang="en-US"/>
              <a:t>学时  深的</a:t>
            </a:r>
            <a:r>
              <a:rPr lang="en-US" altLang="zh-CN"/>
              <a:t>48</a:t>
            </a:r>
            <a:r>
              <a:rPr lang="zh-CN" altLang="en-US"/>
              <a:t>学时  </a:t>
            </a:r>
            <a:r>
              <a:rPr lang="en-US" altLang="zh-CN"/>
              <a:t>2</a:t>
            </a:r>
            <a:r>
              <a:rPr lang="zh-CN" altLang="en-US"/>
              <a:t>学分</a:t>
            </a:r>
            <a:r>
              <a:rPr lang="en-US" altLang="zh-CN"/>
              <a:t>48 3</a:t>
            </a:r>
            <a:r>
              <a:rPr lang="zh-CN" altLang="en-US"/>
              <a:t>学分</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B4BD75-86EB-44D2-B751-27C2C604DE63}"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32</a:t>
            </a:r>
            <a:r>
              <a:rPr lang="zh-CN" altLang="en-US"/>
              <a:t>学时  深的</a:t>
            </a:r>
            <a:r>
              <a:rPr lang="en-US" altLang="zh-CN"/>
              <a:t>48</a:t>
            </a:r>
            <a:r>
              <a:rPr lang="zh-CN" altLang="en-US"/>
              <a:t>学时  </a:t>
            </a:r>
            <a:r>
              <a:rPr lang="en-US" altLang="zh-CN"/>
              <a:t>2</a:t>
            </a:r>
            <a:r>
              <a:rPr lang="zh-CN" altLang="en-US"/>
              <a:t>学分</a:t>
            </a:r>
            <a:r>
              <a:rPr lang="en-US" altLang="zh-CN"/>
              <a:t>48 3</a:t>
            </a:r>
            <a:r>
              <a:rPr lang="zh-CN" altLang="en-US"/>
              <a:t>学分</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B4BD75-86EB-44D2-B751-27C2C604DE63}"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TextEdit="1"/>
          </p:cNvSpPr>
          <p:nvPr>
            <p:ph type="sldImg"/>
          </p:nvPr>
        </p:nvSpPr>
        <p:spPr>
          <a:xfrm>
            <a:off x="2716213" y="304800"/>
            <a:ext cx="4162425" cy="3122613"/>
          </a:xfrm>
        </p:spPr>
      </p:sp>
      <p:sp>
        <p:nvSpPr>
          <p:cNvPr id="56323" name="Rectangle 3"/>
          <p:cNvSpPr>
            <a:spLocks noGrp="1"/>
          </p:cNvSpPr>
          <p:nvPr>
            <p:ph type="body" idx="1"/>
          </p:nvPr>
        </p:nvSpPr>
        <p:spPr>
          <a:xfrm>
            <a:off x="960438" y="3255963"/>
            <a:ext cx="7677150" cy="3082925"/>
          </a:xfrm>
          <a:prstGeom prst="rect">
            <a:avLst/>
          </a:prstGeom>
          <a:noFill/>
          <a:ln w="9525">
            <a:noFill/>
          </a:ln>
        </p:spPr>
        <p:txBody>
          <a:bodyPr/>
          <a:p>
            <a:pPr lvl="0" eaLnBrk="1" hangingPunct="1"/>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用户角度</a:t>
            </a:r>
            <a:r>
              <a:rPr lang="zh-CN" altLang="en-US"/>
              <a:t>出发</a:t>
            </a:r>
            <a:endParaRPr lang="zh-CN" altLang="en-US"/>
          </a:p>
          <a:p>
            <a:endParaRPr lang="zh-CN" altLang="en-US"/>
          </a:p>
          <a:p>
            <a:r>
              <a:rPr lang="zh-CN" altLang="en-US"/>
              <a:t>被国内和国际标准</a:t>
            </a:r>
            <a:r>
              <a:rPr lang="zh-CN" altLang="en-US"/>
              <a:t>采用</a:t>
            </a:r>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用户角度</a:t>
            </a:r>
            <a:r>
              <a:rPr lang="zh-CN" altLang="en-US"/>
              <a:t>出发</a:t>
            </a:r>
            <a:endParaRPr lang="zh-CN" altLang="en-US"/>
          </a:p>
          <a:p>
            <a:endParaRPr lang="zh-CN" altLang="en-US"/>
          </a:p>
          <a:p>
            <a:r>
              <a:rPr lang="zh-CN" altLang="en-US"/>
              <a:t>被国内和国际标准</a:t>
            </a:r>
            <a:r>
              <a:rPr lang="zh-CN" altLang="en-US"/>
              <a:t>采用</a:t>
            </a:r>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在实际的软件项目开发过程中，项目团队应根据自身需求和软件项目特色，参考现有的软件质量模型，制定出自己的质量</a:t>
            </a:r>
            <a:r>
              <a:rPr lang="zh-CN" altLang="en-US"/>
              <a:t>模型</a:t>
            </a:r>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charset="0"/>
                <a:ea typeface="微软雅黑" charset="0"/>
                <a:sym typeface="+mn-ea"/>
              </a:rPr>
              <a:t>单元和集成测试检测程序的执行是否满足软件设计的要求；</a:t>
            </a:r>
            <a:endParaRPr lang="en-US" altLang="zh-CN" dirty="0">
              <a:latin typeface="微软雅黑" charset="0"/>
              <a:ea typeface="微软雅黑" charset="0"/>
            </a:endParaRPr>
          </a:p>
          <a:p>
            <a:r>
              <a:rPr lang="zh-CN" altLang="en-US" dirty="0">
                <a:latin typeface="微软雅黑" charset="0"/>
                <a:ea typeface="微软雅黑" charset="0"/>
                <a:sym typeface="+mn-ea"/>
              </a:rPr>
              <a:t>系统测试检测系统功能、性能的质量特性是否达到系统设计的指标；</a:t>
            </a:r>
            <a:endParaRPr lang="en-US" altLang="zh-CN" dirty="0">
              <a:latin typeface="微软雅黑" charset="0"/>
              <a:ea typeface="微软雅黑" charset="0"/>
            </a:endParaRPr>
          </a:p>
          <a:p>
            <a:r>
              <a:rPr lang="zh-CN" altLang="en-US" dirty="0">
                <a:latin typeface="微软雅黑" charset="0"/>
                <a:ea typeface="微软雅黑" charset="0"/>
                <a:sym typeface="+mn-ea"/>
              </a:rPr>
              <a:t>验收测试确定软件的实现是否满足用户需要或合同的要求。</a:t>
            </a:r>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26627" name="Rectangle 2"/>
          <p:cNvSpPr>
            <a:spLocks noRot="1" noTextEdit="1"/>
          </p:cNvSpPr>
          <p:nvPr>
            <p:ph type="sldImg"/>
          </p:nvPr>
        </p:nvSpPr>
        <p:spPr/>
      </p:sp>
      <p:sp>
        <p:nvSpPr>
          <p:cNvPr id="39940" name="Rectangle 3"/>
          <p:cNvSpPr>
            <a:spLocks noGrp="1" noChangeArrowheads="1"/>
          </p:cNvSpPr>
          <p:nvPr>
            <p:ph type="body" idx="1"/>
          </p:nvPr>
        </p:nvSpPr>
        <p:spPr/>
        <p:txBody>
          <a:bodyPr wrap="square" lIns="91440" tIns="45720" rIns="91440" bIns="45720" numCol="1" anchor="t" anchorCtr="0" compatLnSpc="1"/>
          <a:lstStyle/>
          <a:p>
            <a:pPr marL="342900" marR="0" lvl="0" indent="-342900" algn="l" defTabSz="914400" rtl="0" eaLnBrk="0" fontAlgn="base" latinLnBrk="0" hangingPunct="0">
              <a:lnSpc>
                <a:spcPct val="120000"/>
              </a:lnSpc>
              <a:spcBef>
                <a:spcPct val="20000"/>
              </a:spcBef>
              <a:spcAft>
                <a:spcPct val="0"/>
              </a:spcAft>
              <a:buClr>
                <a:srgbClr val="FF6600"/>
              </a:buClr>
              <a:buSzPct val="60000"/>
              <a:buFont typeface="Wingdings" panose="05000000000000000000" pitchFamily="2" charset="2"/>
              <a:buChar char="n"/>
              <a:defRPr/>
            </a:pPr>
            <a:r>
              <a:rPr kumimoji="1" lang="zh-CN" altLang="en-US" sz="1200" b="0" i="0" u="none" strike="noStrike" kern="0" cap="none" spc="0" normalizeH="0" baseline="0" noProof="0" dirty="0" smtClean="0">
                <a:ln>
                  <a:noFill/>
                </a:ln>
                <a:solidFill>
                  <a:schemeClr val="tx1"/>
                </a:solidFill>
                <a:effectLst/>
                <a:uLnTx/>
                <a:uFillTx/>
                <a:latin typeface="Arial" panose="020B0704020202020204" pitchFamily="34" charset="0"/>
                <a:ea typeface="宋体" pitchFamily="2" charset="-122"/>
                <a:cs typeface="+mn-cs"/>
              </a:rPr>
              <a:t>测试伴随整个软件开发周期，而且测试的对象不仅仅是程序，需求、设计等同样要测试，测试与开发是同步进行的。</a:t>
            </a:r>
            <a:endParaRPr kumimoji="1" lang="en-US" altLang="zh-CN" sz="1200" b="0" i="0" u="none" strike="noStrike" kern="0" cap="none" spc="0" normalizeH="0" baseline="0" noProof="0" dirty="0" smtClean="0">
              <a:ln>
                <a:noFill/>
              </a:ln>
              <a:solidFill>
                <a:schemeClr val="tx1"/>
              </a:solidFill>
              <a:effectLst/>
              <a:uLnTx/>
              <a:uFillTx/>
              <a:latin typeface="Arial" panose="020B0704020202020204" pitchFamily="34" charset="0"/>
              <a:ea typeface="宋体" pitchFamily="2" charset="-122"/>
              <a:cs typeface="+mn-cs"/>
            </a:endParaRPr>
          </a:p>
          <a:p>
            <a:pPr marL="342900" marR="0" lvl="0" indent="-342900" algn="l" defTabSz="914400" rtl="0" eaLnBrk="0" fontAlgn="base" latinLnBrk="0" hangingPunct="0">
              <a:lnSpc>
                <a:spcPct val="120000"/>
              </a:lnSpc>
              <a:spcBef>
                <a:spcPct val="20000"/>
              </a:spcBef>
              <a:spcAft>
                <a:spcPct val="0"/>
              </a:spcAft>
              <a:buClr>
                <a:srgbClr val="FF6600"/>
              </a:buClr>
              <a:buSzPct val="60000"/>
              <a:buFont typeface="Wingdings" panose="05000000000000000000" pitchFamily="2" charset="2"/>
              <a:buChar char="n"/>
              <a:defRPr/>
            </a:pPr>
            <a:r>
              <a:rPr kumimoji="1" lang="en-US" altLang="zh-CN" sz="1200" b="0" i="0" u="none" strike="noStrike" kern="0" cap="none" spc="0" normalizeH="0" baseline="0" noProof="0" dirty="0" smtClean="0">
                <a:ln>
                  <a:noFill/>
                </a:ln>
                <a:solidFill>
                  <a:schemeClr val="tx1"/>
                </a:solidFill>
                <a:effectLst/>
                <a:uLnTx/>
                <a:uFillTx/>
                <a:latin typeface="Arial" panose="020B0704020202020204" pitchFamily="34" charset="0"/>
                <a:ea typeface="宋体" pitchFamily="2" charset="-122"/>
                <a:cs typeface="+mn-cs"/>
              </a:rPr>
              <a:t>W</a:t>
            </a:r>
            <a:r>
              <a:rPr kumimoji="1" lang="zh-CN" altLang="en-US" sz="1200" b="0" i="0" u="none" strike="noStrike" kern="0" cap="none" spc="0" normalizeH="0" baseline="0" noProof="0" dirty="0" smtClean="0">
                <a:ln>
                  <a:noFill/>
                </a:ln>
                <a:solidFill>
                  <a:schemeClr val="tx1"/>
                </a:solidFill>
                <a:effectLst/>
                <a:uLnTx/>
                <a:uFillTx/>
                <a:latin typeface="Arial" panose="020B0704020202020204" pitchFamily="34" charset="0"/>
                <a:ea typeface="宋体" pitchFamily="2" charset="-122"/>
                <a:cs typeface="+mn-cs"/>
              </a:rPr>
              <a:t>模型有利于尽早地全面的发现问题。</a:t>
            </a:r>
            <a:endParaRPr kumimoji="1" lang="en-US" altLang="zh-CN" sz="1200" b="0" i="0" u="none" strike="noStrike" kern="0" cap="none" spc="0" normalizeH="0" baseline="0" noProof="0" dirty="0" smtClean="0">
              <a:ln>
                <a:noFill/>
              </a:ln>
              <a:solidFill>
                <a:schemeClr val="tx1"/>
              </a:solidFill>
              <a:effectLst/>
              <a:uLnTx/>
              <a:uFillTx/>
              <a:latin typeface="Arial" panose="020B0704020202020204" pitchFamily="34" charset="0"/>
              <a:ea typeface="宋体" pitchFamily="2" charset="-122"/>
              <a:cs typeface="+mn-cs"/>
            </a:endParaRPr>
          </a:p>
          <a:p>
            <a:pPr marL="342900" marR="0" lvl="0" indent="-342900" algn="l" defTabSz="914400" rtl="0" eaLnBrk="0" fontAlgn="base" latinLnBrk="0" hangingPunct="0">
              <a:lnSpc>
                <a:spcPct val="120000"/>
              </a:lnSpc>
              <a:spcBef>
                <a:spcPct val="20000"/>
              </a:spcBef>
              <a:spcAft>
                <a:spcPct val="0"/>
              </a:spcAft>
              <a:buClr>
                <a:srgbClr val="FF6600"/>
              </a:buClr>
              <a:buSzPct val="60000"/>
              <a:buFont typeface="Wingdings" panose="05000000000000000000" pitchFamily="2" charset="2"/>
              <a:buChar char="n"/>
              <a:defRPr/>
            </a:pPr>
            <a:r>
              <a:rPr kumimoji="0" lang="zh-CN" altLang="en-US" sz="1200" b="0" i="0" u="none" strike="noStrike" kern="1200" cap="none" spc="0" normalizeH="0" baseline="0" noProof="0" dirty="0" smtClean="0">
                <a:ln>
                  <a:noFill/>
                </a:ln>
                <a:solidFill>
                  <a:schemeClr val="tx1"/>
                </a:solidFill>
                <a:effectLst/>
                <a:uLnTx/>
                <a:uFillTx/>
                <a:latin typeface="Arial" panose="020B0704020202020204" pitchFamily="34" charset="0"/>
                <a:ea typeface="宋体" pitchFamily="2" charset="-122"/>
                <a:cs typeface="+mn-cs"/>
              </a:rPr>
              <a:t>需求分析完成后，就应该参与到对需求的验证和确认活动中，以尽早地找出缺陷所在。同时，对需求的测试也有利于及时了解项目难度和测试风险，及早制定应对措施，这将显著减少总体测试时间，加快项目进度。</a:t>
            </a:r>
            <a:endParaRPr kumimoji="0" lang="zh-CN" altLang="en-US" sz="1200" b="0" i="0" u="none" strike="noStrike" kern="1200" cap="none" spc="0" normalizeH="0" baseline="0" noProof="0" dirty="0" smtClean="0">
              <a:ln>
                <a:noFill/>
              </a:ln>
              <a:solidFill>
                <a:schemeClr val="tx1"/>
              </a:solidFill>
              <a:effectLst/>
              <a:uLnTx/>
              <a:uFillTx/>
              <a:latin typeface="Arial" panose="020B0704020202020204" pitchFamily="34" charset="0"/>
              <a:ea typeface="宋体" pitchFamily="2" charset="-122"/>
              <a:cs typeface="+mn-cs"/>
            </a:endParaRPr>
          </a:p>
          <a:p>
            <a:pPr marL="342900" marR="0" lvl="0" indent="-342900" algn="l" defTabSz="914400" rtl="0" eaLnBrk="0" fontAlgn="base" latinLnBrk="0" hangingPunct="0">
              <a:lnSpc>
                <a:spcPct val="120000"/>
              </a:lnSpc>
              <a:spcBef>
                <a:spcPct val="20000"/>
              </a:spcBef>
              <a:spcAft>
                <a:spcPct val="0"/>
              </a:spcAft>
              <a:buClr>
                <a:srgbClr val="FF6600"/>
              </a:buClr>
              <a:buSzPct val="60000"/>
              <a:buFont typeface="Wingdings" panose="05000000000000000000" pitchFamily="2" charset="2"/>
              <a:buChar char="n"/>
              <a:defRPr/>
            </a:pPr>
            <a:endParaRPr kumimoji="1" lang="zh-CN" altLang="en-US" sz="1200" b="0" i="0" u="none" strike="noStrike" kern="0" cap="none" spc="0" normalizeH="0" baseline="0" noProof="0" dirty="0" smtClean="0">
              <a:ln>
                <a:noFill/>
              </a:ln>
              <a:solidFill>
                <a:schemeClr val="tx1"/>
              </a:solidFill>
              <a:effectLst/>
              <a:uLnTx/>
              <a:uFillTx/>
              <a:latin typeface="Arial" panose="020B0704020202020204" pitchFamily="34" charset="0"/>
              <a:ea typeface="宋体"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704020202020204" pitchFamily="34" charset="0"/>
              <a:ea typeface="宋体"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704020202020204" pitchFamily="34" charset="0"/>
              <a:ea typeface="宋体"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DA99E-ADE8-4A70-A149-15A9D77BD63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1.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oleObject" Target="../embeddings/oleObject3.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b="1633"/>
          <a:stretch>
            <a:fillRect/>
          </a:stretch>
        </p:blipFill>
        <p:spPr>
          <a:xfrm>
            <a:off x="10160" y="0"/>
            <a:ext cx="12181840" cy="3880485"/>
          </a:xfrm>
          <a:prstGeom prst="rect">
            <a:avLst/>
          </a:prstGeom>
        </p:spPr>
      </p:pic>
      <p:pic>
        <p:nvPicPr>
          <p:cNvPr id="6" name="图片 5" descr="至诚校徽"/>
          <p:cNvPicPr>
            <a:picLocks noChangeAspect="1"/>
          </p:cNvPicPr>
          <p:nvPr/>
        </p:nvPicPr>
        <p:blipFill>
          <a:blip r:embed="rId2"/>
          <a:stretch>
            <a:fillRect/>
          </a:stretch>
        </p:blipFill>
        <p:spPr>
          <a:xfrm>
            <a:off x="1089025" y="1784350"/>
            <a:ext cx="2139315" cy="2072640"/>
          </a:xfrm>
          <a:prstGeom prst="rect">
            <a:avLst/>
          </a:prstGeom>
        </p:spPr>
      </p:pic>
      <p:sp>
        <p:nvSpPr>
          <p:cNvPr id="2" name="Rectangle 1"/>
          <p:cNvSpPr/>
          <p:nvPr/>
        </p:nvSpPr>
        <p:spPr bwMode="auto">
          <a:xfrm>
            <a:off x="4138295" y="2105025"/>
            <a:ext cx="5836920" cy="11068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charset="0"/>
                <a:cs typeface="Calibri" charset="0"/>
                <a:sym typeface="Calibri" charset="0"/>
              </a:defRPr>
            </a:lvl1pPr>
            <a:lvl2pPr marL="742950" indent="-285750">
              <a:defRPr sz="4800">
                <a:solidFill>
                  <a:srgbClr val="27282D"/>
                </a:solidFill>
                <a:latin typeface="Calibri" charset="0"/>
                <a:cs typeface="Calibri" charset="0"/>
                <a:sym typeface="Calibri" charset="0"/>
              </a:defRPr>
            </a:lvl2pPr>
            <a:lvl3pPr marL="1143000" indent="-228600">
              <a:defRPr sz="4800">
                <a:solidFill>
                  <a:srgbClr val="27282D"/>
                </a:solidFill>
                <a:latin typeface="Calibri" charset="0"/>
                <a:cs typeface="Calibri" charset="0"/>
                <a:sym typeface="Calibri" charset="0"/>
              </a:defRPr>
            </a:lvl3pPr>
            <a:lvl4pPr marL="1600200" indent="-228600">
              <a:defRPr sz="4800">
                <a:solidFill>
                  <a:srgbClr val="27282D"/>
                </a:solidFill>
                <a:latin typeface="Calibri" charset="0"/>
                <a:cs typeface="Calibri" charset="0"/>
                <a:sym typeface="Calibri" charset="0"/>
              </a:defRPr>
            </a:lvl4pPr>
            <a:lvl5pPr marL="2057400" indent="-228600">
              <a:defRPr sz="4800">
                <a:solidFill>
                  <a:srgbClr val="27282D"/>
                </a:solidFill>
                <a:latin typeface="Calibri" charset="0"/>
                <a:cs typeface="Calibri" charset="0"/>
                <a:sym typeface="Calibri" charset="0"/>
              </a:defRPr>
            </a:lvl5pPr>
            <a:lvl6pPr marL="25146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6pPr>
            <a:lvl7pPr marL="29718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7pPr>
            <a:lvl8pPr marL="34290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8pPr>
            <a:lvl9pPr marL="38862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9pPr>
          </a:lstStyle>
          <a:p>
            <a:pPr lvl="0" algn="l" defTabSz="1218565" fontAlgn="base" hangingPunct="0">
              <a:lnSpc>
                <a:spcPct val="110000"/>
              </a:lnSpc>
              <a:spcBef>
                <a:spcPct val="0"/>
              </a:spcBef>
              <a:spcAft>
                <a:spcPct val="0"/>
              </a:spcAft>
              <a:defRPr/>
            </a:pPr>
            <a:r>
              <a:rPr lang="zh-CN" altLang="en-US" sz="6000" b="1">
                <a:solidFill>
                  <a:schemeClr val="accent1">
                    <a:lumMod val="75000"/>
                  </a:schemeClr>
                </a:solidFill>
                <a:latin typeface="Kaiti SC Bold" panose="02010600040101010101" charset="-122"/>
                <a:ea typeface="Kaiti SC Bold" panose="02010600040101010101" charset="-122"/>
                <a:cs typeface="Xingkai TC Light" panose="02010800040101010101" charset="-122"/>
                <a:sym typeface="Helvetica" pitchFamily="34" charset="0"/>
              </a:rPr>
              <a:t>软件质量与测试</a:t>
            </a:r>
            <a:endParaRPr lang="zh-CN" altLang="en-US" sz="6000" b="1">
              <a:solidFill>
                <a:schemeClr val="accent1">
                  <a:lumMod val="75000"/>
                </a:schemeClr>
              </a:solidFill>
              <a:latin typeface="Kaiti SC Bold" panose="02010600040101010101" charset="-122"/>
              <a:ea typeface="Kaiti SC Bold" panose="02010600040101010101" charset="-122"/>
              <a:cs typeface="Arial Regular" panose="020B0704020202020204" charset="0"/>
              <a:sym typeface="Helvetica" pitchFamily="34" charset="0"/>
            </a:endParaRPr>
          </a:p>
        </p:txBody>
      </p:sp>
      <p:sp>
        <p:nvSpPr>
          <p:cNvPr id="1555459" name="副标题 1555458"/>
          <p:cNvSpPr>
            <a:spLocks noGrp="1"/>
          </p:cNvSpPr>
          <p:nvPr>
            <p:ph type="subTitle" idx="1"/>
          </p:nvPr>
        </p:nvSpPr>
        <p:spPr>
          <a:xfrm>
            <a:off x="4243388" y="5754370"/>
            <a:ext cx="3930650" cy="661988"/>
          </a:xfrm>
        </p:spPr>
        <p:txBody>
          <a:bodyPr anchor="ctr" anchorCtr="0"/>
          <a:p>
            <a:pPr marL="0" indent="0" algn="ctr" defTabSz="914400">
              <a:buSzPct val="90000"/>
              <a:buNone/>
            </a:pPr>
            <a:r>
              <a:rPr lang="zh-CN" altLang="en-US" b="1" i="1" kern="1200" baseline="0" dirty="0">
                <a:solidFill>
                  <a:schemeClr val="hlink"/>
                </a:solidFill>
                <a:latin typeface="华文楷体" panose="02010600040101010101" charset="-122"/>
                <a:ea typeface="华文楷体" panose="02010600040101010101" charset="-122"/>
              </a:rPr>
              <a:t>计算机工程系</a:t>
            </a:r>
            <a:endParaRPr lang="en-US" altLang="zh-CN" b="1" kern="1200" baseline="0">
              <a:solidFill>
                <a:schemeClr val="hlink"/>
              </a:solidFill>
              <a:latin typeface="华文楷体" panose="02010600040101010101" charset="-122"/>
              <a:ea typeface="华文楷体" panose="02010600040101010101" charset="-122"/>
            </a:endParaRPr>
          </a:p>
        </p:txBody>
      </p:sp>
      <p:sp>
        <p:nvSpPr>
          <p:cNvPr id="4" name="文本框 3"/>
          <p:cNvSpPr txBox="1"/>
          <p:nvPr>
            <p:custDataLst>
              <p:tags r:id="rId3"/>
            </p:custDataLst>
          </p:nvPr>
        </p:nvSpPr>
        <p:spPr>
          <a:xfrm>
            <a:off x="4138295" y="3211830"/>
            <a:ext cx="7015480" cy="645160"/>
          </a:xfrm>
          <a:prstGeom prst="rect">
            <a:avLst/>
          </a:prstGeom>
          <a:noFill/>
        </p:spPr>
        <p:txBody>
          <a:bodyPr wrap="square" rtlCol="0" anchor="t">
            <a:spAutoFit/>
          </a:bodyPr>
          <a:p>
            <a:r>
              <a:rPr lang="zh-CN" altLang="en-US" sz="3600" i="1">
                <a:solidFill>
                  <a:schemeClr val="accent1">
                    <a:lumMod val="75000"/>
                  </a:schemeClr>
                </a:solidFill>
                <a:latin typeface="Times New Roman Italic" panose="02020603050405020304" charset="0"/>
                <a:ea typeface="微软雅黑" charset="0"/>
                <a:cs typeface="Times New Roman Italic" panose="02020603050405020304" charset="0"/>
                <a:sym typeface="Helvetica" pitchFamily="34" charset="0"/>
              </a:rPr>
              <a:t>Software Quality and Testing</a:t>
            </a:r>
            <a:endParaRPr lang="zh-CN" altLang="en-US" sz="3600" i="1">
              <a:solidFill>
                <a:schemeClr val="accent1">
                  <a:lumMod val="75000"/>
                </a:schemeClr>
              </a:solidFill>
              <a:latin typeface="Times New Roman Italic" panose="02020603050405020304" charset="0"/>
              <a:ea typeface="微软雅黑" charset="0"/>
              <a:cs typeface="Times New Roman Italic" panose="02020603050405020304" charset="0"/>
              <a:sym typeface="Helvetica" pitchFamily="34" charset="0"/>
            </a:endParaRPr>
          </a:p>
        </p:txBody>
      </p:sp>
    </p:spTree>
  </p:cSld>
  <p:clrMapOvr>
    <a:masterClrMapping/>
  </p:clrMapOvr>
  <p:transition advTm="63169"/>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教材和参考</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矩形 3"/>
          <p:cNvSpPr/>
          <p:nvPr/>
        </p:nvSpPr>
        <p:spPr>
          <a:xfrm>
            <a:off x="2334895" y="1136015"/>
            <a:ext cx="6934200" cy="691515"/>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2600">
                <a:latin typeface="微软雅黑" charset="-122"/>
                <a:ea typeface="微软雅黑" charset="-122"/>
                <a:sym typeface="+mn-ea"/>
              </a:rPr>
              <a:t>网上资源</a:t>
            </a:r>
            <a:endParaRPr lang="zh-CN" altLang="en-US" sz="2600">
              <a:latin typeface="微软雅黑" charset="-122"/>
              <a:ea typeface="微软雅黑" charset="-122"/>
              <a:sym typeface="+mn-ea"/>
            </a:endParaRPr>
          </a:p>
        </p:txBody>
      </p:sp>
      <p:sp>
        <p:nvSpPr>
          <p:cNvPr id="7" name="燕尾形 6"/>
          <p:cNvSpPr/>
          <p:nvPr/>
        </p:nvSpPr>
        <p:spPr>
          <a:xfrm>
            <a:off x="1822450" y="129921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10" name="矩形 9"/>
          <p:cNvSpPr/>
          <p:nvPr/>
        </p:nvSpPr>
        <p:spPr>
          <a:xfrm>
            <a:off x="2334895" y="1965325"/>
            <a:ext cx="6934200" cy="4292600"/>
          </a:xfrm>
          <a:prstGeom prst="rect">
            <a:avLst/>
          </a:prstGeom>
        </p:spPr>
        <p:txBody>
          <a:bodyPr wrap="square">
            <a:spAutoFit/>
          </a:bodyPr>
          <a:p>
            <a:pPr lvl="0" indent="0" algn="just">
              <a:lnSpc>
                <a:spcPct val="150000"/>
              </a:lnSpc>
              <a:buFont typeface="Arial" panose="020B0704020202020204" pitchFamily="34" charset="0"/>
              <a:buNone/>
            </a:pPr>
            <a:r>
              <a:rPr lang="en-US" altLang="zh-CN" sz="2600">
                <a:latin typeface="Kaiti SC Regular" panose="02010600040101010101" charset="-122"/>
                <a:ea typeface="Kaiti SC Regular" panose="02010600040101010101" charset="-122"/>
                <a:cs typeface="Kaiti SC Regular" panose="02010600040101010101" charset="-122"/>
              </a:rPr>
              <a:t>[1]</a:t>
            </a:r>
            <a:r>
              <a:rPr lang="zh-CN" altLang="en-US" sz="2600">
                <a:latin typeface="Kaiti SC Regular" panose="02010600040101010101" charset="-122"/>
                <a:ea typeface="Kaiti SC Regular" panose="02010600040101010101" charset="-122"/>
                <a:cs typeface="Kaiti SC Regular" panose="02010600040101010101" charset="-122"/>
              </a:rPr>
              <a:t>论坛，公众号：</a:t>
            </a:r>
            <a:endParaRPr lang="zh-CN" altLang="en-US" sz="2600">
              <a:latin typeface="Kaiti SC Regular" panose="02010600040101010101" charset="-122"/>
              <a:ea typeface="Kaiti SC Regular" panose="02010600040101010101" charset="-122"/>
              <a:cs typeface="Kaiti SC Regular" panose="02010600040101010101" charset="-122"/>
            </a:endParaRPr>
          </a:p>
          <a:p>
            <a:pPr lvl="0" indent="457200" algn="just">
              <a:lnSpc>
                <a:spcPct val="150000"/>
              </a:lnSpc>
              <a:buFont typeface="Arial" panose="020B0704020202020204" pitchFamily="34" charset="0"/>
              <a:buNone/>
            </a:pPr>
            <a:r>
              <a:rPr lang="en-US" altLang="zh-CN" sz="2600">
                <a:latin typeface="Kaiti SC Regular" panose="02010600040101010101" charset="-122"/>
                <a:ea typeface="Kaiti SC Regular" panose="02010600040101010101" charset="-122"/>
                <a:cs typeface="Kaiti SC Regular" panose="02010600040101010101" charset="-122"/>
              </a:rPr>
              <a:t>51testing</a:t>
            </a:r>
            <a:r>
              <a:rPr lang="zh-CN" altLang="en-US" sz="2600">
                <a:latin typeface="Kaiti SC Regular" panose="02010600040101010101" charset="-122"/>
                <a:ea typeface="Kaiti SC Regular" panose="02010600040101010101" charset="-122"/>
                <a:cs typeface="Kaiti SC Regular" panose="02010600040101010101" charset="-122"/>
              </a:rPr>
              <a:t>软件测试</a:t>
            </a:r>
            <a:r>
              <a:rPr lang="zh-CN" altLang="en-US" sz="2600">
                <a:latin typeface="Kaiti SC Regular" panose="02010600040101010101" charset="-122"/>
                <a:ea typeface="Kaiti SC Regular" panose="02010600040101010101" charset="-122"/>
                <a:cs typeface="Kaiti SC Regular" panose="02010600040101010101" charset="-122"/>
              </a:rPr>
              <a:t>圈，测试</a:t>
            </a:r>
            <a:r>
              <a:rPr lang="zh-CN" altLang="en-US" sz="2600">
                <a:latin typeface="Kaiti SC Regular" panose="02010600040101010101" charset="-122"/>
                <a:ea typeface="Kaiti SC Regular" panose="02010600040101010101" charset="-122"/>
                <a:cs typeface="Kaiti SC Regular" panose="02010600040101010101" charset="-122"/>
              </a:rPr>
              <a:t>窝等</a:t>
            </a:r>
            <a:endParaRPr lang="zh-CN" altLang="en-US" sz="2600">
              <a:latin typeface="Kaiti SC Regular" panose="02010600040101010101" charset="-122"/>
              <a:ea typeface="Kaiti SC Regular" panose="02010600040101010101" charset="-122"/>
              <a:cs typeface="Kaiti SC Regular" panose="02010600040101010101" charset="-122"/>
            </a:endParaRPr>
          </a:p>
          <a:p>
            <a:pPr lvl="0" indent="0" algn="just">
              <a:lnSpc>
                <a:spcPct val="150000"/>
              </a:lnSpc>
              <a:buFont typeface="Arial" panose="020B0704020202020204" pitchFamily="34" charset="0"/>
              <a:buNone/>
            </a:pPr>
            <a:r>
              <a:rPr lang="en-US" altLang="zh-CN" sz="2600">
                <a:latin typeface="Kaiti SC Regular" panose="02010600040101010101" charset="-122"/>
                <a:ea typeface="Kaiti SC Regular" panose="02010600040101010101" charset="-122"/>
                <a:cs typeface="Kaiti SC Regular" panose="02010600040101010101" charset="-122"/>
              </a:rPr>
              <a:t>[2]</a:t>
            </a:r>
            <a:r>
              <a:rPr lang="zh-CN" altLang="en-US" sz="2600">
                <a:latin typeface="Kaiti SC Regular" panose="02010600040101010101" charset="-122"/>
                <a:ea typeface="Kaiti SC Regular" panose="02010600040101010101" charset="-122"/>
                <a:cs typeface="Kaiti SC Regular" panose="02010600040101010101" charset="-122"/>
              </a:rPr>
              <a:t>知名技术专家：</a:t>
            </a:r>
            <a:endParaRPr lang="zh-CN" altLang="en-US" sz="2600">
              <a:latin typeface="Kaiti SC Regular" panose="02010600040101010101" charset="-122"/>
              <a:ea typeface="Kaiti SC Regular" panose="02010600040101010101" charset="-122"/>
              <a:cs typeface="Kaiti SC Regular" panose="02010600040101010101" charset="-122"/>
            </a:endParaRPr>
          </a:p>
          <a:p>
            <a:pPr lvl="0" indent="457200" algn="just">
              <a:lnSpc>
                <a:spcPct val="150000"/>
              </a:lnSpc>
              <a:buFont typeface="Arial" panose="020B0704020202020204" pitchFamily="34" charset="0"/>
              <a:buNone/>
            </a:pPr>
            <a:r>
              <a:rPr lang="en-US" altLang="zh-CN" sz="2600">
                <a:latin typeface="Kaiti SC Regular" panose="02010600040101010101" charset="-122"/>
                <a:ea typeface="Kaiti SC Regular" panose="02010600040101010101" charset="-122"/>
                <a:cs typeface="Kaiti SC Regular" panose="02010600040101010101" charset="-122"/>
              </a:rPr>
              <a:t>朱少民</a:t>
            </a:r>
            <a:r>
              <a:rPr lang="zh-CN" altLang="en-US" sz="2600">
                <a:latin typeface="Kaiti SC Regular" panose="02010600040101010101" charset="-122"/>
                <a:ea typeface="Kaiti SC Regular" panose="02010600040101010101" charset="-122"/>
                <a:cs typeface="Kaiti SC Regular" panose="02010600040101010101" charset="-122"/>
              </a:rPr>
              <a:t>、</a:t>
            </a:r>
            <a:r>
              <a:rPr lang="en-US" altLang="zh-CN" sz="2600">
                <a:latin typeface="Kaiti SC Regular" panose="02010600040101010101" charset="-122"/>
                <a:ea typeface="Kaiti SC Regular" panose="02010600040101010101" charset="-122"/>
                <a:cs typeface="Kaiti SC Regular" panose="02010600040101010101" charset="-122"/>
              </a:rPr>
              <a:t>段念、史亮…</a:t>
            </a:r>
            <a:endParaRPr lang="en-US" altLang="zh-CN" sz="2600">
              <a:latin typeface="Kaiti SC Regular" panose="02010600040101010101" charset="-122"/>
              <a:ea typeface="Kaiti SC Regular" panose="02010600040101010101" charset="-122"/>
              <a:cs typeface="Kaiti SC Regular" panose="02010600040101010101" charset="-122"/>
            </a:endParaRPr>
          </a:p>
          <a:p>
            <a:pPr lvl="0" indent="0" algn="just">
              <a:lnSpc>
                <a:spcPct val="150000"/>
              </a:lnSpc>
              <a:buFont typeface="Arial" panose="020B0704020202020204" pitchFamily="34" charset="0"/>
              <a:buNone/>
            </a:pPr>
            <a:r>
              <a:rPr lang="en-US" altLang="zh-CN" sz="2600">
                <a:latin typeface="Kaiti SC Regular" panose="02010600040101010101" charset="-122"/>
                <a:ea typeface="Kaiti SC Regular" panose="02010600040101010101" charset="-122"/>
                <a:cs typeface="Kaiti SC Regular" panose="02010600040101010101" charset="-122"/>
              </a:rPr>
              <a:t>[3]</a:t>
            </a:r>
            <a:r>
              <a:rPr lang="zh-CN" altLang="en-US" sz="2600">
                <a:latin typeface="Kaiti SC Regular" panose="02010600040101010101" charset="-122"/>
                <a:ea typeface="Kaiti SC Regular" panose="02010600040101010101" charset="-122"/>
                <a:cs typeface="Kaiti SC Regular" panose="02010600040101010101" charset="-122"/>
              </a:rPr>
              <a:t>线上课程：</a:t>
            </a:r>
            <a:endParaRPr lang="zh-CN" altLang="en-US" sz="2600">
              <a:latin typeface="Kaiti SC Regular" panose="02010600040101010101" charset="-122"/>
              <a:ea typeface="Kaiti SC Regular" panose="02010600040101010101" charset="-122"/>
              <a:cs typeface="Kaiti SC Regular" panose="02010600040101010101" charset="-122"/>
            </a:endParaRPr>
          </a:p>
          <a:p>
            <a:pPr lvl="0" indent="457200" algn="just">
              <a:lnSpc>
                <a:spcPct val="150000"/>
              </a:lnSpc>
              <a:buFont typeface="Arial" panose="020B0704020202020204" pitchFamily="34" charset="0"/>
              <a:buNone/>
            </a:pPr>
            <a:r>
              <a:rPr lang="en-US" altLang="zh-CN" sz="2600">
                <a:latin typeface="Kaiti SC Regular" panose="02010600040101010101" charset="-122"/>
                <a:ea typeface="Kaiti SC Regular" panose="02010600040101010101" charset="-122"/>
                <a:cs typeface="Kaiti SC Regular" panose="02010600040101010101" charset="-122"/>
              </a:rPr>
              <a:t>mooc</a:t>
            </a:r>
            <a:r>
              <a:rPr lang="zh-CN" altLang="en-US" sz="2600">
                <a:latin typeface="Kaiti SC Regular" panose="02010600040101010101" charset="-122"/>
                <a:ea typeface="Kaiti SC Regular" panose="02010600040101010101" charset="-122"/>
                <a:cs typeface="Kaiti SC Regular" panose="02010600040101010101" charset="-122"/>
              </a:rPr>
              <a:t>，</a:t>
            </a:r>
            <a:r>
              <a:rPr lang="en-US" altLang="zh-CN" sz="2600">
                <a:latin typeface="Kaiti SC Regular" panose="02010600040101010101" charset="-122"/>
                <a:ea typeface="Kaiti SC Regular" panose="02010600040101010101" charset="-122"/>
                <a:cs typeface="Kaiti SC Regular" panose="02010600040101010101" charset="-122"/>
              </a:rPr>
              <a:t>coursera</a:t>
            </a:r>
            <a:r>
              <a:rPr lang="zh-CN" altLang="en-US" sz="2600">
                <a:latin typeface="Kaiti SC Regular" panose="02010600040101010101" charset="-122"/>
                <a:ea typeface="Kaiti SC Regular" panose="02010600040101010101" charset="-122"/>
                <a:cs typeface="Kaiti SC Regular" panose="02010600040101010101" charset="-122"/>
              </a:rPr>
              <a:t>等</a:t>
            </a:r>
            <a:endParaRPr lang="zh-CN" altLang="en-US" sz="2600">
              <a:latin typeface="Kaiti SC Regular" panose="02010600040101010101" charset="-122"/>
              <a:ea typeface="Kaiti SC Regular" panose="02010600040101010101" charset="-122"/>
              <a:cs typeface="Kaiti SC Regular" panose="02010600040101010101" charset="-122"/>
            </a:endParaRPr>
          </a:p>
          <a:p>
            <a:pPr lvl="0" indent="457200" algn="just">
              <a:lnSpc>
                <a:spcPct val="150000"/>
              </a:lnSpc>
              <a:buFont typeface="Arial" panose="020B0704020202020204" pitchFamily="34" charset="0"/>
              <a:buNone/>
            </a:pPr>
            <a:endParaRPr lang="en-US" altLang="zh-CN" sz="2600">
              <a:latin typeface="Kaiti SC Regular" panose="02010600040101010101" charset="-122"/>
              <a:ea typeface="Kaiti SC Regular" panose="02010600040101010101" charset="-122"/>
              <a:cs typeface="Kaiti SC Regular" panose="02010600040101010101" charset="-122"/>
            </a:endParaRPr>
          </a:p>
        </p:txBody>
      </p:sp>
    </p:spTree>
  </p:cSld>
  <p:clrMapOvr>
    <a:masterClrMapping/>
  </p:clrMapOvr>
  <p:transition advTm="36034"/>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课程考核</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方式</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矩形 3"/>
          <p:cNvSpPr/>
          <p:nvPr/>
        </p:nvSpPr>
        <p:spPr>
          <a:xfrm>
            <a:off x="2334895" y="1431290"/>
            <a:ext cx="6934200" cy="783590"/>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3000">
                <a:latin typeface="微软雅黑" charset="-122"/>
                <a:ea typeface="微软雅黑" charset="-122"/>
                <a:sym typeface="+mn-ea"/>
              </a:rPr>
              <a:t>总评成绩</a:t>
            </a:r>
            <a:r>
              <a:rPr lang="en-US" altLang="zh-CN" sz="3000">
                <a:latin typeface="微软雅黑" charset="-122"/>
                <a:ea typeface="微软雅黑" charset="-122"/>
                <a:sym typeface="+mn-ea"/>
              </a:rPr>
              <a:t> =</a:t>
            </a:r>
            <a:r>
              <a:rPr lang="en-US" altLang="zh-CN" sz="2800">
                <a:latin typeface="微软雅黑" charset="-122"/>
                <a:ea typeface="微软雅黑" charset="-122"/>
                <a:sym typeface="+mn-ea"/>
              </a:rPr>
              <a:t> </a:t>
            </a:r>
            <a:endParaRPr lang="en-US" altLang="zh-CN" sz="2800">
              <a:latin typeface="微软雅黑" charset="-122"/>
              <a:ea typeface="微软雅黑" charset="-122"/>
              <a:sym typeface="+mn-ea"/>
            </a:endParaRPr>
          </a:p>
        </p:txBody>
      </p:sp>
      <p:sp>
        <p:nvSpPr>
          <p:cNvPr id="7" name="燕尾形 6"/>
          <p:cNvSpPr/>
          <p:nvPr/>
        </p:nvSpPr>
        <p:spPr>
          <a:xfrm>
            <a:off x="1822450" y="171323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10" name="矩形 9"/>
          <p:cNvSpPr/>
          <p:nvPr/>
        </p:nvSpPr>
        <p:spPr>
          <a:xfrm>
            <a:off x="1948180" y="2367280"/>
            <a:ext cx="8607425" cy="2953385"/>
          </a:xfrm>
          <a:prstGeom prst="rect">
            <a:avLst/>
          </a:prstGeom>
        </p:spPr>
        <p:txBody>
          <a:bodyPr wrap="square">
            <a:spAutoFit/>
          </a:bodyPr>
          <a:p>
            <a:pPr lvl="0" indent="0" algn="just">
              <a:lnSpc>
                <a:spcPct val="150000"/>
              </a:lnSpc>
              <a:buFont typeface="Arial" panose="020B0704020202020204" pitchFamily="34" charset="0"/>
              <a:buNone/>
            </a:pPr>
            <a:r>
              <a:rPr lang="zh-CN" altLang="en-US" sz="3100" b="1">
                <a:solidFill>
                  <a:srgbClr val="FF0000"/>
                </a:solidFill>
                <a:latin typeface="微软雅黑" charset="-122"/>
                <a:ea typeface="微软雅黑" charset="-122"/>
              </a:rPr>
              <a:t>平时成绩</a:t>
            </a:r>
            <a:r>
              <a:rPr lang="en-US" altLang="zh-CN" sz="3100" b="1">
                <a:solidFill>
                  <a:srgbClr val="FF0000"/>
                </a:solidFill>
                <a:latin typeface="微软雅黑" charset="-122"/>
                <a:ea typeface="微软雅黑" charset="-122"/>
              </a:rPr>
              <a:t> 30%</a:t>
            </a:r>
            <a:endParaRPr lang="en-US" altLang="zh-CN" sz="3100" b="1">
              <a:solidFill>
                <a:srgbClr val="FF0000"/>
              </a:solidFill>
              <a:latin typeface="微软雅黑" charset="-122"/>
              <a:ea typeface="微软雅黑" charset="-122"/>
            </a:endParaRPr>
          </a:p>
          <a:p>
            <a:pPr lvl="0" indent="0" algn="just">
              <a:lnSpc>
                <a:spcPct val="150000"/>
              </a:lnSpc>
              <a:buFont typeface="Arial" panose="020B0704020202020204" pitchFamily="34" charset="0"/>
              <a:buNone/>
            </a:pPr>
            <a:r>
              <a:rPr lang="zh-CN" altLang="en-US" sz="3100" b="1">
                <a:solidFill>
                  <a:srgbClr val="FF0000"/>
                </a:solidFill>
                <a:latin typeface="微软雅黑" charset="-122"/>
                <a:ea typeface="微软雅黑" charset="-122"/>
              </a:rPr>
              <a:t>（小测</a:t>
            </a:r>
            <a:r>
              <a:rPr lang="en-US" altLang="zh-CN" sz="3100" b="1">
                <a:solidFill>
                  <a:srgbClr val="FF0000"/>
                </a:solidFill>
                <a:latin typeface="微软雅黑" charset="-122"/>
                <a:ea typeface="微软雅黑" charset="-122"/>
              </a:rPr>
              <a:t>5%+</a:t>
            </a:r>
            <a:r>
              <a:rPr lang="zh-CN" altLang="en-US" sz="3100" b="1">
                <a:solidFill>
                  <a:srgbClr val="FF0000"/>
                </a:solidFill>
                <a:latin typeface="微软雅黑" charset="-122"/>
                <a:ea typeface="微软雅黑" charset="-122"/>
              </a:rPr>
              <a:t>作业</a:t>
            </a:r>
            <a:r>
              <a:rPr lang="en-US" altLang="zh-CN" sz="3100" b="1">
                <a:solidFill>
                  <a:srgbClr val="FF0000"/>
                </a:solidFill>
                <a:latin typeface="微软雅黑" charset="-122"/>
                <a:ea typeface="微软雅黑" charset="-122"/>
              </a:rPr>
              <a:t>20%+</a:t>
            </a:r>
            <a:r>
              <a:rPr lang="zh-CN" altLang="en-US" sz="3100" b="1">
                <a:solidFill>
                  <a:srgbClr val="FF0000"/>
                </a:solidFill>
                <a:latin typeface="微软雅黑" charset="-122"/>
                <a:ea typeface="微软雅黑" charset="-122"/>
              </a:rPr>
              <a:t>考勤</a:t>
            </a:r>
            <a:r>
              <a:rPr lang="en-US" altLang="zh-CN" sz="3100" b="1">
                <a:solidFill>
                  <a:srgbClr val="FF0000"/>
                </a:solidFill>
                <a:latin typeface="微软雅黑" charset="-122"/>
                <a:ea typeface="微软雅黑" charset="-122"/>
              </a:rPr>
              <a:t>5%</a:t>
            </a:r>
            <a:r>
              <a:rPr lang="zh-CN" altLang="en-US" sz="3100" b="1">
                <a:solidFill>
                  <a:srgbClr val="FF0000"/>
                </a:solidFill>
                <a:latin typeface="微软雅黑" charset="-122"/>
                <a:ea typeface="微软雅黑" charset="-122"/>
              </a:rPr>
              <a:t>）</a:t>
            </a:r>
            <a:r>
              <a:rPr lang="en-US" altLang="zh-CN" sz="3100" b="1">
                <a:solidFill>
                  <a:srgbClr val="FF0000"/>
                </a:solidFill>
                <a:latin typeface="微软雅黑" charset="-122"/>
                <a:ea typeface="微软雅黑" charset="-122"/>
              </a:rPr>
              <a:t> </a:t>
            </a:r>
            <a:endParaRPr lang="en-US" altLang="zh-CN" sz="3100" b="1">
              <a:solidFill>
                <a:srgbClr val="FF0000"/>
              </a:solidFill>
              <a:latin typeface="微软雅黑" charset="-122"/>
              <a:ea typeface="微软雅黑" charset="-122"/>
            </a:endParaRPr>
          </a:p>
          <a:p>
            <a:pPr lvl="0" indent="0" algn="just">
              <a:lnSpc>
                <a:spcPct val="150000"/>
              </a:lnSpc>
              <a:buFont typeface="Arial" panose="020B0704020202020204" pitchFamily="34" charset="0"/>
              <a:buNone/>
            </a:pPr>
            <a:r>
              <a:rPr lang="en-US" altLang="zh-CN" sz="3100" b="1">
                <a:solidFill>
                  <a:srgbClr val="FF0000"/>
                </a:solidFill>
                <a:latin typeface="微软雅黑" charset="-122"/>
                <a:ea typeface="微软雅黑" charset="-122"/>
              </a:rPr>
              <a:t>+</a:t>
            </a:r>
            <a:endParaRPr lang="en-US" altLang="zh-CN" sz="3100" b="1">
              <a:solidFill>
                <a:srgbClr val="FF0000"/>
              </a:solidFill>
              <a:latin typeface="微软雅黑" charset="-122"/>
              <a:ea typeface="微软雅黑" charset="-122"/>
            </a:endParaRPr>
          </a:p>
          <a:p>
            <a:pPr lvl="0" indent="0" algn="just">
              <a:lnSpc>
                <a:spcPct val="150000"/>
              </a:lnSpc>
              <a:buFont typeface="Arial" panose="020B0704020202020204" pitchFamily="34" charset="0"/>
              <a:buNone/>
            </a:pPr>
            <a:r>
              <a:rPr lang="zh-CN" altLang="en-US" sz="3100" b="1">
                <a:solidFill>
                  <a:srgbClr val="FF0000"/>
                </a:solidFill>
                <a:latin typeface="微软雅黑" charset="-122"/>
                <a:ea typeface="微软雅黑" charset="-122"/>
              </a:rPr>
              <a:t>期末考试成绩</a:t>
            </a:r>
            <a:r>
              <a:rPr lang="en-US" altLang="zh-CN" sz="3100" b="1">
                <a:solidFill>
                  <a:srgbClr val="FF0000"/>
                </a:solidFill>
                <a:latin typeface="微软雅黑" charset="-122"/>
                <a:ea typeface="微软雅黑" charset="-122"/>
              </a:rPr>
              <a:t> 70%</a:t>
            </a:r>
            <a:endParaRPr lang="en-US" altLang="zh-CN" sz="3100" b="1">
              <a:solidFill>
                <a:srgbClr val="FF0000"/>
              </a:solidFill>
              <a:latin typeface="微软雅黑" charset="-122"/>
              <a:ea typeface="微软雅黑" charset="-122"/>
            </a:endParaRPr>
          </a:p>
        </p:txBody>
      </p:sp>
    </p:spTree>
  </p:cSld>
  <p:clrMapOvr>
    <a:masterClrMapping/>
  </p:clrMapOvr>
  <p:transition advTm="36034"/>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课程学习</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目的</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矩形 3"/>
          <p:cNvSpPr/>
          <p:nvPr/>
        </p:nvSpPr>
        <p:spPr>
          <a:xfrm>
            <a:off x="2334895" y="1365250"/>
            <a:ext cx="6934200" cy="737235"/>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2800">
                <a:latin typeface="微软雅黑" charset="-122"/>
                <a:ea typeface="微软雅黑" charset="-122"/>
                <a:sym typeface="+mn-ea"/>
              </a:rPr>
              <a:t>学习目的</a:t>
            </a:r>
            <a:endParaRPr lang="zh-CN" altLang="en-US" sz="2800">
              <a:latin typeface="微软雅黑" charset="-122"/>
              <a:ea typeface="微软雅黑" charset="-122"/>
              <a:sym typeface="+mn-ea"/>
            </a:endParaRPr>
          </a:p>
        </p:txBody>
      </p:sp>
      <p:sp>
        <p:nvSpPr>
          <p:cNvPr id="7" name="燕尾形 6"/>
          <p:cNvSpPr/>
          <p:nvPr/>
        </p:nvSpPr>
        <p:spPr>
          <a:xfrm>
            <a:off x="1822450" y="159194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10" name="矩形 9"/>
          <p:cNvSpPr/>
          <p:nvPr/>
        </p:nvSpPr>
        <p:spPr>
          <a:xfrm>
            <a:off x="2628900" y="2279650"/>
            <a:ext cx="6934200" cy="2651125"/>
          </a:xfrm>
          <a:prstGeom prst="rect">
            <a:avLst/>
          </a:prstGeom>
        </p:spPr>
        <p:txBody>
          <a:bodyPr wrap="square">
            <a:spAutoFit/>
          </a:bodyPr>
          <a:p>
            <a:pPr lvl="0" indent="0" algn="just">
              <a:lnSpc>
                <a:spcPct val="160000"/>
              </a:lnSpc>
              <a:buFont typeface="Arial" panose="020B0704020202020204" pitchFamily="34" charset="0"/>
              <a:buNone/>
            </a:pPr>
            <a:r>
              <a:rPr lang="en-US" altLang="zh-CN" sz="2600">
                <a:latin typeface="微软雅黑" charset="-122"/>
                <a:ea typeface="微软雅黑" charset="-122"/>
              </a:rPr>
              <a:t>1.软件测试的基本概念、方法</a:t>
            </a:r>
            <a:endParaRPr lang="en-US" altLang="zh-CN" sz="2600">
              <a:latin typeface="微软雅黑" charset="-122"/>
              <a:ea typeface="微软雅黑" charset="-122"/>
            </a:endParaRPr>
          </a:p>
          <a:p>
            <a:pPr lvl="0" indent="0" algn="just">
              <a:lnSpc>
                <a:spcPct val="160000"/>
              </a:lnSpc>
              <a:buFont typeface="Arial" panose="020B0704020202020204" pitchFamily="34" charset="0"/>
              <a:buNone/>
            </a:pPr>
            <a:r>
              <a:rPr lang="en-US" altLang="zh-CN" sz="2600">
                <a:latin typeface="微软雅黑" charset="-122"/>
                <a:ea typeface="微软雅黑" charset="-122"/>
              </a:rPr>
              <a:t>2.测试相关文档写作</a:t>
            </a:r>
            <a:endParaRPr lang="en-US" altLang="zh-CN" sz="2600">
              <a:latin typeface="微软雅黑" charset="-122"/>
              <a:ea typeface="微软雅黑" charset="-122"/>
            </a:endParaRPr>
          </a:p>
          <a:p>
            <a:pPr lvl="0" indent="0" algn="just">
              <a:lnSpc>
                <a:spcPct val="160000"/>
              </a:lnSpc>
              <a:buFont typeface="Arial" panose="020B0704020202020204" pitchFamily="34" charset="0"/>
              <a:buNone/>
            </a:pPr>
            <a:r>
              <a:rPr lang="en-US" altLang="zh-CN" sz="2600">
                <a:latin typeface="微软雅黑" charset="-122"/>
                <a:ea typeface="微软雅黑" charset="-122"/>
              </a:rPr>
              <a:t>3.主流测试工具</a:t>
            </a:r>
            <a:r>
              <a:rPr lang="zh-CN" altLang="en-US" sz="2600">
                <a:latin typeface="微软雅黑" charset="-122"/>
                <a:ea typeface="微软雅黑" charset="-122"/>
              </a:rPr>
              <a:t>、技术</a:t>
            </a:r>
            <a:endParaRPr lang="zh-CN" altLang="en-US" sz="2600">
              <a:latin typeface="微软雅黑" charset="-122"/>
              <a:ea typeface="微软雅黑" charset="-122"/>
            </a:endParaRPr>
          </a:p>
          <a:p>
            <a:pPr lvl="0" indent="0" algn="just">
              <a:lnSpc>
                <a:spcPct val="160000"/>
              </a:lnSpc>
              <a:buFont typeface="Arial" panose="020B0704020202020204" pitchFamily="34" charset="0"/>
              <a:buNone/>
            </a:pPr>
            <a:r>
              <a:rPr lang="en-US" altLang="zh-CN" sz="2600">
                <a:latin typeface="微软雅黑" charset="-122"/>
                <a:ea typeface="微软雅黑" charset="-122"/>
                <a:sym typeface="+mn-ea"/>
              </a:rPr>
              <a:t>4.</a:t>
            </a:r>
            <a:r>
              <a:rPr lang="zh-CN" altLang="en-US" sz="2600">
                <a:latin typeface="微软雅黑" charset="-122"/>
                <a:ea typeface="微软雅黑" charset="-122"/>
                <a:sym typeface="+mn-ea"/>
              </a:rPr>
              <a:t>软件测试的系统思维</a:t>
            </a:r>
            <a:endParaRPr lang="zh-CN" altLang="en-US" sz="2600">
              <a:latin typeface="微软雅黑" charset="-122"/>
              <a:ea typeface="微软雅黑" charset="-122"/>
            </a:endParaRPr>
          </a:p>
        </p:txBody>
      </p:sp>
    </p:spTree>
  </p:cSld>
  <p:clrMapOvr>
    <a:masterClrMapping/>
  </p:clrMapOvr>
  <p:transition advTm="36034"/>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b="1633"/>
          <a:stretch>
            <a:fillRect/>
          </a:stretch>
        </p:blipFill>
        <p:spPr>
          <a:xfrm>
            <a:off x="10160" y="0"/>
            <a:ext cx="12181840" cy="3880485"/>
          </a:xfrm>
          <a:prstGeom prst="rect">
            <a:avLst/>
          </a:prstGeom>
        </p:spPr>
      </p:pic>
      <p:sp>
        <p:nvSpPr>
          <p:cNvPr id="2" name="Rectangle 1"/>
          <p:cNvSpPr/>
          <p:nvPr/>
        </p:nvSpPr>
        <p:spPr bwMode="auto">
          <a:xfrm>
            <a:off x="2536825" y="2164715"/>
            <a:ext cx="7118350" cy="1783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charset="0"/>
                <a:cs typeface="Calibri" charset="0"/>
                <a:sym typeface="Calibri" charset="0"/>
              </a:defRPr>
            </a:lvl1pPr>
            <a:lvl2pPr marL="742950" indent="-285750">
              <a:defRPr sz="4800">
                <a:solidFill>
                  <a:srgbClr val="27282D"/>
                </a:solidFill>
                <a:latin typeface="Calibri" charset="0"/>
                <a:cs typeface="Calibri" charset="0"/>
                <a:sym typeface="Calibri" charset="0"/>
              </a:defRPr>
            </a:lvl2pPr>
            <a:lvl3pPr marL="1143000" indent="-228600">
              <a:defRPr sz="4800">
                <a:solidFill>
                  <a:srgbClr val="27282D"/>
                </a:solidFill>
                <a:latin typeface="Calibri" charset="0"/>
                <a:cs typeface="Calibri" charset="0"/>
                <a:sym typeface="Calibri" charset="0"/>
              </a:defRPr>
            </a:lvl3pPr>
            <a:lvl4pPr marL="1600200" indent="-228600">
              <a:defRPr sz="4800">
                <a:solidFill>
                  <a:srgbClr val="27282D"/>
                </a:solidFill>
                <a:latin typeface="Calibri" charset="0"/>
                <a:cs typeface="Calibri" charset="0"/>
                <a:sym typeface="Calibri" charset="0"/>
              </a:defRPr>
            </a:lvl4pPr>
            <a:lvl5pPr marL="2057400" indent="-228600">
              <a:defRPr sz="4800">
                <a:solidFill>
                  <a:srgbClr val="27282D"/>
                </a:solidFill>
                <a:latin typeface="Calibri" charset="0"/>
                <a:cs typeface="Calibri" charset="0"/>
                <a:sym typeface="Calibri" charset="0"/>
              </a:defRPr>
            </a:lvl5pPr>
            <a:lvl6pPr marL="25146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6pPr>
            <a:lvl7pPr marL="29718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7pPr>
            <a:lvl8pPr marL="34290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8pPr>
            <a:lvl9pPr marL="38862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9pPr>
          </a:lstStyle>
          <a:p>
            <a:pPr lvl="0" algn="ctr" defTabSz="1218565" fontAlgn="base" hangingPunct="0">
              <a:lnSpc>
                <a:spcPct val="110000"/>
              </a:lnSpc>
              <a:spcBef>
                <a:spcPct val="0"/>
              </a:spcBef>
              <a:spcAft>
                <a:spcPct val="0"/>
              </a:spcAft>
              <a:defRPr/>
            </a:pPr>
            <a:r>
              <a:rPr lang="zh-CN" altLang="en-US"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第</a:t>
            </a:r>
            <a:r>
              <a:rPr lang="en-US" altLang="zh-CN"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1</a:t>
            </a:r>
            <a:r>
              <a:rPr lang="zh-CN" altLang="en-US"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讲</a:t>
            </a:r>
            <a:r>
              <a:rPr lang="en-US" altLang="zh-CN"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 </a:t>
            </a:r>
            <a:endParaRPr lang="en-US" altLang="zh-CN"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endParaRPr>
          </a:p>
          <a:p>
            <a:pPr lvl="0" algn="ctr" defTabSz="1218565" fontAlgn="base" hangingPunct="0">
              <a:lnSpc>
                <a:spcPct val="110000"/>
              </a:lnSpc>
              <a:spcBef>
                <a:spcPct val="0"/>
              </a:spcBef>
              <a:spcAft>
                <a:spcPct val="0"/>
              </a:spcAft>
              <a:defRPr/>
            </a:pPr>
            <a:r>
              <a:rPr lang="zh-CN" altLang="en-US"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软件质量与测试</a:t>
            </a:r>
            <a:r>
              <a:rPr lang="zh-CN" altLang="en-US"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概述</a:t>
            </a:r>
            <a:endParaRPr lang="zh-CN" altLang="en-US"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endParaRPr>
          </a:p>
        </p:txBody>
      </p:sp>
      <p:grpSp>
        <p:nvGrpSpPr>
          <p:cNvPr id="8" name="组合 7"/>
          <p:cNvGrpSpPr/>
          <p:nvPr/>
        </p:nvGrpSpPr>
        <p:grpSpPr>
          <a:xfrm>
            <a:off x="3083560" y="5875655"/>
            <a:ext cx="6035040" cy="797560"/>
            <a:chOff x="5008" y="9253"/>
            <a:chExt cx="9180" cy="1256"/>
          </a:xfrm>
        </p:grpSpPr>
        <p:sp>
          <p:nvSpPr>
            <p:cNvPr id="9" name="文本框 8"/>
            <p:cNvSpPr txBox="1"/>
            <p:nvPr/>
          </p:nvSpPr>
          <p:spPr>
            <a:xfrm>
              <a:off x="5008" y="9881"/>
              <a:ext cx="9180" cy="628"/>
            </a:xfrm>
            <a:prstGeom prst="rect">
              <a:avLst/>
            </a:prstGeom>
            <a:noFill/>
          </p:spPr>
          <p:txBody>
            <a:bodyPr wrap="square" rtlCol="0" anchor="t">
              <a:spAutoFit/>
            </a:bodyPr>
            <a:p>
              <a:pPr algn="ctr"/>
              <a:r>
                <a:rPr lang="zh-CN" altLang="en-US" sz="2000" i="1">
                  <a:solidFill>
                    <a:schemeClr val="accent1">
                      <a:lumMod val="75000"/>
                    </a:schemeClr>
                  </a:solidFill>
                  <a:latin typeface="Times New Roman Italic" panose="02020603050405020304" charset="0"/>
                  <a:ea typeface="Kaiti SC Regular" panose="02010600040101010101" charset="-122"/>
                  <a:cs typeface="Times New Roman Italic" panose="02020603050405020304" charset="0"/>
                  <a:sym typeface="Helvetica" pitchFamily="34" charset="0"/>
                </a:rPr>
                <a:t>Software Quality and Testing</a:t>
              </a:r>
              <a:endParaRPr lang="zh-CN" altLang="en-US" sz="2000" i="1">
                <a:solidFill>
                  <a:schemeClr val="accent1">
                    <a:lumMod val="75000"/>
                  </a:schemeClr>
                </a:solidFill>
                <a:latin typeface="Times New Roman Italic" panose="02020603050405020304" charset="0"/>
                <a:ea typeface="Kaiti SC Regular" panose="02010600040101010101" charset="-122"/>
                <a:cs typeface="Times New Roman Italic" panose="02020603050405020304" charset="0"/>
                <a:sym typeface="Helvetica" pitchFamily="34" charset="0"/>
              </a:endParaRPr>
            </a:p>
          </p:txBody>
        </p:sp>
        <p:sp>
          <p:nvSpPr>
            <p:cNvPr id="10" name="文本框 9"/>
            <p:cNvSpPr txBox="1"/>
            <p:nvPr/>
          </p:nvSpPr>
          <p:spPr>
            <a:xfrm>
              <a:off x="5008" y="9253"/>
              <a:ext cx="9180" cy="628"/>
            </a:xfrm>
            <a:prstGeom prst="rect">
              <a:avLst/>
            </a:prstGeom>
            <a:noFill/>
          </p:spPr>
          <p:txBody>
            <a:bodyPr wrap="square" rtlCol="0" anchor="t">
              <a:spAutoFit/>
            </a:bodyPr>
            <a:p>
              <a:pPr algn="ctr"/>
              <a:r>
                <a:rPr lang="zh-CN" altLang="en-US" sz="2000">
                  <a:solidFill>
                    <a:schemeClr val="accent1">
                      <a:lumMod val="75000"/>
                    </a:schemeClr>
                  </a:solidFill>
                  <a:latin typeface="Kaiti SC Regular" panose="02010600040101010101" charset="-122"/>
                  <a:ea typeface="Kaiti SC Regular" panose="02010600040101010101" charset="-122"/>
                  <a:cs typeface="Baskerville Regular" panose="02020502070401020303" charset="0"/>
                  <a:sym typeface="Helvetica" pitchFamily="34" charset="0"/>
                </a:rPr>
                <a:t>软件质量与测试</a:t>
              </a:r>
              <a:endParaRPr lang="zh-CN" altLang="en-US" sz="2000">
                <a:solidFill>
                  <a:schemeClr val="accent1">
                    <a:lumMod val="75000"/>
                  </a:schemeClr>
                </a:solidFill>
                <a:latin typeface="Kaiti SC Regular" panose="02010600040101010101" charset="-122"/>
                <a:ea typeface="Kaiti SC Regular" panose="02010600040101010101" charset="-122"/>
                <a:cs typeface="Baskerville Regular" panose="02020502070401020303" charset="0"/>
                <a:sym typeface="Helvetica" pitchFamily="34" charset="0"/>
              </a:endParaRPr>
            </a:p>
          </p:txBody>
        </p:sp>
      </p:grpSp>
    </p:spTree>
  </p:cSld>
  <p:clrMapOvr>
    <a:masterClrMapping/>
  </p:clrMapOvr>
  <p:transition advTm="63169"/>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b="1633"/>
          <a:stretch>
            <a:fillRect/>
          </a:stretch>
        </p:blipFill>
        <p:spPr>
          <a:xfrm>
            <a:off x="10795" y="-132080"/>
            <a:ext cx="12181840" cy="3880485"/>
          </a:xfrm>
          <a:prstGeom prst="rect">
            <a:avLst/>
          </a:prstGeom>
        </p:spPr>
      </p:pic>
      <p:sp>
        <p:nvSpPr>
          <p:cNvPr id="38" name="文本框 38"/>
          <p:cNvSpPr txBox="1"/>
          <p:nvPr/>
        </p:nvSpPr>
        <p:spPr>
          <a:xfrm>
            <a:off x="609220" y="542549"/>
            <a:ext cx="4859080" cy="6451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smtClean="0">
                <a:ln>
                  <a:noFill/>
                </a:ln>
                <a:solidFill>
                  <a:srgbClr val="000000">
                    <a:lumMod val="85000"/>
                    <a:lumOff val="15000"/>
                  </a:srgbClr>
                </a:solidFill>
                <a:effectLst/>
                <a:uLnTx/>
                <a:uFillTx/>
                <a:latin typeface="微软雅黑" charset="-122"/>
                <a:ea typeface="微软雅黑" charset="-122"/>
                <a:cs typeface="微软雅黑" charset="-122"/>
                <a:sym typeface="+mn-lt"/>
              </a:rPr>
              <a:t>CONTENTS</a:t>
            </a:r>
            <a:endParaRPr kumimoji="0" lang="en-US" altLang="zh-CN" sz="3600" b="0" i="0" u="none" strike="noStrike" kern="1200" cap="none" spc="0" normalizeH="0" baseline="0" noProof="0" dirty="0">
              <a:ln>
                <a:noFill/>
              </a:ln>
              <a:solidFill>
                <a:srgbClr val="000000">
                  <a:lumMod val="85000"/>
                  <a:lumOff val="15000"/>
                </a:srgbClr>
              </a:solidFill>
              <a:effectLst/>
              <a:uLnTx/>
              <a:uFillTx/>
              <a:latin typeface="微软雅黑" charset="-122"/>
              <a:ea typeface="微软雅黑" charset="-122"/>
              <a:cs typeface="微软雅黑" charset="-122"/>
              <a:sym typeface="+mn-lt"/>
            </a:endParaRPr>
          </a:p>
        </p:txBody>
      </p:sp>
      <p:cxnSp>
        <p:nvCxnSpPr>
          <p:cNvPr id="5" name="直接连接符 4"/>
          <p:cNvCxnSpPr/>
          <p:nvPr/>
        </p:nvCxnSpPr>
        <p:spPr>
          <a:xfrm rot="16200000">
            <a:off x="3038760" y="590949"/>
            <a:ext cx="0" cy="1546225"/>
          </a:xfrm>
          <a:prstGeom prst="line">
            <a:avLst/>
          </a:prstGeom>
          <a:ln>
            <a:solidFill>
              <a:srgbClr val="1D5D38"/>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795" y="1764030"/>
            <a:ext cx="7256780" cy="47218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sym typeface="+mn-ea"/>
            </a:endParaRPr>
          </a:p>
        </p:txBody>
      </p:sp>
      <p:grpSp>
        <p:nvGrpSpPr>
          <p:cNvPr id="3" name="组合 2"/>
          <p:cNvGrpSpPr/>
          <p:nvPr/>
        </p:nvGrpSpPr>
        <p:grpSpPr>
          <a:xfrm>
            <a:off x="1591247" y="2035175"/>
            <a:ext cx="4466653" cy="553321"/>
            <a:chOff x="2508" y="3628"/>
            <a:chExt cx="7034" cy="871"/>
          </a:xfrm>
        </p:grpSpPr>
        <p:sp>
          <p:nvSpPr>
            <p:cNvPr id="108" name="矩形 107"/>
            <p:cNvSpPr/>
            <p:nvPr/>
          </p:nvSpPr>
          <p:spPr>
            <a:xfrm>
              <a:off x="2508" y="4365"/>
              <a:ext cx="955" cy="119"/>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111" name="文本框 110"/>
            <p:cNvSpPr txBox="1"/>
            <p:nvPr/>
          </p:nvSpPr>
          <p:spPr>
            <a:xfrm>
              <a:off x="2552" y="3628"/>
              <a:ext cx="6990" cy="8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rPr>
                <a:t>01    </a:t>
              </a:r>
              <a:r>
                <a:rPr kumimoji="0" lang="zh-CN" altLang="en-US"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rPr>
                <a:t>软件生命周期</a:t>
              </a:r>
              <a:endParaRPr kumimoji="0" lang="zh-CN" altLang="en-US"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endParaRPr>
            </a:p>
          </p:txBody>
        </p:sp>
      </p:grpSp>
      <p:grpSp>
        <p:nvGrpSpPr>
          <p:cNvPr id="8" name="组合 7"/>
          <p:cNvGrpSpPr/>
          <p:nvPr/>
        </p:nvGrpSpPr>
        <p:grpSpPr>
          <a:xfrm>
            <a:off x="1592517" y="2950210"/>
            <a:ext cx="4182808" cy="553386"/>
            <a:chOff x="2508" y="5116"/>
            <a:chExt cx="6587" cy="871"/>
          </a:xfrm>
        </p:grpSpPr>
        <p:sp>
          <p:nvSpPr>
            <p:cNvPr id="114" name="矩形 113"/>
            <p:cNvSpPr/>
            <p:nvPr/>
          </p:nvSpPr>
          <p:spPr>
            <a:xfrm>
              <a:off x="2508" y="5853"/>
              <a:ext cx="955" cy="119"/>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115" name="文本框 114"/>
            <p:cNvSpPr txBox="1"/>
            <p:nvPr/>
          </p:nvSpPr>
          <p:spPr>
            <a:xfrm>
              <a:off x="2551" y="5116"/>
              <a:ext cx="6544" cy="8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rPr>
                <a:t>02    </a:t>
              </a:r>
              <a:r>
                <a:rPr kumimoji="0" lang="zh-CN" altLang="en-US"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rPr>
                <a:t>软件缺陷</a:t>
              </a:r>
              <a:endParaRPr kumimoji="0" lang="zh-CN" altLang="en-US"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endParaRPr>
            </a:p>
          </p:txBody>
        </p:sp>
      </p:grpSp>
      <p:grpSp>
        <p:nvGrpSpPr>
          <p:cNvPr id="10" name="组合 9"/>
          <p:cNvGrpSpPr/>
          <p:nvPr/>
        </p:nvGrpSpPr>
        <p:grpSpPr>
          <a:xfrm>
            <a:off x="1592517" y="3894455"/>
            <a:ext cx="4666043" cy="553665"/>
            <a:chOff x="2508" y="6546"/>
            <a:chExt cx="7348" cy="872"/>
          </a:xfrm>
        </p:grpSpPr>
        <p:sp>
          <p:nvSpPr>
            <p:cNvPr id="118" name="矩形 117"/>
            <p:cNvSpPr/>
            <p:nvPr/>
          </p:nvSpPr>
          <p:spPr>
            <a:xfrm>
              <a:off x="2508" y="7298"/>
              <a:ext cx="955" cy="12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119" name="文本框 118"/>
            <p:cNvSpPr txBox="1"/>
            <p:nvPr/>
          </p:nvSpPr>
          <p:spPr>
            <a:xfrm>
              <a:off x="2552" y="6546"/>
              <a:ext cx="7304" cy="8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rPr>
                <a:t>03    </a:t>
              </a:r>
              <a:r>
                <a:rPr kumimoji="0" lang="zh-CN" altLang="en-US"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rPr>
                <a:t>软件质量</a:t>
              </a:r>
              <a:endParaRPr kumimoji="0" lang="zh-CN" altLang="en-US"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endParaRPr>
            </a:p>
          </p:txBody>
        </p:sp>
      </p:grpSp>
      <p:grpSp>
        <p:nvGrpSpPr>
          <p:cNvPr id="11" name="组合 10"/>
          <p:cNvGrpSpPr/>
          <p:nvPr/>
        </p:nvGrpSpPr>
        <p:grpSpPr>
          <a:xfrm>
            <a:off x="1591200" y="4819650"/>
            <a:ext cx="4466725" cy="553251"/>
            <a:chOff x="2506" y="7999"/>
            <a:chExt cx="7034" cy="871"/>
          </a:xfrm>
        </p:grpSpPr>
        <p:sp>
          <p:nvSpPr>
            <p:cNvPr id="26" name="矩形 25"/>
            <p:cNvSpPr/>
            <p:nvPr/>
          </p:nvSpPr>
          <p:spPr>
            <a:xfrm>
              <a:off x="2506" y="8736"/>
              <a:ext cx="955" cy="119"/>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27" name="文本框 26"/>
            <p:cNvSpPr txBox="1"/>
            <p:nvPr/>
          </p:nvSpPr>
          <p:spPr>
            <a:xfrm>
              <a:off x="2551" y="7999"/>
              <a:ext cx="6989" cy="8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rPr>
                <a:t>04 </a:t>
              </a:r>
              <a:r>
                <a:rPr kumimoji="0" lang="en-US" altLang="zh-CN" sz="3000" b="1" i="0" u="none" strike="noStrike" kern="1200" cap="none" spc="0" normalizeH="0" baseline="0" noProof="0" dirty="0">
                  <a:ln>
                    <a:noFill/>
                  </a:ln>
                  <a:solidFill>
                    <a:srgbClr val="FFFFFF"/>
                  </a:solidFill>
                  <a:effectLst/>
                  <a:uLnTx/>
                  <a:uFillTx/>
                  <a:latin typeface="微软雅黑" charset="-122"/>
                  <a:ea typeface="微软雅黑" charset="-122"/>
                  <a:cs typeface="+mn-cs"/>
                </a:rPr>
                <a:t>   </a:t>
              </a:r>
              <a:r>
                <a:rPr kumimoji="0" lang="zh-CN" altLang="en-US" sz="3000" b="1" i="0" u="none" strike="noStrike" kern="1200" cap="none" spc="0" normalizeH="0" baseline="0" noProof="0" dirty="0">
                  <a:ln>
                    <a:noFill/>
                  </a:ln>
                  <a:solidFill>
                    <a:srgbClr val="FFFFFF"/>
                  </a:solidFill>
                  <a:effectLst/>
                  <a:uLnTx/>
                  <a:uFillTx/>
                  <a:latin typeface="微软雅黑" charset="-122"/>
                  <a:ea typeface="微软雅黑" charset="-122"/>
                  <a:cs typeface="+mn-cs"/>
                </a:rPr>
                <a:t>软件测试定义</a:t>
              </a:r>
              <a:endParaRPr kumimoji="0" lang="zh-CN" altLang="en-US" sz="3000" b="1" i="0" u="none" strike="noStrike" kern="1200" cap="none" spc="0" normalizeH="0" baseline="0" noProof="0" dirty="0">
                <a:ln>
                  <a:noFill/>
                </a:ln>
                <a:solidFill>
                  <a:srgbClr val="FFFFFF"/>
                </a:solidFill>
                <a:effectLst/>
                <a:uLnTx/>
                <a:uFillTx/>
                <a:latin typeface="微软雅黑" charset="-122"/>
                <a:ea typeface="微软雅黑" charset="-122"/>
                <a:cs typeface="+mn-cs"/>
              </a:endParaRPr>
            </a:p>
          </p:txBody>
        </p:sp>
      </p:gr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4" name="日期占位符 3"/>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12" name="组合 11"/>
          <p:cNvGrpSpPr/>
          <p:nvPr/>
        </p:nvGrpSpPr>
        <p:grpSpPr>
          <a:xfrm>
            <a:off x="1591200" y="5724525"/>
            <a:ext cx="4666756" cy="553251"/>
            <a:chOff x="2506" y="7999"/>
            <a:chExt cx="7349" cy="871"/>
          </a:xfrm>
        </p:grpSpPr>
        <p:sp>
          <p:nvSpPr>
            <p:cNvPr id="13" name="矩形 12"/>
            <p:cNvSpPr/>
            <p:nvPr/>
          </p:nvSpPr>
          <p:spPr>
            <a:xfrm>
              <a:off x="2506" y="8736"/>
              <a:ext cx="955" cy="119"/>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14" name="文本框 13"/>
            <p:cNvSpPr txBox="1"/>
            <p:nvPr/>
          </p:nvSpPr>
          <p:spPr>
            <a:xfrm>
              <a:off x="2551" y="7999"/>
              <a:ext cx="7304" cy="871"/>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1200" cap="none" spc="0" normalizeH="0" baseline="0" noProof="0" dirty="0" smtClean="0">
                  <a:ln>
                    <a:noFill/>
                  </a:ln>
                  <a:solidFill>
                    <a:srgbClr val="FFFFFF"/>
                  </a:solidFill>
                  <a:effectLst/>
                  <a:uLnTx/>
                  <a:uFillTx/>
                  <a:latin typeface="微软雅黑" charset="-122"/>
                  <a:ea typeface="微软雅黑" charset="-122"/>
                  <a:cs typeface="+mn-cs"/>
                </a:rPr>
                <a:t>05 </a:t>
              </a:r>
              <a:r>
                <a:rPr kumimoji="0" lang="en-US" altLang="zh-CN" sz="3000" b="1" i="0" u="none" strike="noStrike" kern="1200" cap="none" spc="0" normalizeH="0" baseline="0" noProof="0" dirty="0">
                  <a:ln>
                    <a:noFill/>
                  </a:ln>
                  <a:solidFill>
                    <a:srgbClr val="FFFFFF"/>
                  </a:solidFill>
                  <a:effectLst/>
                  <a:uLnTx/>
                  <a:uFillTx/>
                  <a:latin typeface="微软雅黑" charset="-122"/>
                  <a:ea typeface="微软雅黑" charset="-122"/>
                  <a:cs typeface="+mn-cs"/>
                </a:rPr>
                <a:t>   </a:t>
              </a:r>
              <a:r>
                <a:rPr kumimoji="0" lang="zh-CN" altLang="en-US" sz="3000" b="1" i="0" u="none" strike="noStrike" kern="1200" cap="none" spc="0" normalizeH="0" baseline="0" noProof="0" dirty="0">
                  <a:ln>
                    <a:noFill/>
                  </a:ln>
                  <a:solidFill>
                    <a:srgbClr val="FFFFFF"/>
                  </a:solidFill>
                  <a:effectLst/>
                  <a:uLnTx/>
                  <a:uFillTx/>
                  <a:latin typeface="微软雅黑" charset="-122"/>
                  <a:ea typeface="微软雅黑" charset="-122"/>
                  <a:cs typeface="+mn-cs"/>
                </a:rPr>
                <a:t>软件测试过程模型</a:t>
              </a:r>
              <a:endParaRPr kumimoji="0" lang="zh-CN" altLang="en-US" sz="3000" b="1" i="0" u="none" strike="noStrike" kern="1200" cap="none" spc="0" normalizeH="0" baseline="0" noProof="0" dirty="0">
                <a:ln>
                  <a:noFill/>
                </a:ln>
                <a:solidFill>
                  <a:srgbClr val="FFFFFF"/>
                </a:solidFill>
                <a:effectLst/>
                <a:uLnTx/>
                <a:uFillTx/>
                <a:latin typeface="微软雅黑" charset="-122"/>
                <a:ea typeface="微软雅黑" charset="-122"/>
                <a:cs typeface="+mn-cs"/>
              </a:endParaRPr>
            </a:p>
          </p:txBody>
        </p:sp>
      </p:grpSp>
      <p:sp>
        <p:nvSpPr>
          <p:cNvPr id="9" name="五角星 8"/>
          <p:cNvSpPr/>
          <p:nvPr/>
        </p:nvSpPr>
        <p:spPr>
          <a:xfrm>
            <a:off x="4303395" y="2962275"/>
            <a:ext cx="443230" cy="429895"/>
          </a:xfrm>
          <a:prstGeom prst="star5">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五角星 14"/>
          <p:cNvSpPr/>
          <p:nvPr/>
        </p:nvSpPr>
        <p:spPr>
          <a:xfrm>
            <a:off x="5043170" y="4811395"/>
            <a:ext cx="443230" cy="429895"/>
          </a:xfrm>
          <a:prstGeom prst="star5">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advTm="574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r="43941" b="1633"/>
          <a:stretch>
            <a:fillRect/>
          </a:stretch>
        </p:blipFill>
        <p:spPr>
          <a:xfrm>
            <a:off x="10795" y="-47625"/>
            <a:ext cx="12181205" cy="6905625"/>
          </a:xfrm>
          <a:prstGeom prst="rect">
            <a:avLst/>
          </a:prstGeom>
        </p:spPr>
      </p:pic>
      <p:sp>
        <p:nvSpPr>
          <p:cNvPr id="1852" name="文本"/>
          <p:cNvSpPr>
            <a:spLocks noGrp="1"/>
          </p:cNvSpPr>
          <p:nvPr>
            <p:ph type="ctrTitle"/>
          </p:nvPr>
        </p:nvSpPr>
        <p:spPr>
          <a:xfrm>
            <a:off x="5918200" y="3790315"/>
            <a:ext cx="4447540" cy="504190"/>
          </a:xfrm>
          <a:prstGeom prst="rect">
            <a:avLst/>
          </a:prstGeom>
        </p:spPr>
        <p:txBody>
          <a:bodyPr lIns="0" tIns="0" rIns="0" bIns="0">
            <a:noAutofit/>
          </a:bodyPr>
          <a:lstStyle/>
          <a:p>
            <a:pPr>
              <a:lnSpc>
                <a:spcPts val="4075"/>
              </a:lnSpc>
            </a:pPr>
            <a:r>
              <a:rPr lang="zh-CN" altLang="en-US" sz="4000" dirty="0">
                <a:solidFill>
                  <a:schemeClr val="tx1"/>
                </a:solidFill>
                <a:latin typeface="微软雅黑" charset="-122"/>
                <a:sym typeface="+mn-ea"/>
              </a:rPr>
              <a:t>软件</a:t>
            </a:r>
            <a:r>
              <a:rPr lang="en-US" altLang="zh-CN" sz="4000" dirty="0">
                <a:solidFill>
                  <a:schemeClr val="tx1"/>
                </a:solidFill>
                <a:latin typeface="微软雅黑" charset="-122"/>
                <a:sym typeface="+mn-ea"/>
              </a:rPr>
              <a:t>&amp;</a:t>
            </a:r>
            <a:r>
              <a:rPr lang="zh-CN" altLang="en-US" sz="4000" dirty="0">
                <a:solidFill>
                  <a:schemeClr val="tx1"/>
                </a:solidFill>
                <a:latin typeface="微软雅黑" charset="-122"/>
                <a:sym typeface="+mn-ea"/>
              </a:rPr>
              <a:t>软件生命</a:t>
            </a:r>
            <a:r>
              <a:rPr lang="zh-CN" altLang="en-US" sz="4000" dirty="0">
                <a:solidFill>
                  <a:schemeClr val="tx1"/>
                </a:solidFill>
                <a:latin typeface="微软雅黑" charset="-122"/>
                <a:sym typeface="+mn-ea"/>
              </a:rPr>
              <a:t>周期</a:t>
            </a:r>
            <a:endParaRPr lang="zh-CN" altLang="en-US" sz="4000" dirty="0">
              <a:solidFill>
                <a:schemeClr val="tx1"/>
              </a:solidFill>
              <a:latin typeface="微软雅黑" charset="-122"/>
              <a:sym typeface="+mn-ea"/>
            </a:endParaRPr>
          </a:p>
        </p:txBody>
      </p:sp>
      <p:sp>
        <p:nvSpPr>
          <p:cNvPr id="8" name="文本框 7"/>
          <p:cNvSpPr txBox="1"/>
          <p:nvPr/>
        </p:nvSpPr>
        <p:spPr>
          <a:xfrm>
            <a:off x="5844540" y="2598854"/>
            <a:ext cx="272542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rPr>
              <a:t>PART </a:t>
            </a:r>
            <a:r>
              <a:rPr kumimoji="0" lang="en-US" altLang="zh-CN" sz="4800" b="0" i="0" u="none" strike="noStrike" kern="1200" cap="none" spc="0" normalizeH="0" baseline="0" noProof="0" dirty="0" smtClean="0">
                <a:ln>
                  <a:noFill/>
                </a:ln>
                <a:solidFill>
                  <a:srgbClr val="000000"/>
                </a:solidFill>
                <a:effectLst/>
                <a:uLnTx/>
                <a:uFillTx/>
                <a:latin typeface="微软雅黑"/>
                <a:ea typeface="微软雅黑"/>
                <a:cs typeface="+mn-cs"/>
              </a:rPr>
              <a:t>01</a:t>
            </a:r>
            <a:endPar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7" name="矩形 16"/>
          <p:cNvSpPr/>
          <p:nvPr/>
        </p:nvSpPr>
        <p:spPr>
          <a:xfrm>
            <a:off x="5918200" y="1967119"/>
            <a:ext cx="355600" cy="400745"/>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Tree>
  </p:cSld>
  <p:clrMapOvr>
    <a:masterClrMapping/>
  </p:clrMapOvr>
  <p:transition advTm="573"/>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5" name="组合 4"/>
          <p:cNvGrpSpPr/>
          <p:nvPr/>
        </p:nvGrpSpPr>
        <p:grpSpPr>
          <a:xfrm>
            <a:off x="2108835" y="1464310"/>
            <a:ext cx="7589520" cy="1383665"/>
            <a:chOff x="2645" y="2474"/>
            <a:chExt cx="11952" cy="2179"/>
          </a:xfrm>
        </p:grpSpPr>
        <p:sp>
          <p:nvSpPr>
            <p:cNvPr id="10" name="矩形 9"/>
            <p:cNvSpPr/>
            <p:nvPr/>
          </p:nvSpPr>
          <p:spPr>
            <a:xfrm>
              <a:off x="3677" y="2474"/>
              <a:ext cx="10920" cy="2179"/>
            </a:xfrm>
            <a:prstGeom prst="rect">
              <a:avLst/>
            </a:prstGeom>
          </p:spPr>
          <p:txBody>
            <a:bodyPr wrap="square">
              <a:spAutoFit/>
            </a:bodyPr>
            <a:p>
              <a:pPr lvl="0" indent="0" algn="just">
                <a:lnSpc>
                  <a:spcPct val="150000"/>
                </a:lnSpc>
                <a:buFont typeface="Arial" panose="020B0704020202020204" pitchFamily="34" charset="0"/>
                <a:buNone/>
              </a:pPr>
              <a:r>
                <a:rPr lang="zh-CN" altLang="en-US" sz="2800">
                  <a:latin typeface="微软雅黑" charset="-122"/>
                  <a:ea typeface="微软雅黑" charset="-122"/>
                </a:rPr>
                <a:t>软件已经成为人们工作生活中必不可少的组成成分。</a:t>
              </a:r>
              <a:endParaRPr lang="zh-CN" altLang="en-US" sz="2800">
                <a:latin typeface="微软雅黑" charset="-122"/>
                <a:ea typeface="微软雅黑" charset="-122"/>
              </a:endParaRPr>
            </a:p>
          </p:txBody>
        </p:sp>
        <p:sp>
          <p:nvSpPr>
            <p:cNvPr id="11" name="燕尾形 10"/>
            <p:cNvSpPr/>
            <p:nvPr/>
          </p:nvSpPr>
          <p:spPr>
            <a:xfrm>
              <a:off x="2645"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grpSp>
        <p:nvGrpSpPr>
          <p:cNvPr id="3" name="组合 2"/>
          <p:cNvGrpSpPr/>
          <p:nvPr/>
        </p:nvGrpSpPr>
        <p:grpSpPr>
          <a:xfrm>
            <a:off x="2108835" y="3429000"/>
            <a:ext cx="7589520" cy="2676525"/>
            <a:chOff x="2645" y="2474"/>
            <a:chExt cx="11952" cy="4215"/>
          </a:xfrm>
        </p:grpSpPr>
        <p:sp>
          <p:nvSpPr>
            <p:cNvPr id="4" name="矩形 3"/>
            <p:cNvSpPr/>
            <p:nvPr/>
          </p:nvSpPr>
          <p:spPr>
            <a:xfrm>
              <a:off x="3677" y="2474"/>
              <a:ext cx="10920" cy="4215"/>
            </a:xfrm>
            <a:prstGeom prst="rect">
              <a:avLst/>
            </a:prstGeom>
          </p:spPr>
          <p:txBody>
            <a:bodyPr wrap="square">
              <a:spAutoFit/>
            </a:bodyPr>
            <a:p>
              <a:pPr lvl="0" indent="0" algn="just">
                <a:lnSpc>
                  <a:spcPct val="150000"/>
                </a:lnSpc>
                <a:buFont typeface="Arial" panose="020B0704020202020204" pitchFamily="34" charset="0"/>
                <a:buNone/>
              </a:pPr>
              <a:r>
                <a:rPr lang="en-US" altLang="zh-CN" sz="2800">
                  <a:latin typeface="微软雅黑" charset="-122"/>
                  <a:ea typeface="微软雅黑" charset="-122"/>
                </a:rPr>
                <a:t>2023</a:t>
              </a:r>
              <a:r>
                <a:rPr lang="zh-CN" altLang="en-US" sz="2800">
                  <a:latin typeface="微软雅黑" charset="-122"/>
                  <a:ea typeface="微软雅黑" charset="-122"/>
                </a:rPr>
                <a:t>年，我国软件产业业务收入达到了</a:t>
              </a:r>
              <a:r>
                <a:rPr lang="en-US" altLang="zh-CN" sz="2800" b="1" i="1" u="sng">
                  <a:latin typeface="微软雅黑" charset="-122"/>
                  <a:ea typeface="微软雅黑" charset="-122"/>
                </a:rPr>
                <a:t>13.7</a:t>
              </a:r>
              <a:r>
                <a:rPr lang="zh-CN" altLang="en-US" sz="2800" b="1" i="1" u="sng">
                  <a:latin typeface="微软雅黑" charset="-122"/>
                  <a:ea typeface="微软雅黑" charset="-122"/>
                </a:rPr>
                <a:t>万亿</a:t>
              </a:r>
              <a:r>
                <a:rPr lang="zh-CN" altLang="en-US" sz="2800">
                  <a:latin typeface="微软雅黑" charset="-122"/>
                  <a:ea typeface="微软雅黑" charset="-122"/>
                </a:rPr>
                <a:t>。</a:t>
              </a:r>
              <a:endParaRPr lang="zh-CN" altLang="en-US" sz="2800">
                <a:latin typeface="微软雅黑" charset="-122"/>
                <a:ea typeface="微软雅黑" charset="-122"/>
              </a:endParaRPr>
            </a:p>
            <a:p>
              <a:pPr lvl="0" indent="0" algn="just">
                <a:lnSpc>
                  <a:spcPct val="150000"/>
                </a:lnSpc>
                <a:buFont typeface="Arial" panose="020B0704020202020204" pitchFamily="34" charset="0"/>
                <a:buNone/>
              </a:pPr>
              <a:r>
                <a:rPr lang="zh-CN" altLang="en-US" sz="2800">
                  <a:latin typeface="微软雅黑" charset="-122"/>
                  <a:ea typeface="微软雅黑" charset="-122"/>
                </a:rPr>
                <a:t>工信部：1至7月我国软件业务收入73429亿元，同比增长11.2%</a:t>
              </a:r>
              <a:endParaRPr lang="zh-CN" altLang="en-US" sz="2800">
                <a:latin typeface="微软雅黑" charset="-122"/>
                <a:ea typeface="微软雅黑" charset="-122"/>
              </a:endParaRPr>
            </a:p>
          </p:txBody>
        </p:sp>
        <p:sp>
          <p:nvSpPr>
            <p:cNvPr id="7" name="燕尾形 6"/>
            <p:cNvSpPr/>
            <p:nvPr/>
          </p:nvSpPr>
          <p:spPr>
            <a:xfrm>
              <a:off x="2645"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Tree>
  </p:cSld>
  <p:clrMapOvr>
    <a:masterClrMapping/>
  </p:clrMapOvr>
  <p:transition advTm="36034"/>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pic>
        <p:nvPicPr>
          <p:cNvPr id="3" name="图片 2"/>
          <p:cNvPicPr>
            <a:picLocks noChangeAspect="1"/>
          </p:cNvPicPr>
          <p:nvPr/>
        </p:nvPicPr>
        <p:blipFill>
          <a:blip r:embed="rId1"/>
          <a:srcRect l="15020" t="8537" r="14737" b="7305"/>
          <a:stretch>
            <a:fillRect/>
          </a:stretch>
        </p:blipFill>
        <p:spPr>
          <a:xfrm>
            <a:off x="1363980" y="2125345"/>
            <a:ext cx="1955800" cy="1786255"/>
          </a:xfrm>
          <a:prstGeom prst="rect">
            <a:avLst/>
          </a:prstGeom>
        </p:spPr>
      </p:pic>
      <p:pic>
        <p:nvPicPr>
          <p:cNvPr id="4" name="图片 3"/>
          <p:cNvPicPr>
            <a:picLocks noChangeAspect="1"/>
          </p:cNvPicPr>
          <p:nvPr/>
        </p:nvPicPr>
        <p:blipFill>
          <a:blip r:embed="rId2"/>
          <a:stretch>
            <a:fillRect/>
          </a:stretch>
        </p:blipFill>
        <p:spPr>
          <a:xfrm>
            <a:off x="3923665" y="2125345"/>
            <a:ext cx="1711325" cy="1704340"/>
          </a:xfrm>
          <a:prstGeom prst="rect">
            <a:avLst/>
          </a:prstGeom>
        </p:spPr>
      </p:pic>
      <p:pic>
        <p:nvPicPr>
          <p:cNvPr id="8" name="图片 7"/>
          <p:cNvPicPr>
            <a:picLocks noChangeAspect="1"/>
          </p:cNvPicPr>
          <p:nvPr/>
        </p:nvPicPr>
        <p:blipFill>
          <a:blip r:embed="rId3"/>
          <a:stretch>
            <a:fillRect/>
          </a:stretch>
        </p:blipFill>
        <p:spPr>
          <a:xfrm>
            <a:off x="6332220" y="2125345"/>
            <a:ext cx="1704340" cy="1704340"/>
          </a:xfrm>
          <a:prstGeom prst="rect">
            <a:avLst/>
          </a:prstGeom>
        </p:spPr>
      </p:pic>
      <p:sp>
        <p:nvSpPr>
          <p:cNvPr id="9" name="矩形标注 8"/>
          <p:cNvSpPr/>
          <p:nvPr/>
        </p:nvSpPr>
        <p:spPr>
          <a:xfrm flipH="1" flipV="1">
            <a:off x="1987550" y="3829685"/>
            <a:ext cx="1150620" cy="576580"/>
          </a:xfrm>
          <a:prstGeom prst="wedgeRectCallout">
            <a:avLst/>
          </a:prstGeom>
          <a:ln w="31750" cap="flat" cmpd="sng">
            <a:solidFill>
              <a:schemeClr val="bg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标注 11"/>
          <p:cNvSpPr/>
          <p:nvPr/>
        </p:nvSpPr>
        <p:spPr>
          <a:xfrm flipH="1" flipV="1">
            <a:off x="4267200" y="3829685"/>
            <a:ext cx="1150620" cy="576580"/>
          </a:xfrm>
          <a:prstGeom prst="wedgeRectCallout">
            <a:avLst/>
          </a:prstGeom>
          <a:ln w="31750" cap="flat" cmpd="sng">
            <a:solidFill>
              <a:schemeClr val="bg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标注 12"/>
          <p:cNvSpPr/>
          <p:nvPr/>
        </p:nvSpPr>
        <p:spPr>
          <a:xfrm flipH="1" flipV="1">
            <a:off x="6736080" y="3829685"/>
            <a:ext cx="1150620" cy="576580"/>
          </a:xfrm>
          <a:prstGeom prst="wedgeRectCallout">
            <a:avLst/>
          </a:prstGeom>
          <a:ln w="31750" cap="flat" cmpd="sng">
            <a:solidFill>
              <a:schemeClr val="bg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2021840" y="3911600"/>
            <a:ext cx="1116965" cy="460375"/>
          </a:xfrm>
          <a:prstGeom prst="rect">
            <a:avLst/>
          </a:prstGeom>
          <a:noFill/>
        </p:spPr>
        <p:txBody>
          <a:bodyPr wrap="square" rtlCol="0">
            <a:spAutoFit/>
          </a:bodyPr>
          <a:p>
            <a:pPr algn="ctr"/>
            <a:r>
              <a:rPr lang="zh-CN" altLang="en-US" sz="2400">
                <a:solidFill>
                  <a:schemeClr val="bg1">
                    <a:lumMod val="95000"/>
                  </a:schemeClr>
                </a:solidFill>
                <a:latin typeface="黑体" charset="0"/>
                <a:ea typeface="黑体" charset="0"/>
              </a:rPr>
              <a:t>聊天</a:t>
            </a:r>
            <a:endParaRPr lang="zh-CN" altLang="en-US" sz="2400">
              <a:solidFill>
                <a:schemeClr val="bg1">
                  <a:lumMod val="95000"/>
                </a:schemeClr>
              </a:solidFill>
              <a:latin typeface="黑体" charset="0"/>
              <a:ea typeface="黑体" charset="0"/>
            </a:endParaRPr>
          </a:p>
        </p:txBody>
      </p:sp>
      <p:sp>
        <p:nvSpPr>
          <p:cNvPr id="17" name="文本框 16"/>
          <p:cNvSpPr txBox="1"/>
          <p:nvPr/>
        </p:nvSpPr>
        <p:spPr>
          <a:xfrm>
            <a:off x="4267200" y="3911600"/>
            <a:ext cx="1117600" cy="460375"/>
          </a:xfrm>
          <a:prstGeom prst="rect">
            <a:avLst/>
          </a:prstGeom>
          <a:noFill/>
        </p:spPr>
        <p:txBody>
          <a:bodyPr wrap="square" rtlCol="0">
            <a:spAutoFit/>
          </a:bodyPr>
          <a:p>
            <a:pPr algn="ctr"/>
            <a:r>
              <a:rPr lang="zh-CN" altLang="en-US" sz="2400">
                <a:solidFill>
                  <a:schemeClr val="bg1">
                    <a:lumMod val="95000"/>
                  </a:schemeClr>
                </a:solidFill>
                <a:latin typeface="黑体" charset="0"/>
                <a:ea typeface="黑体" charset="0"/>
              </a:rPr>
              <a:t>视频</a:t>
            </a:r>
            <a:endParaRPr lang="zh-CN" altLang="en-US" sz="2400">
              <a:solidFill>
                <a:schemeClr val="bg1">
                  <a:lumMod val="95000"/>
                </a:schemeClr>
              </a:solidFill>
              <a:latin typeface="黑体" charset="0"/>
              <a:ea typeface="黑体" charset="0"/>
            </a:endParaRPr>
          </a:p>
        </p:txBody>
      </p:sp>
      <p:sp>
        <p:nvSpPr>
          <p:cNvPr id="18" name="文本框 17"/>
          <p:cNvSpPr txBox="1"/>
          <p:nvPr/>
        </p:nvSpPr>
        <p:spPr>
          <a:xfrm>
            <a:off x="6751320" y="3911600"/>
            <a:ext cx="1117600" cy="460375"/>
          </a:xfrm>
          <a:prstGeom prst="rect">
            <a:avLst/>
          </a:prstGeom>
          <a:noFill/>
        </p:spPr>
        <p:txBody>
          <a:bodyPr wrap="square" rtlCol="0">
            <a:spAutoFit/>
          </a:bodyPr>
          <a:p>
            <a:pPr algn="ctr"/>
            <a:r>
              <a:rPr lang="zh-CN" altLang="en-US" sz="2400">
                <a:solidFill>
                  <a:schemeClr val="bg1">
                    <a:lumMod val="95000"/>
                  </a:schemeClr>
                </a:solidFill>
                <a:latin typeface="黑体" charset="0"/>
                <a:ea typeface="黑体" charset="0"/>
              </a:rPr>
              <a:t>购物</a:t>
            </a:r>
            <a:endParaRPr lang="zh-CN" altLang="en-US" sz="2400">
              <a:solidFill>
                <a:schemeClr val="bg1">
                  <a:lumMod val="95000"/>
                </a:schemeClr>
              </a:solidFill>
              <a:latin typeface="黑体" charset="0"/>
              <a:ea typeface="黑体" charset="0"/>
            </a:endParaRPr>
          </a:p>
        </p:txBody>
      </p:sp>
      <p:grpSp>
        <p:nvGrpSpPr>
          <p:cNvPr id="20" name="组合 19"/>
          <p:cNvGrpSpPr/>
          <p:nvPr/>
        </p:nvGrpSpPr>
        <p:grpSpPr>
          <a:xfrm>
            <a:off x="8801735" y="1857375"/>
            <a:ext cx="2239010" cy="2548890"/>
            <a:chOff x="13861" y="2925"/>
            <a:chExt cx="3526" cy="4014"/>
          </a:xfrm>
        </p:grpSpPr>
        <p:pic>
          <p:nvPicPr>
            <p:cNvPr id="7" name="图片 6"/>
            <p:cNvPicPr>
              <a:picLocks noChangeAspect="1"/>
            </p:cNvPicPr>
            <p:nvPr/>
          </p:nvPicPr>
          <p:blipFill>
            <a:blip r:embed="rId4"/>
            <a:stretch>
              <a:fillRect/>
            </a:stretch>
          </p:blipFill>
          <p:spPr>
            <a:xfrm>
              <a:off x="13861" y="2925"/>
              <a:ext cx="3527" cy="3527"/>
            </a:xfrm>
            <a:prstGeom prst="rect">
              <a:avLst/>
            </a:prstGeom>
          </p:spPr>
        </p:pic>
        <p:sp>
          <p:nvSpPr>
            <p:cNvPr id="14" name="矩形标注 13"/>
            <p:cNvSpPr/>
            <p:nvPr/>
          </p:nvSpPr>
          <p:spPr>
            <a:xfrm flipH="1" flipV="1">
              <a:off x="14830" y="6031"/>
              <a:ext cx="2286" cy="908"/>
            </a:xfrm>
            <a:prstGeom prst="wedgeRectCallout">
              <a:avLst/>
            </a:prstGeom>
            <a:ln w="31750" cap="flat" cmpd="sng">
              <a:solidFill>
                <a:schemeClr val="bg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14830" y="6160"/>
              <a:ext cx="2286" cy="725"/>
            </a:xfrm>
            <a:prstGeom prst="rect">
              <a:avLst/>
            </a:prstGeom>
            <a:noFill/>
          </p:spPr>
          <p:txBody>
            <a:bodyPr wrap="square" rtlCol="0">
              <a:spAutoFit/>
            </a:bodyPr>
            <a:p>
              <a:pPr algn="ctr"/>
              <a:r>
                <a:rPr lang="zh-CN" altLang="en-US" sz="2400">
                  <a:solidFill>
                    <a:schemeClr val="bg1">
                      <a:lumMod val="95000"/>
                    </a:schemeClr>
                  </a:solidFill>
                  <a:latin typeface="黑体" charset="0"/>
                  <a:ea typeface="黑体" charset="0"/>
                </a:rPr>
                <a:t>操作</a:t>
              </a:r>
              <a:r>
                <a:rPr lang="zh-CN" altLang="en-US" sz="2400">
                  <a:solidFill>
                    <a:schemeClr val="bg1">
                      <a:lumMod val="95000"/>
                    </a:schemeClr>
                  </a:solidFill>
                  <a:latin typeface="黑体" charset="0"/>
                  <a:ea typeface="黑体" charset="0"/>
                </a:rPr>
                <a:t>系统</a:t>
              </a:r>
              <a:endParaRPr lang="zh-CN" altLang="en-US" sz="2400">
                <a:solidFill>
                  <a:schemeClr val="bg1">
                    <a:lumMod val="95000"/>
                  </a:schemeClr>
                </a:solidFill>
                <a:latin typeface="黑体" charset="0"/>
                <a:ea typeface="黑体" charset="0"/>
              </a:endParaRPr>
            </a:p>
          </p:txBody>
        </p:sp>
      </p:grpSp>
      <p:sp>
        <p:nvSpPr>
          <p:cNvPr id="21" name="文本框 20"/>
          <p:cNvSpPr txBox="1"/>
          <p:nvPr/>
        </p:nvSpPr>
        <p:spPr>
          <a:xfrm>
            <a:off x="1363980" y="4829810"/>
            <a:ext cx="9505950" cy="1891665"/>
          </a:xfrm>
          <a:prstGeom prst="rect">
            <a:avLst/>
          </a:prstGeom>
          <a:noFill/>
        </p:spPr>
        <p:txBody>
          <a:bodyPr wrap="square" rtlCol="0" anchor="t">
            <a:spAutoFit/>
          </a:bodyPr>
          <a:p>
            <a:pPr indent="0" defTabSz="914400">
              <a:lnSpc>
                <a:spcPct val="150000"/>
              </a:lnSpc>
              <a:buNone/>
              <a:tabLst>
                <a:tab pos="533400" algn="l"/>
              </a:tabLst>
            </a:pPr>
            <a:r>
              <a:rPr lang="zh-CN" altLang="en-US" sz="2600">
                <a:latin typeface="微软雅黑" charset="0"/>
                <a:ea typeface="微软雅黑" charset="0"/>
                <a:cs typeface="微软雅黑" charset="0"/>
                <a:sym typeface="+mn-ea"/>
              </a:rPr>
              <a:t>系统软件：</a:t>
            </a:r>
            <a:endParaRPr lang="zh-CN" altLang="en-US" sz="2600">
              <a:latin typeface="微软雅黑" charset="0"/>
              <a:ea typeface="微软雅黑" charset="0"/>
              <a:cs typeface="微软雅黑" charset="0"/>
              <a:sym typeface="+mn-ea"/>
            </a:endParaRPr>
          </a:p>
          <a:p>
            <a:pPr indent="0" defTabSz="914400">
              <a:lnSpc>
                <a:spcPct val="150000"/>
              </a:lnSpc>
              <a:buNone/>
              <a:tabLst>
                <a:tab pos="533400" algn="l"/>
              </a:tabLst>
            </a:pPr>
            <a:r>
              <a:rPr lang="zh-CN" altLang="en-US" sz="2600">
                <a:latin typeface="微软雅黑" charset="0"/>
                <a:ea typeface="微软雅黑" charset="0"/>
                <a:cs typeface="微软雅黑" charset="0"/>
                <a:sym typeface="+mn-ea"/>
              </a:rPr>
              <a:t>系统软件控制和协调计算机及外部设备，支持应用软件开发和运行。如操作系统</a:t>
            </a:r>
            <a:r>
              <a:rPr lang="en-US" altLang="zh-CN" sz="2600">
                <a:latin typeface="微软雅黑" charset="0"/>
                <a:ea typeface="微软雅黑" charset="0"/>
                <a:cs typeface="微软雅黑" charset="0"/>
                <a:sym typeface="+mn-ea"/>
              </a:rPr>
              <a:t>Windows</a:t>
            </a:r>
            <a:r>
              <a:rPr lang="zh-CN" altLang="en-US" sz="2600">
                <a:latin typeface="微软雅黑" charset="0"/>
                <a:ea typeface="微软雅黑" charset="0"/>
                <a:cs typeface="微软雅黑" charset="0"/>
                <a:sym typeface="+mn-ea"/>
              </a:rPr>
              <a:t>，数据库</a:t>
            </a:r>
            <a:r>
              <a:rPr lang="en-US" altLang="zh-CN" sz="2600">
                <a:latin typeface="微软雅黑" charset="0"/>
                <a:ea typeface="微软雅黑" charset="0"/>
                <a:cs typeface="微软雅黑" charset="0"/>
                <a:sym typeface="+mn-ea"/>
              </a:rPr>
              <a:t>SQL-Server</a:t>
            </a:r>
            <a:r>
              <a:rPr lang="zh-CN" altLang="en-US" sz="2600">
                <a:latin typeface="微软雅黑" charset="0"/>
                <a:ea typeface="微软雅黑" charset="0"/>
                <a:cs typeface="微软雅黑" charset="0"/>
                <a:sym typeface="+mn-ea"/>
              </a:rPr>
              <a:t>，驱动程序等</a:t>
            </a:r>
            <a:endParaRPr lang="zh-CN" altLang="en-US" sz="2600" dirty="0">
              <a:latin typeface="微软雅黑" charset="0"/>
              <a:ea typeface="微软雅黑" charset="0"/>
              <a:cs typeface="微软雅黑" charset="0"/>
              <a:sym typeface="+mn-ea"/>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10" name="矩形 9"/>
          <p:cNvSpPr/>
          <p:nvPr/>
        </p:nvSpPr>
        <p:spPr>
          <a:xfrm>
            <a:off x="2261870" y="1257935"/>
            <a:ext cx="6934200" cy="737235"/>
          </a:xfrm>
          <a:prstGeom prst="rect">
            <a:avLst/>
          </a:prstGeom>
        </p:spPr>
        <p:txBody>
          <a:bodyPr wrap="square">
            <a:spAutoFit/>
          </a:bodyPr>
          <a:p>
            <a:pPr lvl="0" indent="0" algn="just">
              <a:lnSpc>
                <a:spcPct val="150000"/>
              </a:lnSpc>
              <a:buFont typeface="Arial" panose="020B0704020202020204" pitchFamily="34" charset="0"/>
              <a:buNone/>
            </a:pPr>
            <a:r>
              <a:rPr lang="zh-CN" altLang="en-US" sz="2800">
                <a:latin typeface="微软雅黑" charset="-122"/>
                <a:ea typeface="微软雅黑" charset="-122"/>
              </a:rPr>
              <a:t>什么是软件？</a:t>
            </a:r>
            <a:endParaRPr lang="zh-CN" altLang="en-US" sz="2800">
              <a:latin typeface="微软雅黑" charset="-122"/>
              <a:ea typeface="微软雅黑" charset="-122"/>
            </a:endParaRPr>
          </a:p>
        </p:txBody>
      </p:sp>
      <p:sp>
        <p:nvSpPr>
          <p:cNvPr id="11" name="燕尾形 10"/>
          <p:cNvSpPr/>
          <p:nvPr/>
        </p:nvSpPr>
        <p:spPr>
          <a:xfrm>
            <a:off x="1606550" y="142113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16" name="矩形 15"/>
          <p:cNvSpPr/>
          <p:nvPr/>
        </p:nvSpPr>
        <p:spPr>
          <a:xfrm>
            <a:off x="1843405" y="4431030"/>
            <a:ext cx="7987030" cy="1322070"/>
          </a:xfrm>
          <a:prstGeom prst="rect">
            <a:avLst/>
          </a:prstGeom>
        </p:spPr>
        <p:txBody>
          <a:bodyPr wrap="square">
            <a:spAutoFit/>
          </a:bodyPr>
          <a:p>
            <a:pPr marL="457200" indent="-457200" defTabSz="914400">
              <a:buNone/>
              <a:tabLst>
                <a:tab pos="533400" algn="l"/>
              </a:tabLst>
            </a:pPr>
            <a:endParaRPr lang="zh-CN" altLang="en-US" sz="2600" dirty="0">
              <a:latin typeface="微软雅黑" charset="0"/>
              <a:ea typeface="微软雅黑" charset="0"/>
              <a:cs typeface="微软雅黑" charset="0"/>
            </a:endParaRPr>
          </a:p>
          <a:p>
            <a:pPr marL="457200" indent="-457200" defTabSz="914400">
              <a:buNone/>
              <a:tabLst>
                <a:tab pos="533400" algn="l"/>
              </a:tabLst>
            </a:pPr>
            <a:endParaRPr lang="zh-CN" altLang="en-US" sz="2600" dirty="0">
              <a:latin typeface="微软雅黑" charset="0"/>
              <a:ea typeface="微软雅黑" charset="0"/>
              <a:cs typeface="微软雅黑" charset="0"/>
            </a:endParaRPr>
          </a:p>
          <a:p>
            <a:pPr marL="457200" indent="-457200" algn="ctr" defTabSz="914400">
              <a:buNone/>
              <a:tabLst>
                <a:tab pos="533400" algn="l"/>
              </a:tabLst>
            </a:pPr>
            <a:r>
              <a:rPr lang="zh-CN" altLang="en-US" sz="2800" b="1" dirty="0">
                <a:solidFill>
                  <a:srgbClr val="3366FF"/>
                </a:solidFill>
                <a:latin typeface="微软雅黑" charset="0"/>
                <a:ea typeface="微软雅黑" charset="0"/>
                <a:cs typeface="微软雅黑" charset="0"/>
                <a:sym typeface="+mn-ea"/>
              </a:rPr>
              <a:t>软件 </a:t>
            </a:r>
            <a:r>
              <a:rPr lang="en-US" altLang="zh-CN" sz="2800" b="1">
                <a:solidFill>
                  <a:srgbClr val="3366FF"/>
                </a:solidFill>
                <a:latin typeface="微软雅黑" charset="0"/>
                <a:ea typeface="微软雅黑" charset="0"/>
                <a:cs typeface="微软雅黑" charset="0"/>
                <a:sym typeface="+mn-ea"/>
              </a:rPr>
              <a:t>= </a:t>
            </a:r>
            <a:r>
              <a:rPr lang="zh-CN" altLang="en-US" sz="2800" b="1" dirty="0">
                <a:solidFill>
                  <a:srgbClr val="3366FF"/>
                </a:solidFill>
                <a:latin typeface="微软雅黑" charset="0"/>
                <a:ea typeface="微软雅黑" charset="0"/>
                <a:cs typeface="微软雅黑" charset="0"/>
                <a:sym typeface="+mn-ea"/>
              </a:rPr>
              <a:t>程序 </a:t>
            </a:r>
            <a:r>
              <a:rPr lang="en-US" altLang="zh-CN" sz="2800" b="1">
                <a:solidFill>
                  <a:srgbClr val="3366FF"/>
                </a:solidFill>
                <a:latin typeface="微软雅黑" charset="0"/>
                <a:ea typeface="微软雅黑" charset="0"/>
                <a:cs typeface="微软雅黑" charset="0"/>
                <a:sym typeface="+mn-ea"/>
              </a:rPr>
              <a:t>+ </a:t>
            </a:r>
            <a:r>
              <a:rPr lang="zh-CN" altLang="en-US" sz="2800" b="1" dirty="0">
                <a:solidFill>
                  <a:srgbClr val="3366FF"/>
                </a:solidFill>
                <a:latin typeface="微软雅黑" charset="0"/>
                <a:ea typeface="微软雅黑" charset="0"/>
                <a:cs typeface="微软雅黑" charset="0"/>
                <a:sym typeface="+mn-ea"/>
              </a:rPr>
              <a:t>数据 （库）</a:t>
            </a:r>
            <a:r>
              <a:rPr lang="en-US" altLang="zh-CN" sz="2800" b="1">
                <a:solidFill>
                  <a:srgbClr val="3366FF"/>
                </a:solidFill>
                <a:latin typeface="微软雅黑" charset="0"/>
                <a:ea typeface="微软雅黑" charset="0"/>
                <a:cs typeface="微软雅黑" charset="0"/>
                <a:sym typeface="+mn-ea"/>
              </a:rPr>
              <a:t>+ </a:t>
            </a:r>
            <a:r>
              <a:rPr lang="zh-CN" altLang="en-US" sz="2800" b="1" dirty="0">
                <a:solidFill>
                  <a:srgbClr val="3366FF"/>
                </a:solidFill>
                <a:latin typeface="微软雅黑" charset="0"/>
                <a:ea typeface="微软雅黑" charset="0"/>
                <a:cs typeface="微软雅黑" charset="0"/>
                <a:sym typeface="+mn-ea"/>
              </a:rPr>
              <a:t>文档</a:t>
            </a:r>
            <a:r>
              <a:rPr lang="zh-CN" altLang="en-US" sz="2600" b="1" dirty="0">
                <a:solidFill>
                  <a:srgbClr val="3366FF"/>
                </a:solidFill>
                <a:latin typeface="微软雅黑" charset="0"/>
                <a:ea typeface="微软雅黑" charset="0"/>
                <a:cs typeface="微软雅黑" charset="0"/>
                <a:sym typeface="+mn-ea"/>
              </a:rPr>
              <a:t> </a:t>
            </a:r>
            <a:endParaRPr lang="zh-CN" altLang="en-US" sz="2600">
              <a:latin typeface="微软雅黑" charset="0"/>
              <a:ea typeface="微软雅黑" charset="0"/>
              <a:cs typeface="微软雅黑" charset="0"/>
            </a:endParaRPr>
          </a:p>
        </p:txBody>
      </p:sp>
      <p:sp>
        <p:nvSpPr>
          <p:cNvPr id="8" name="文本框 7"/>
          <p:cNvSpPr txBox="1"/>
          <p:nvPr/>
        </p:nvSpPr>
        <p:spPr>
          <a:xfrm>
            <a:off x="2261870" y="2258695"/>
            <a:ext cx="8504555" cy="2491740"/>
          </a:xfrm>
          <a:prstGeom prst="rect">
            <a:avLst/>
          </a:prstGeom>
          <a:noFill/>
        </p:spPr>
        <p:txBody>
          <a:bodyPr wrap="square" rtlCol="0" anchor="t">
            <a:spAutoFit/>
          </a:bodyPr>
          <a:p>
            <a:pPr marL="457200" indent="-457200" defTabSz="914400">
              <a:buAutoNum type="circleNumDbPlain"/>
              <a:tabLst>
                <a:tab pos="533400" algn="l"/>
              </a:tabLst>
            </a:pPr>
            <a:r>
              <a:rPr lang="zh-CN" altLang="en-US" sz="2600" dirty="0">
                <a:latin typeface="微软雅黑" charset="0"/>
                <a:ea typeface="微软雅黑" charset="0"/>
                <a:cs typeface="微软雅黑" charset="0"/>
                <a:sym typeface="+mn-ea"/>
              </a:rPr>
              <a:t>能够完成预定功能和性能的、可执行的指令</a:t>
            </a:r>
            <a:r>
              <a:rPr lang="en-US" altLang="zh-CN" sz="2600">
                <a:latin typeface="微软雅黑" charset="0"/>
                <a:ea typeface="微软雅黑" charset="0"/>
                <a:cs typeface="微软雅黑" charset="0"/>
                <a:sym typeface="+mn-ea"/>
              </a:rPr>
              <a:t>(</a:t>
            </a:r>
            <a:r>
              <a:rPr lang="zh-CN" altLang="en-US" sz="2600" dirty="0">
                <a:latin typeface="微软雅黑" charset="0"/>
                <a:ea typeface="微软雅黑" charset="0"/>
                <a:cs typeface="微软雅黑" charset="0"/>
                <a:sym typeface="+mn-ea"/>
              </a:rPr>
              <a:t>计算机程序</a:t>
            </a:r>
            <a:r>
              <a:rPr lang="en-US" altLang="zh-CN" sz="2600">
                <a:latin typeface="微软雅黑" charset="0"/>
                <a:ea typeface="微软雅黑" charset="0"/>
                <a:cs typeface="微软雅黑" charset="0"/>
                <a:sym typeface="+mn-ea"/>
              </a:rPr>
              <a:t>)</a:t>
            </a:r>
            <a:r>
              <a:rPr lang="zh-CN" altLang="en-US" sz="2600" dirty="0">
                <a:latin typeface="微软雅黑" charset="0"/>
                <a:ea typeface="微软雅黑" charset="0"/>
                <a:cs typeface="微软雅黑" charset="0"/>
                <a:sym typeface="+mn-ea"/>
              </a:rPr>
              <a:t>；</a:t>
            </a:r>
            <a:endParaRPr lang="zh-CN" altLang="en-US" sz="2600" dirty="0">
              <a:latin typeface="微软雅黑" charset="0"/>
              <a:ea typeface="微软雅黑" charset="0"/>
              <a:cs typeface="微软雅黑" charset="0"/>
            </a:endParaRPr>
          </a:p>
          <a:p>
            <a:pPr marL="457200" indent="-457200" defTabSz="914400">
              <a:buAutoNum type="circleNumDbPlain"/>
              <a:tabLst>
                <a:tab pos="533400" algn="l"/>
              </a:tabLst>
            </a:pPr>
            <a:endParaRPr lang="zh-CN" altLang="en-US" sz="2600" dirty="0">
              <a:latin typeface="微软雅黑" charset="0"/>
              <a:ea typeface="微软雅黑" charset="0"/>
              <a:cs typeface="微软雅黑" charset="0"/>
            </a:endParaRPr>
          </a:p>
          <a:p>
            <a:pPr marL="457200" indent="-457200" defTabSz="914400">
              <a:buAutoNum type="circleNumDbPlain"/>
              <a:tabLst>
                <a:tab pos="533400" algn="l"/>
              </a:tabLst>
            </a:pPr>
            <a:r>
              <a:rPr lang="zh-CN" altLang="en-US" sz="2600" dirty="0">
                <a:latin typeface="微软雅黑" charset="0"/>
                <a:ea typeface="微软雅黑" charset="0"/>
                <a:cs typeface="微软雅黑" charset="0"/>
                <a:sym typeface="+mn-ea"/>
              </a:rPr>
              <a:t>使得程序能够适当地操作信息的数据结构；</a:t>
            </a:r>
            <a:endParaRPr lang="zh-CN" altLang="en-US" sz="2600" dirty="0">
              <a:latin typeface="微软雅黑" charset="0"/>
              <a:ea typeface="微软雅黑" charset="0"/>
              <a:cs typeface="微软雅黑" charset="0"/>
            </a:endParaRPr>
          </a:p>
          <a:p>
            <a:pPr marL="457200" indent="-457200" defTabSz="914400">
              <a:buAutoNum type="circleNumDbPlain"/>
              <a:tabLst>
                <a:tab pos="533400" algn="l"/>
              </a:tabLst>
            </a:pPr>
            <a:endParaRPr lang="zh-CN" altLang="en-US" sz="2600" dirty="0">
              <a:latin typeface="微软雅黑" charset="0"/>
              <a:ea typeface="微软雅黑" charset="0"/>
              <a:cs typeface="微软雅黑" charset="0"/>
            </a:endParaRPr>
          </a:p>
          <a:p>
            <a:pPr marL="457200" indent="-457200" defTabSz="914400">
              <a:buAutoNum type="circleNumDbPlain"/>
              <a:tabLst>
                <a:tab pos="533400" algn="l"/>
              </a:tabLst>
            </a:pPr>
            <a:r>
              <a:rPr lang="zh-CN" altLang="en-US" sz="2600" dirty="0">
                <a:latin typeface="微软雅黑" charset="0"/>
                <a:ea typeface="微软雅黑" charset="0"/>
                <a:cs typeface="微软雅黑" charset="0"/>
                <a:sym typeface="+mn-ea"/>
              </a:rPr>
              <a:t>描述程序的操作和使用的文档。</a:t>
            </a:r>
            <a:endParaRPr lang="zh-CN" altLang="en-US" sz="2600" dirty="0">
              <a:latin typeface="微软雅黑" charset="0"/>
              <a:ea typeface="微软雅黑" charset="0"/>
              <a:cs typeface="微软雅黑" charset="0"/>
              <a:sym typeface="+mn-ea"/>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软件生命</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周期</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10" name="矩形 9"/>
          <p:cNvSpPr/>
          <p:nvPr/>
        </p:nvSpPr>
        <p:spPr>
          <a:xfrm>
            <a:off x="2261870" y="1555115"/>
            <a:ext cx="8277860" cy="1291590"/>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软件工程，它是从</a:t>
            </a:r>
            <a:r>
              <a:rPr lang="zh-CN" altLang="en-US" sz="2600" u="sng">
                <a:latin typeface="微软雅黑" charset="-122"/>
                <a:ea typeface="微软雅黑" charset="-122"/>
              </a:rPr>
              <a:t>技术</a:t>
            </a:r>
            <a:r>
              <a:rPr lang="zh-CN" altLang="en-US" sz="2600">
                <a:latin typeface="微软雅黑" charset="-122"/>
                <a:ea typeface="微软雅黑" charset="-122"/>
              </a:rPr>
              <a:t>和</a:t>
            </a:r>
            <a:r>
              <a:rPr lang="zh-CN" altLang="en-US" sz="2600" u="sng">
                <a:latin typeface="微软雅黑" charset="-122"/>
                <a:ea typeface="微软雅黑" charset="-122"/>
              </a:rPr>
              <a:t>管理</a:t>
            </a:r>
            <a:r>
              <a:rPr lang="zh-CN" altLang="en-US" sz="2600">
                <a:latin typeface="微软雅黑" charset="-122"/>
                <a:ea typeface="微软雅黑" charset="-122"/>
              </a:rPr>
              <a:t>两个方面研究如何更好地开发和维护计算机软件的一门学科。</a:t>
            </a:r>
            <a:endParaRPr lang="zh-CN" altLang="en-US" sz="2600">
              <a:latin typeface="微软雅黑" charset="-122"/>
              <a:ea typeface="微软雅黑" charset="-122"/>
            </a:endParaRPr>
          </a:p>
        </p:txBody>
      </p:sp>
      <p:sp>
        <p:nvSpPr>
          <p:cNvPr id="11" name="燕尾形 10"/>
          <p:cNvSpPr/>
          <p:nvPr/>
        </p:nvSpPr>
        <p:spPr>
          <a:xfrm>
            <a:off x="1606550" y="174117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nvGrpSpPr>
          <p:cNvPr id="7" name="组合 6"/>
          <p:cNvGrpSpPr/>
          <p:nvPr/>
        </p:nvGrpSpPr>
        <p:grpSpPr>
          <a:xfrm>
            <a:off x="1629410" y="3749040"/>
            <a:ext cx="8933180" cy="691515"/>
            <a:chOff x="2574" y="5400"/>
            <a:chExt cx="14068" cy="1089"/>
          </a:xfrm>
        </p:grpSpPr>
        <p:sp>
          <p:nvSpPr>
            <p:cNvPr id="4" name="矩形 3"/>
            <p:cNvSpPr/>
            <p:nvPr/>
          </p:nvSpPr>
          <p:spPr>
            <a:xfrm>
              <a:off x="3606" y="5400"/>
              <a:ext cx="13036" cy="1089"/>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按瀑布模型来设计一个至诚学校</a:t>
              </a:r>
              <a:r>
                <a:rPr lang="zh-CN" altLang="en-US" sz="2600">
                  <a:latin typeface="微软雅黑" charset="-122"/>
                  <a:ea typeface="微软雅黑" charset="-122"/>
                </a:rPr>
                <a:t>图书馆的</a:t>
              </a:r>
              <a:r>
                <a:rPr lang="en-US" altLang="zh-CN" sz="2600">
                  <a:latin typeface="微软雅黑" charset="-122"/>
                  <a:ea typeface="微软雅黑" charset="-122"/>
                </a:rPr>
                <a:t>app</a:t>
              </a:r>
              <a:endParaRPr lang="zh-CN" altLang="en-US" sz="2600">
                <a:latin typeface="微软雅黑" charset="-122"/>
                <a:ea typeface="微软雅黑" charset="-122"/>
              </a:endParaRPr>
            </a:p>
          </p:txBody>
        </p:sp>
        <p:sp>
          <p:nvSpPr>
            <p:cNvPr id="5" name="燕尾形 4"/>
            <p:cNvSpPr/>
            <p:nvPr/>
          </p:nvSpPr>
          <p:spPr>
            <a:xfrm>
              <a:off x="2574" y="5620"/>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b="1633"/>
          <a:stretch>
            <a:fillRect/>
          </a:stretch>
        </p:blipFill>
        <p:spPr>
          <a:xfrm>
            <a:off x="10160" y="0"/>
            <a:ext cx="12181840" cy="3880485"/>
          </a:xfrm>
          <a:prstGeom prst="rect">
            <a:avLst/>
          </a:prstGeom>
        </p:spPr>
      </p:pic>
      <p:sp>
        <p:nvSpPr>
          <p:cNvPr id="2" name="Rectangle 1"/>
          <p:cNvSpPr/>
          <p:nvPr/>
        </p:nvSpPr>
        <p:spPr bwMode="auto">
          <a:xfrm>
            <a:off x="3745865" y="2593340"/>
            <a:ext cx="5262880" cy="937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charset="0"/>
                <a:cs typeface="Calibri" charset="0"/>
                <a:sym typeface="Calibri" charset="0"/>
              </a:defRPr>
            </a:lvl1pPr>
            <a:lvl2pPr marL="742950" indent="-285750">
              <a:defRPr sz="4800">
                <a:solidFill>
                  <a:srgbClr val="27282D"/>
                </a:solidFill>
                <a:latin typeface="Calibri" charset="0"/>
                <a:cs typeface="Calibri" charset="0"/>
                <a:sym typeface="Calibri" charset="0"/>
              </a:defRPr>
            </a:lvl2pPr>
            <a:lvl3pPr marL="1143000" indent="-228600">
              <a:defRPr sz="4800">
                <a:solidFill>
                  <a:srgbClr val="27282D"/>
                </a:solidFill>
                <a:latin typeface="Calibri" charset="0"/>
                <a:cs typeface="Calibri" charset="0"/>
                <a:sym typeface="Calibri" charset="0"/>
              </a:defRPr>
            </a:lvl3pPr>
            <a:lvl4pPr marL="1600200" indent="-228600">
              <a:defRPr sz="4800">
                <a:solidFill>
                  <a:srgbClr val="27282D"/>
                </a:solidFill>
                <a:latin typeface="Calibri" charset="0"/>
                <a:cs typeface="Calibri" charset="0"/>
                <a:sym typeface="Calibri" charset="0"/>
              </a:defRPr>
            </a:lvl4pPr>
            <a:lvl5pPr marL="2057400" indent="-228600">
              <a:defRPr sz="4800">
                <a:solidFill>
                  <a:srgbClr val="27282D"/>
                </a:solidFill>
                <a:latin typeface="Calibri" charset="0"/>
                <a:cs typeface="Calibri" charset="0"/>
                <a:sym typeface="Calibri" charset="0"/>
              </a:defRPr>
            </a:lvl5pPr>
            <a:lvl6pPr marL="25146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6pPr>
            <a:lvl7pPr marL="29718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7pPr>
            <a:lvl8pPr marL="34290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8pPr>
            <a:lvl9pPr marL="38862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9pPr>
          </a:lstStyle>
          <a:p>
            <a:pPr lvl="0" algn="l" defTabSz="1218565" fontAlgn="base" hangingPunct="0">
              <a:lnSpc>
                <a:spcPct val="110000"/>
              </a:lnSpc>
              <a:spcBef>
                <a:spcPct val="0"/>
              </a:spcBef>
              <a:spcAft>
                <a:spcPct val="0"/>
              </a:spcAft>
              <a:defRPr/>
            </a:pPr>
            <a:r>
              <a:rPr lang="zh-CN" altLang="en-US"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第</a:t>
            </a:r>
            <a:r>
              <a:rPr lang="en-US" altLang="zh-CN"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 0 </a:t>
            </a:r>
            <a:r>
              <a:rPr lang="zh-CN" altLang="en-US"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讲</a:t>
            </a:r>
            <a:r>
              <a:rPr lang="en-US" altLang="zh-CN"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 </a:t>
            </a:r>
            <a:r>
              <a:rPr lang="zh-CN" altLang="en-US"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rPr>
              <a:t>课程序言</a:t>
            </a:r>
            <a:endParaRPr lang="zh-CN" altLang="en-US" sz="5000" b="1">
              <a:solidFill>
                <a:schemeClr val="accent1">
                  <a:lumMod val="75000"/>
                </a:schemeClr>
              </a:solidFill>
              <a:latin typeface="Kaiti SC Bold" panose="02010600040101010101" charset="-122"/>
              <a:ea typeface="Kaiti SC Bold" panose="02010600040101010101" charset="-122"/>
              <a:cs typeface="Kaiti SC Bold" panose="02010600040101010101" charset="-122"/>
              <a:sym typeface="Helvetica" pitchFamily="34" charset="0"/>
            </a:endParaRPr>
          </a:p>
        </p:txBody>
      </p:sp>
      <p:grpSp>
        <p:nvGrpSpPr>
          <p:cNvPr id="5" name="组合 4"/>
          <p:cNvGrpSpPr/>
          <p:nvPr/>
        </p:nvGrpSpPr>
        <p:grpSpPr>
          <a:xfrm>
            <a:off x="3180080" y="5875655"/>
            <a:ext cx="5829300" cy="797560"/>
            <a:chOff x="5008" y="9253"/>
            <a:chExt cx="9180" cy="1256"/>
          </a:xfrm>
        </p:grpSpPr>
        <p:sp>
          <p:nvSpPr>
            <p:cNvPr id="3" name="文本框 2"/>
            <p:cNvSpPr txBox="1"/>
            <p:nvPr/>
          </p:nvSpPr>
          <p:spPr>
            <a:xfrm>
              <a:off x="5008" y="9881"/>
              <a:ext cx="9180" cy="628"/>
            </a:xfrm>
            <a:prstGeom prst="rect">
              <a:avLst/>
            </a:prstGeom>
            <a:noFill/>
          </p:spPr>
          <p:txBody>
            <a:bodyPr wrap="square" rtlCol="0" anchor="t">
              <a:spAutoFit/>
            </a:bodyPr>
            <a:p>
              <a:pPr algn="ctr"/>
              <a:r>
                <a:rPr lang="zh-CN" altLang="en-US" sz="2000" i="1">
                  <a:solidFill>
                    <a:schemeClr val="accent1">
                      <a:lumMod val="75000"/>
                    </a:schemeClr>
                  </a:solidFill>
                  <a:latin typeface="Times New Roman Italic" panose="02020603050405020304" charset="0"/>
                  <a:ea typeface="微软雅黑" charset="0"/>
                  <a:cs typeface="Times New Roman Italic" panose="02020603050405020304" charset="0"/>
                  <a:sym typeface="Helvetica" pitchFamily="34" charset="0"/>
                </a:rPr>
                <a:t>Software Quality and Testing</a:t>
              </a:r>
              <a:endParaRPr lang="zh-CN" altLang="en-US" sz="2000" i="1">
                <a:solidFill>
                  <a:schemeClr val="accent1">
                    <a:lumMod val="75000"/>
                  </a:schemeClr>
                </a:solidFill>
                <a:latin typeface="Times New Roman Italic" panose="02020603050405020304" charset="0"/>
                <a:ea typeface="微软雅黑" charset="0"/>
                <a:cs typeface="Times New Roman Italic" panose="02020603050405020304" charset="0"/>
                <a:sym typeface="Helvetica" pitchFamily="34" charset="0"/>
              </a:endParaRPr>
            </a:p>
          </p:txBody>
        </p:sp>
        <p:sp>
          <p:nvSpPr>
            <p:cNvPr id="4" name="文本框 3"/>
            <p:cNvSpPr txBox="1"/>
            <p:nvPr/>
          </p:nvSpPr>
          <p:spPr>
            <a:xfrm>
              <a:off x="5008" y="9253"/>
              <a:ext cx="9180" cy="628"/>
            </a:xfrm>
            <a:prstGeom prst="rect">
              <a:avLst/>
            </a:prstGeom>
            <a:noFill/>
          </p:spPr>
          <p:txBody>
            <a:bodyPr wrap="square" rtlCol="0" anchor="t">
              <a:spAutoFit/>
            </a:bodyPr>
            <a:p>
              <a:pPr algn="ctr"/>
              <a:r>
                <a:rPr lang="zh-CN" altLang="en-US" sz="2000">
                  <a:solidFill>
                    <a:schemeClr val="accent1">
                      <a:lumMod val="75000"/>
                    </a:schemeClr>
                  </a:solidFill>
                  <a:latin typeface="Kaiti SC Regular" panose="02010600040101010101" charset="-122"/>
                  <a:ea typeface="Kaiti SC Regular" panose="02010600040101010101" charset="-122"/>
                  <a:cs typeface="Baskerville Regular" panose="02020502070401020303" charset="0"/>
                  <a:sym typeface="Helvetica" pitchFamily="34" charset="0"/>
                </a:rPr>
                <a:t>软件质量与测试</a:t>
              </a:r>
              <a:endParaRPr lang="zh-CN" altLang="en-US" sz="2000">
                <a:solidFill>
                  <a:schemeClr val="accent1">
                    <a:lumMod val="75000"/>
                  </a:schemeClr>
                </a:solidFill>
                <a:latin typeface="Kaiti SC Regular" panose="02010600040101010101" charset="-122"/>
                <a:ea typeface="Kaiti SC Regular" panose="02010600040101010101" charset="-122"/>
                <a:cs typeface="Baskerville Regular" panose="02020502070401020303" charset="0"/>
                <a:sym typeface="Helvetica" pitchFamily="34" charset="0"/>
              </a:endParaRPr>
            </a:p>
          </p:txBody>
        </p:sp>
      </p:grpSp>
    </p:spTree>
  </p:cSld>
  <p:clrMapOvr>
    <a:masterClrMapping/>
  </p:clrMapOvr>
  <p:transition advTm="63169"/>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58401"/>
            <a:ext cx="5348605" cy="583565"/>
            <a:chOff x="0" y="258401"/>
            <a:chExt cx="5348605" cy="583565"/>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18515" y="258401"/>
              <a:ext cx="4530090" cy="583565"/>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软件生命</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周期</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7" name="组合 6"/>
          <p:cNvGrpSpPr/>
          <p:nvPr/>
        </p:nvGrpSpPr>
        <p:grpSpPr>
          <a:xfrm>
            <a:off x="1979239" y="1111988"/>
            <a:ext cx="1837104" cy="531392"/>
            <a:chOff x="2219" y="2694"/>
            <a:chExt cx="3134" cy="1100"/>
          </a:xfrm>
        </p:grpSpPr>
        <p:sp>
          <p:nvSpPr>
            <p:cNvPr id="3" name="圆角矩形 2"/>
            <p:cNvSpPr/>
            <p:nvPr/>
          </p:nvSpPr>
          <p:spPr>
            <a:xfrm>
              <a:off x="2219" y="2694"/>
              <a:ext cx="3112" cy="1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219" y="2841"/>
              <a:ext cx="3134" cy="825"/>
            </a:xfrm>
            <a:prstGeom prst="rect">
              <a:avLst/>
            </a:prstGeom>
            <a:noFill/>
          </p:spPr>
          <p:txBody>
            <a:bodyPr wrap="square" rtlCol="0">
              <a:spAutoFit/>
            </a:bodyPr>
            <a:p>
              <a:pPr algn="ctr"/>
              <a:r>
                <a:rPr lang="zh-CN" altLang="en-US" sz="2000"/>
                <a:t>问题定义</a:t>
              </a:r>
              <a:r>
                <a:rPr lang="en-US" altLang="zh-CN" sz="2000"/>
                <a:t>/</a:t>
              </a:r>
              <a:r>
                <a:rPr lang="zh-CN" altLang="en-US" sz="2000"/>
                <a:t>计划</a:t>
              </a:r>
              <a:endParaRPr lang="zh-CN" altLang="en-US" sz="2000"/>
            </a:p>
          </p:txBody>
        </p:sp>
      </p:grpSp>
      <p:grpSp>
        <p:nvGrpSpPr>
          <p:cNvPr id="4" name="组合 3"/>
          <p:cNvGrpSpPr/>
          <p:nvPr/>
        </p:nvGrpSpPr>
        <p:grpSpPr>
          <a:xfrm rot="0">
            <a:off x="3099435" y="1984375"/>
            <a:ext cx="1527810" cy="583565"/>
            <a:chOff x="2439" y="2586"/>
            <a:chExt cx="2892" cy="1208"/>
          </a:xfrm>
        </p:grpSpPr>
        <p:sp>
          <p:nvSpPr>
            <p:cNvPr id="14" name="圆角矩形 13"/>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439" y="2841"/>
              <a:ext cx="2891" cy="825"/>
            </a:xfrm>
            <a:prstGeom prst="rect">
              <a:avLst/>
            </a:prstGeom>
            <a:noFill/>
          </p:spPr>
          <p:txBody>
            <a:bodyPr wrap="square" rtlCol="0">
              <a:spAutoFit/>
            </a:bodyPr>
            <a:p>
              <a:pPr algn="ctr"/>
              <a:r>
                <a:rPr lang="zh-CN" altLang="en-US" sz="2000"/>
                <a:t>需求</a:t>
              </a:r>
              <a:r>
                <a:rPr lang="zh-CN" altLang="en-US" sz="2000"/>
                <a:t>分析</a:t>
              </a:r>
              <a:endParaRPr lang="zh-CN" altLang="en-US" sz="2000"/>
            </a:p>
          </p:txBody>
        </p:sp>
      </p:grpSp>
      <p:cxnSp>
        <p:nvCxnSpPr>
          <p:cNvPr id="20" name="曲线连接符 19"/>
          <p:cNvCxnSpPr/>
          <p:nvPr/>
        </p:nvCxnSpPr>
        <p:spPr>
          <a:xfrm>
            <a:off x="3816350" y="1340485"/>
            <a:ext cx="261620" cy="63436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曲线连接符 21"/>
          <p:cNvCxnSpPr>
            <a:stCxn id="15" idx="1"/>
          </p:cNvCxnSpPr>
          <p:nvPr/>
        </p:nvCxnSpPr>
        <p:spPr>
          <a:xfrm rot="10800000">
            <a:off x="2759075" y="1675130"/>
            <a:ext cx="340360" cy="63182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24" name="组合 23"/>
          <p:cNvGrpSpPr/>
          <p:nvPr/>
        </p:nvGrpSpPr>
        <p:grpSpPr>
          <a:xfrm>
            <a:off x="3604895" y="2284095"/>
            <a:ext cx="1868170" cy="1216660"/>
            <a:chOff x="3412" y="2471"/>
            <a:chExt cx="2942" cy="1916"/>
          </a:xfrm>
        </p:grpSpPr>
        <p:grpSp>
          <p:nvGrpSpPr>
            <p:cNvPr id="25" name="组合 24"/>
            <p:cNvGrpSpPr/>
            <p:nvPr/>
          </p:nvGrpSpPr>
          <p:grpSpPr>
            <a:xfrm>
              <a:off x="3948" y="3468"/>
              <a:ext cx="2406" cy="919"/>
              <a:chOff x="2439" y="2586"/>
              <a:chExt cx="2892" cy="1208"/>
            </a:xfrm>
          </p:grpSpPr>
          <p:sp>
            <p:nvSpPr>
              <p:cNvPr id="34" name="圆角矩形 33"/>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2439" y="2841"/>
                <a:ext cx="2891" cy="825"/>
              </a:xfrm>
              <a:prstGeom prst="rect">
                <a:avLst/>
              </a:prstGeom>
              <a:noFill/>
            </p:spPr>
            <p:txBody>
              <a:bodyPr wrap="square" rtlCol="0">
                <a:spAutoFit/>
              </a:bodyPr>
              <a:p>
                <a:pPr algn="ctr"/>
                <a:r>
                  <a:rPr lang="zh-CN" altLang="en-US" sz="2000"/>
                  <a:t>软件</a:t>
                </a:r>
                <a:r>
                  <a:rPr lang="zh-CN" altLang="en-US" sz="2000"/>
                  <a:t>设计</a:t>
                </a:r>
                <a:endParaRPr lang="zh-CN" altLang="en-US" sz="2000"/>
              </a:p>
            </p:txBody>
          </p:sp>
        </p:grpSp>
        <p:cxnSp>
          <p:nvCxnSpPr>
            <p:cNvPr id="43" name="曲线连接符 42"/>
            <p:cNvCxnSpPr/>
            <p:nvPr/>
          </p:nvCxnSpPr>
          <p:spPr>
            <a:xfrm>
              <a:off x="5078" y="2471"/>
              <a:ext cx="412" cy="999"/>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8" idx="1"/>
            </p:cNvCxnSpPr>
            <p:nvPr/>
          </p:nvCxnSpPr>
          <p:spPr>
            <a:xfrm rot="10800000">
              <a:off x="3412" y="2981"/>
              <a:ext cx="536" cy="99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grpSp>
        <p:nvGrpSpPr>
          <p:cNvPr id="56" name="组合 55"/>
          <p:cNvGrpSpPr/>
          <p:nvPr/>
        </p:nvGrpSpPr>
        <p:grpSpPr>
          <a:xfrm rot="0">
            <a:off x="4662987" y="3842385"/>
            <a:ext cx="1957705" cy="775839"/>
            <a:chOff x="2230" y="2586"/>
            <a:chExt cx="3361" cy="1606"/>
          </a:xfrm>
        </p:grpSpPr>
        <p:sp>
          <p:nvSpPr>
            <p:cNvPr id="57" name="圆角矩形 56"/>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230" y="2729"/>
              <a:ext cx="3361" cy="1463"/>
            </a:xfrm>
            <a:prstGeom prst="rect">
              <a:avLst/>
            </a:prstGeom>
            <a:noFill/>
          </p:spPr>
          <p:txBody>
            <a:bodyPr wrap="square" rtlCol="0">
              <a:spAutoFit/>
            </a:bodyPr>
            <a:p>
              <a:pPr algn="ctr"/>
              <a:r>
                <a:rPr lang="zh-CN" altLang="en-US" sz="2000"/>
                <a:t>软件开发</a:t>
              </a:r>
              <a:r>
                <a:rPr lang="en-US" altLang="zh-CN" sz="2000"/>
                <a:t>/</a:t>
              </a:r>
              <a:r>
                <a:rPr lang="zh-CN" altLang="en-US" sz="2000"/>
                <a:t>编码</a:t>
              </a:r>
              <a:endParaRPr lang="zh-CN" altLang="en-US" sz="2000"/>
            </a:p>
          </p:txBody>
        </p:sp>
      </p:grpSp>
      <p:cxnSp>
        <p:nvCxnSpPr>
          <p:cNvPr id="59" name="曲线连接符 58"/>
          <p:cNvCxnSpPr/>
          <p:nvPr/>
        </p:nvCxnSpPr>
        <p:spPr>
          <a:xfrm>
            <a:off x="5484495" y="3197225"/>
            <a:ext cx="261620" cy="63436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0" name="曲线连接符 59"/>
          <p:cNvCxnSpPr/>
          <p:nvPr/>
        </p:nvCxnSpPr>
        <p:spPr>
          <a:xfrm rot="10800000">
            <a:off x="4445000" y="3529965"/>
            <a:ext cx="340360" cy="63182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62" name="组合 61"/>
          <p:cNvGrpSpPr/>
          <p:nvPr/>
        </p:nvGrpSpPr>
        <p:grpSpPr>
          <a:xfrm rot="0">
            <a:off x="6024880" y="4763770"/>
            <a:ext cx="1527810" cy="583565"/>
            <a:chOff x="2439" y="2586"/>
            <a:chExt cx="2892" cy="1208"/>
          </a:xfrm>
        </p:grpSpPr>
        <p:sp>
          <p:nvSpPr>
            <p:cNvPr id="63" name="圆角矩形 62"/>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63"/>
            <p:cNvSpPr txBox="1"/>
            <p:nvPr/>
          </p:nvSpPr>
          <p:spPr>
            <a:xfrm>
              <a:off x="2439" y="2841"/>
              <a:ext cx="2891" cy="825"/>
            </a:xfrm>
            <a:prstGeom prst="rect">
              <a:avLst/>
            </a:prstGeom>
            <a:noFill/>
          </p:spPr>
          <p:txBody>
            <a:bodyPr wrap="square" rtlCol="0">
              <a:spAutoFit/>
            </a:bodyPr>
            <a:p>
              <a:pPr algn="ctr"/>
              <a:r>
                <a:rPr lang="zh-CN" altLang="en-US" sz="2000"/>
                <a:t>软件</a:t>
              </a:r>
              <a:r>
                <a:rPr lang="zh-CN" altLang="en-US" sz="2000"/>
                <a:t>测试</a:t>
              </a:r>
              <a:endParaRPr lang="zh-CN" altLang="en-US" sz="2000"/>
            </a:p>
          </p:txBody>
        </p:sp>
      </p:grpSp>
      <p:cxnSp>
        <p:nvCxnSpPr>
          <p:cNvPr id="65" name="曲线连接符 64"/>
          <p:cNvCxnSpPr/>
          <p:nvPr/>
        </p:nvCxnSpPr>
        <p:spPr>
          <a:xfrm>
            <a:off x="6506845" y="4127500"/>
            <a:ext cx="261620" cy="63436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6" name="曲线连接符 65"/>
          <p:cNvCxnSpPr>
            <a:stCxn id="64" idx="1"/>
          </p:cNvCxnSpPr>
          <p:nvPr/>
        </p:nvCxnSpPr>
        <p:spPr>
          <a:xfrm rot="10800000">
            <a:off x="5684520" y="4454525"/>
            <a:ext cx="340360" cy="63182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68" name="组合 67"/>
          <p:cNvGrpSpPr/>
          <p:nvPr/>
        </p:nvGrpSpPr>
        <p:grpSpPr>
          <a:xfrm rot="0">
            <a:off x="7082790" y="5688965"/>
            <a:ext cx="1527810" cy="583565"/>
            <a:chOff x="2439" y="2586"/>
            <a:chExt cx="2892" cy="1208"/>
          </a:xfrm>
        </p:grpSpPr>
        <p:sp>
          <p:nvSpPr>
            <p:cNvPr id="69" name="圆角矩形 68"/>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文本框 69"/>
            <p:cNvSpPr txBox="1"/>
            <p:nvPr/>
          </p:nvSpPr>
          <p:spPr>
            <a:xfrm>
              <a:off x="2439" y="2841"/>
              <a:ext cx="2891" cy="825"/>
            </a:xfrm>
            <a:prstGeom prst="rect">
              <a:avLst/>
            </a:prstGeom>
            <a:noFill/>
          </p:spPr>
          <p:txBody>
            <a:bodyPr wrap="square" rtlCol="0">
              <a:spAutoFit/>
            </a:bodyPr>
            <a:p>
              <a:pPr algn="ctr"/>
              <a:r>
                <a:rPr lang="zh-CN" altLang="en-US" sz="2000"/>
                <a:t>运行与</a:t>
              </a:r>
              <a:r>
                <a:rPr lang="zh-CN" altLang="en-US" sz="2000"/>
                <a:t>维护</a:t>
              </a:r>
              <a:endParaRPr lang="zh-CN" altLang="en-US" sz="2000"/>
            </a:p>
          </p:txBody>
        </p:sp>
      </p:grpSp>
      <p:cxnSp>
        <p:nvCxnSpPr>
          <p:cNvPr id="71" name="曲线连接符 70"/>
          <p:cNvCxnSpPr/>
          <p:nvPr/>
        </p:nvCxnSpPr>
        <p:spPr>
          <a:xfrm>
            <a:off x="7552690" y="5054600"/>
            <a:ext cx="261620" cy="63436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2" name="曲线连接符 71"/>
          <p:cNvCxnSpPr>
            <a:stCxn id="70" idx="1"/>
          </p:cNvCxnSpPr>
          <p:nvPr/>
        </p:nvCxnSpPr>
        <p:spPr>
          <a:xfrm rot="10800000">
            <a:off x="6742430" y="5379720"/>
            <a:ext cx="340360" cy="63182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5" name="曲线连接符 74"/>
          <p:cNvCxnSpPr>
            <a:stCxn id="69" idx="2"/>
            <a:endCxn id="70" idx="3"/>
          </p:cNvCxnSpPr>
          <p:nvPr/>
        </p:nvCxnSpPr>
        <p:spPr>
          <a:xfrm rot="5400000" flipH="1" flipV="1">
            <a:off x="8097838" y="5760403"/>
            <a:ext cx="260985" cy="763270"/>
          </a:xfrm>
          <a:prstGeom prst="curvedConnector4">
            <a:avLst>
              <a:gd name="adj1" fmla="val -91119"/>
              <a:gd name="adj2" fmla="val 131240"/>
            </a:avLst>
          </a:prstGeom>
          <a:ln w="1270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76" name="文本框 75"/>
          <p:cNvSpPr txBox="1"/>
          <p:nvPr/>
        </p:nvSpPr>
        <p:spPr>
          <a:xfrm>
            <a:off x="8212455" y="2917190"/>
            <a:ext cx="3539490" cy="460375"/>
          </a:xfrm>
          <a:prstGeom prst="rect">
            <a:avLst/>
          </a:prstGeom>
          <a:noFill/>
        </p:spPr>
        <p:txBody>
          <a:bodyPr wrap="square" rtlCol="0">
            <a:spAutoFit/>
          </a:bodyPr>
          <a:p>
            <a:r>
              <a:rPr lang="zh-CN" altLang="en-US" sz="2400"/>
              <a:t>软件生存周期瀑布模型</a:t>
            </a:r>
            <a:endParaRPr lang="zh-CN" altLang="en-US" sz="2400"/>
          </a:p>
        </p:txBody>
      </p:sp>
      <p:sp>
        <p:nvSpPr>
          <p:cNvPr id="11" name="线形标注 1 10"/>
          <p:cNvSpPr/>
          <p:nvPr/>
        </p:nvSpPr>
        <p:spPr>
          <a:xfrm>
            <a:off x="5108575" y="1247140"/>
            <a:ext cx="1824355" cy="631825"/>
          </a:xfrm>
          <a:prstGeom prst="borderCallout1">
            <a:avLst>
              <a:gd name="adj1" fmla="val 50150"/>
              <a:gd name="adj2" fmla="val -7461"/>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charset="0"/>
                <a:ea typeface="微软雅黑" charset="0"/>
                <a:cs typeface="微软雅黑" charset="0"/>
              </a:rPr>
              <a:t>需求说明书</a:t>
            </a:r>
            <a:r>
              <a:rPr lang="en-US" altLang="zh-CN">
                <a:latin typeface="微软雅黑" charset="0"/>
                <a:ea typeface="微软雅黑" charset="0"/>
                <a:cs typeface="微软雅黑" charset="0"/>
              </a:rPr>
              <a:t>SRS</a:t>
            </a:r>
            <a:endParaRPr lang="en-US" altLang="zh-CN">
              <a:latin typeface="微软雅黑" charset="0"/>
              <a:ea typeface="微软雅黑" charset="0"/>
              <a:cs typeface="微软雅黑" charset="0"/>
            </a:endParaRPr>
          </a:p>
        </p:txBody>
      </p:sp>
      <p:sp>
        <p:nvSpPr>
          <p:cNvPr id="12" name="线形标注 1 11"/>
          <p:cNvSpPr/>
          <p:nvPr/>
        </p:nvSpPr>
        <p:spPr>
          <a:xfrm>
            <a:off x="5989955" y="2107565"/>
            <a:ext cx="1824355" cy="631825"/>
          </a:xfrm>
          <a:prstGeom prst="borderCallout1">
            <a:avLst>
              <a:gd name="adj1" fmla="val 50150"/>
              <a:gd name="adj2" fmla="val -7461"/>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charset="0"/>
                <a:ea typeface="微软雅黑" charset="0"/>
                <a:cs typeface="微软雅黑" charset="0"/>
              </a:rPr>
              <a:t>设计说明书</a:t>
            </a:r>
            <a:endParaRPr lang="zh-CN" altLang="en-US">
              <a:latin typeface="微软雅黑" charset="0"/>
              <a:ea typeface="微软雅黑" charset="0"/>
              <a:cs typeface="微软雅黑" charset="0"/>
            </a:endParaRPr>
          </a:p>
          <a:p>
            <a:pPr algn="ctr"/>
            <a:r>
              <a:rPr lang="en-US" altLang="zh-CN">
                <a:latin typeface="微软雅黑" charset="0"/>
                <a:ea typeface="微软雅黑" charset="0"/>
                <a:cs typeface="微软雅黑" charset="0"/>
              </a:rPr>
              <a:t>HLD</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LLD</a:t>
            </a:r>
            <a:endParaRPr lang="en-US" altLang="zh-CN">
              <a:latin typeface="微软雅黑" charset="0"/>
              <a:ea typeface="微软雅黑" charset="0"/>
              <a:cs typeface="微软雅黑" charset="0"/>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blinds(horizontal)">
                                      <p:cBhvr>
                                        <p:cTn id="38" dur="500"/>
                                        <p:tgtEl>
                                          <p:spTgt spid="56"/>
                                        </p:tgtEl>
                                      </p:cBhvr>
                                    </p:animEffect>
                                  </p:childTnLst>
                                </p:cTn>
                              </p:par>
                              <p:par>
                                <p:cTn id="39" presetID="3" presetClass="entr" presetSubtype="1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blinds(horizontal)">
                                      <p:cBhvr>
                                        <p:cTn id="41" dur="500"/>
                                        <p:tgtEl>
                                          <p:spTgt spid="59"/>
                                        </p:tgtEl>
                                      </p:cBhvr>
                                    </p:animEffect>
                                  </p:childTnLst>
                                </p:cTn>
                              </p:par>
                              <p:par>
                                <p:cTn id="42" presetID="3" presetClass="entr" presetSubtype="10" fill="hold"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blinds(horizontal)">
                                      <p:cBhvr>
                                        <p:cTn id="44" dur="500"/>
                                        <p:tgtEl>
                                          <p:spTgt spid="6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blinds(horizontal)">
                                      <p:cBhvr>
                                        <p:cTn id="49" dur="500"/>
                                        <p:tgtEl>
                                          <p:spTgt spid="65"/>
                                        </p:tgtEl>
                                      </p:cBhvr>
                                    </p:animEffect>
                                  </p:childTnLst>
                                </p:cTn>
                              </p:par>
                              <p:par>
                                <p:cTn id="50" presetID="3" presetClass="entr" presetSubtype="1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blinds(horizontal)">
                                      <p:cBhvr>
                                        <p:cTn id="52" dur="500"/>
                                        <p:tgtEl>
                                          <p:spTgt spid="66"/>
                                        </p:tgtEl>
                                      </p:cBhvr>
                                    </p:animEffect>
                                  </p:childTnLst>
                                </p:cTn>
                              </p:par>
                              <p:par>
                                <p:cTn id="53" presetID="3" presetClass="entr" presetSubtype="1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blinds(horizontal)">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blinds(horizontal)">
                                      <p:cBhvr>
                                        <p:cTn id="60" dur="500"/>
                                        <p:tgtEl>
                                          <p:spTgt spid="68"/>
                                        </p:tgtEl>
                                      </p:cBhvr>
                                    </p:animEffect>
                                  </p:childTnLst>
                                </p:cTn>
                              </p:par>
                              <p:par>
                                <p:cTn id="61" presetID="3" presetClass="entr" presetSubtype="1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blinds(horizontal)">
                                      <p:cBhvr>
                                        <p:cTn id="63" dur="500"/>
                                        <p:tgtEl>
                                          <p:spTgt spid="75"/>
                                        </p:tgtEl>
                                      </p:cBhvr>
                                    </p:animEffect>
                                  </p:childTnLst>
                                </p:cTn>
                              </p:par>
                              <p:par>
                                <p:cTn id="64" presetID="3" presetClass="entr" presetSubtype="10" fill="hold" nodeType="withEffect">
                                  <p:stCondLst>
                                    <p:cond delay="0"/>
                                  </p:stCondLst>
                                  <p:childTnLst>
                                    <p:set>
                                      <p:cBhvr>
                                        <p:cTn id="65" dur="1" fill="hold">
                                          <p:stCondLst>
                                            <p:cond delay="0"/>
                                          </p:stCondLst>
                                        </p:cTn>
                                        <p:tgtEl>
                                          <p:spTgt spid="72"/>
                                        </p:tgtEl>
                                        <p:attrNameLst>
                                          <p:attrName>style.visibility</p:attrName>
                                        </p:attrNameLst>
                                      </p:cBhvr>
                                      <p:to>
                                        <p:strVal val="visible"/>
                                      </p:to>
                                    </p:set>
                                    <p:animEffect transition="in" filter="blinds(horizontal)">
                                      <p:cBhvr>
                                        <p:cTn id="66" dur="500"/>
                                        <p:tgtEl>
                                          <p:spTgt spid="72"/>
                                        </p:tgtEl>
                                      </p:cBhvr>
                                    </p:animEffect>
                                  </p:childTnLst>
                                </p:cTn>
                              </p:par>
                              <p:par>
                                <p:cTn id="67" presetID="3" presetClass="entr" presetSubtype="10" fill="hold" nodeType="with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blinds(horizontal)">
                                      <p:cBhvr>
                                        <p:cTn id="6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爆炸形 1 11"/>
          <p:cNvSpPr/>
          <p:nvPr/>
        </p:nvSpPr>
        <p:spPr>
          <a:xfrm>
            <a:off x="7059930" y="3740785"/>
            <a:ext cx="1699260" cy="1253490"/>
          </a:xfrm>
          <a:prstGeom prst="irregularSeal1">
            <a:avLst/>
          </a:prstGeom>
          <a:solidFill>
            <a:schemeClr val="accent2">
              <a:lumMod val="60000"/>
              <a:lumOff val="40000"/>
            </a:schemeClr>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a:solidFill>
                  <a:srgbClr val="FF0000"/>
                </a:solidFill>
              </a:rPr>
              <a:t>缺点</a:t>
            </a:r>
            <a:endParaRPr lang="zh-CN" altLang="en-US" sz="2800">
              <a:solidFill>
                <a:srgbClr val="FF0000"/>
              </a:solidFill>
            </a:endParaRPr>
          </a:p>
        </p:txBody>
      </p:sp>
      <p:grpSp>
        <p:nvGrpSpPr>
          <p:cNvPr id="39" name="组合 38"/>
          <p:cNvGrpSpPr/>
          <p:nvPr/>
        </p:nvGrpSpPr>
        <p:grpSpPr>
          <a:xfrm>
            <a:off x="0" y="258401"/>
            <a:ext cx="5348605" cy="583565"/>
            <a:chOff x="0" y="258401"/>
            <a:chExt cx="5348605" cy="583565"/>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18515" y="258401"/>
              <a:ext cx="4530090" cy="583565"/>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软件生命</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周期</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7" name="组合 6"/>
          <p:cNvGrpSpPr/>
          <p:nvPr/>
        </p:nvGrpSpPr>
        <p:grpSpPr>
          <a:xfrm>
            <a:off x="976630" y="1163955"/>
            <a:ext cx="1818005" cy="829945"/>
            <a:chOff x="2439" y="2586"/>
            <a:chExt cx="2892" cy="1718"/>
          </a:xfrm>
        </p:grpSpPr>
        <p:sp>
          <p:nvSpPr>
            <p:cNvPr id="3" name="圆角矩形 2"/>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39" y="2841"/>
              <a:ext cx="2891" cy="1463"/>
            </a:xfrm>
            <a:prstGeom prst="rect">
              <a:avLst/>
            </a:prstGeom>
            <a:noFill/>
          </p:spPr>
          <p:txBody>
            <a:bodyPr wrap="square" rtlCol="0">
              <a:spAutoFit/>
            </a:bodyPr>
            <a:p>
              <a:pPr algn="ctr"/>
              <a:r>
                <a:rPr lang="zh-CN" altLang="en-US" sz="2000"/>
                <a:t>问题定义</a:t>
              </a:r>
              <a:r>
                <a:rPr lang="en-US" altLang="zh-CN" sz="2000"/>
                <a:t>/</a:t>
              </a:r>
              <a:r>
                <a:rPr lang="zh-CN" altLang="en-US" sz="2000"/>
                <a:t>计划</a:t>
              </a:r>
              <a:endParaRPr lang="zh-CN" altLang="en-US" sz="2000"/>
            </a:p>
          </p:txBody>
        </p:sp>
      </p:grpSp>
      <p:grpSp>
        <p:nvGrpSpPr>
          <p:cNvPr id="4" name="组合 3"/>
          <p:cNvGrpSpPr/>
          <p:nvPr/>
        </p:nvGrpSpPr>
        <p:grpSpPr>
          <a:xfrm rot="0">
            <a:off x="2077085" y="2088515"/>
            <a:ext cx="1527810" cy="583565"/>
            <a:chOff x="2439" y="2586"/>
            <a:chExt cx="2892" cy="1208"/>
          </a:xfrm>
        </p:grpSpPr>
        <p:sp>
          <p:nvSpPr>
            <p:cNvPr id="14" name="圆角矩形 13"/>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439" y="2841"/>
              <a:ext cx="2891" cy="825"/>
            </a:xfrm>
            <a:prstGeom prst="rect">
              <a:avLst/>
            </a:prstGeom>
            <a:noFill/>
          </p:spPr>
          <p:txBody>
            <a:bodyPr wrap="square" rtlCol="0">
              <a:spAutoFit/>
            </a:bodyPr>
            <a:p>
              <a:pPr algn="ctr"/>
              <a:r>
                <a:rPr lang="zh-CN" altLang="en-US" sz="2000"/>
                <a:t>需求</a:t>
              </a:r>
              <a:r>
                <a:rPr lang="zh-CN" altLang="en-US" sz="2000"/>
                <a:t>分析</a:t>
              </a:r>
              <a:endParaRPr lang="zh-CN" altLang="en-US" sz="2000"/>
            </a:p>
          </p:txBody>
        </p:sp>
      </p:grpSp>
      <p:cxnSp>
        <p:nvCxnSpPr>
          <p:cNvPr id="20" name="曲线连接符 19"/>
          <p:cNvCxnSpPr/>
          <p:nvPr/>
        </p:nvCxnSpPr>
        <p:spPr>
          <a:xfrm>
            <a:off x="2794000" y="1444625"/>
            <a:ext cx="261620" cy="63436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曲线连接符 21"/>
          <p:cNvCxnSpPr/>
          <p:nvPr/>
        </p:nvCxnSpPr>
        <p:spPr>
          <a:xfrm rot="10800000">
            <a:off x="1736725" y="1747520"/>
            <a:ext cx="340360" cy="63182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24" name="组合 23"/>
          <p:cNvGrpSpPr/>
          <p:nvPr/>
        </p:nvGrpSpPr>
        <p:grpSpPr>
          <a:xfrm>
            <a:off x="2582545" y="2388235"/>
            <a:ext cx="1868170" cy="1216660"/>
            <a:chOff x="3412" y="2471"/>
            <a:chExt cx="2942" cy="1916"/>
          </a:xfrm>
        </p:grpSpPr>
        <p:grpSp>
          <p:nvGrpSpPr>
            <p:cNvPr id="25" name="组合 24"/>
            <p:cNvGrpSpPr/>
            <p:nvPr/>
          </p:nvGrpSpPr>
          <p:grpSpPr>
            <a:xfrm>
              <a:off x="3948" y="3468"/>
              <a:ext cx="2406" cy="919"/>
              <a:chOff x="2439" y="2586"/>
              <a:chExt cx="2892" cy="1208"/>
            </a:xfrm>
          </p:grpSpPr>
          <p:sp>
            <p:nvSpPr>
              <p:cNvPr id="34" name="圆角矩形 33"/>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2439" y="2841"/>
                <a:ext cx="2891" cy="825"/>
              </a:xfrm>
              <a:prstGeom prst="rect">
                <a:avLst/>
              </a:prstGeom>
              <a:noFill/>
            </p:spPr>
            <p:txBody>
              <a:bodyPr wrap="square" rtlCol="0">
                <a:spAutoFit/>
              </a:bodyPr>
              <a:p>
                <a:pPr algn="ctr"/>
                <a:r>
                  <a:rPr lang="zh-CN" altLang="en-US" sz="2000"/>
                  <a:t>软件设计</a:t>
                </a:r>
                <a:endParaRPr lang="zh-CN" altLang="en-US" sz="2000"/>
              </a:p>
            </p:txBody>
          </p:sp>
        </p:grpSp>
        <p:cxnSp>
          <p:nvCxnSpPr>
            <p:cNvPr id="43" name="曲线连接符 42"/>
            <p:cNvCxnSpPr/>
            <p:nvPr/>
          </p:nvCxnSpPr>
          <p:spPr>
            <a:xfrm>
              <a:off x="5078" y="2471"/>
              <a:ext cx="412" cy="999"/>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8" idx="1"/>
            </p:cNvCxnSpPr>
            <p:nvPr/>
          </p:nvCxnSpPr>
          <p:spPr>
            <a:xfrm rot="10800000">
              <a:off x="3412" y="2981"/>
              <a:ext cx="536" cy="99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grpSp>
        <p:nvGrpSpPr>
          <p:cNvPr id="56" name="组合 55"/>
          <p:cNvGrpSpPr/>
          <p:nvPr/>
        </p:nvGrpSpPr>
        <p:grpSpPr>
          <a:xfrm rot="0">
            <a:off x="3655060" y="3946525"/>
            <a:ext cx="1817370" cy="829945"/>
            <a:chOff x="2439" y="2586"/>
            <a:chExt cx="2892" cy="1718"/>
          </a:xfrm>
        </p:grpSpPr>
        <p:sp>
          <p:nvSpPr>
            <p:cNvPr id="57" name="圆角矩形 56"/>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39" y="2841"/>
              <a:ext cx="2891" cy="1463"/>
            </a:xfrm>
            <a:prstGeom prst="rect">
              <a:avLst/>
            </a:prstGeom>
            <a:noFill/>
          </p:spPr>
          <p:txBody>
            <a:bodyPr wrap="square" rtlCol="0">
              <a:spAutoFit/>
            </a:bodyPr>
            <a:p>
              <a:pPr algn="ctr"/>
              <a:r>
                <a:rPr lang="zh-CN" altLang="en-US" sz="2000"/>
                <a:t>软件开发</a:t>
              </a:r>
              <a:r>
                <a:rPr lang="en-US" altLang="zh-CN" sz="2000"/>
                <a:t>/</a:t>
              </a:r>
              <a:r>
                <a:rPr lang="zh-CN" altLang="en-US" sz="2000"/>
                <a:t>编码</a:t>
              </a:r>
              <a:endParaRPr lang="zh-CN" altLang="en-US" sz="2000"/>
            </a:p>
          </p:txBody>
        </p:sp>
      </p:grpSp>
      <p:cxnSp>
        <p:nvCxnSpPr>
          <p:cNvPr id="59" name="曲线连接符 58"/>
          <p:cNvCxnSpPr/>
          <p:nvPr/>
        </p:nvCxnSpPr>
        <p:spPr>
          <a:xfrm>
            <a:off x="4462145" y="3301365"/>
            <a:ext cx="261620" cy="63436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0" name="曲线连接符 59"/>
          <p:cNvCxnSpPr/>
          <p:nvPr/>
        </p:nvCxnSpPr>
        <p:spPr>
          <a:xfrm rot="10800000">
            <a:off x="3314700" y="3606800"/>
            <a:ext cx="340360" cy="63182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62" name="组合 61"/>
          <p:cNvGrpSpPr/>
          <p:nvPr/>
        </p:nvGrpSpPr>
        <p:grpSpPr>
          <a:xfrm rot="0">
            <a:off x="5002530" y="4867910"/>
            <a:ext cx="1527810" cy="583565"/>
            <a:chOff x="2439" y="2586"/>
            <a:chExt cx="2892" cy="1208"/>
          </a:xfrm>
        </p:grpSpPr>
        <p:sp>
          <p:nvSpPr>
            <p:cNvPr id="63" name="圆角矩形 62"/>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63"/>
            <p:cNvSpPr txBox="1"/>
            <p:nvPr/>
          </p:nvSpPr>
          <p:spPr>
            <a:xfrm>
              <a:off x="2439" y="2841"/>
              <a:ext cx="2891" cy="825"/>
            </a:xfrm>
            <a:prstGeom prst="rect">
              <a:avLst/>
            </a:prstGeom>
            <a:noFill/>
          </p:spPr>
          <p:txBody>
            <a:bodyPr wrap="square" rtlCol="0">
              <a:spAutoFit/>
            </a:bodyPr>
            <a:p>
              <a:pPr algn="ctr"/>
              <a:r>
                <a:rPr lang="zh-CN" altLang="en-US" sz="2000"/>
                <a:t>软件</a:t>
              </a:r>
              <a:r>
                <a:rPr lang="zh-CN" altLang="en-US" sz="2000"/>
                <a:t>测试</a:t>
              </a:r>
              <a:endParaRPr lang="zh-CN" altLang="en-US" sz="2000"/>
            </a:p>
          </p:txBody>
        </p:sp>
      </p:grpSp>
      <p:cxnSp>
        <p:nvCxnSpPr>
          <p:cNvPr id="65" name="曲线连接符 64"/>
          <p:cNvCxnSpPr/>
          <p:nvPr/>
        </p:nvCxnSpPr>
        <p:spPr>
          <a:xfrm>
            <a:off x="5484495" y="4231640"/>
            <a:ext cx="261620" cy="63436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6" name="曲线连接符 65"/>
          <p:cNvCxnSpPr/>
          <p:nvPr/>
        </p:nvCxnSpPr>
        <p:spPr>
          <a:xfrm rot="10800000">
            <a:off x="4662170" y="4528185"/>
            <a:ext cx="340360" cy="63182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68" name="组合 67"/>
          <p:cNvGrpSpPr/>
          <p:nvPr/>
        </p:nvGrpSpPr>
        <p:grpSpPr>
          <a:xfrm rot="0">
            <a:off x="6060440" y="5793105"/>
            <a:ext cx="1527810" cy="583565"/>
            <a:chOff x="2439" y="2586"/>
            <a:chExt cx="2892" cy="1208"/>
          </a:xfrm>
        </p:grpSpPr>
        <p:sp>
          <p:nvSpPr>
            <p:cNvPr id="69" name="圆角矩形 68"/>
            <p:cNvSpPr/>
            <p:nvPr/>
          </p:nvSpPr>
          <p:spPr>
            <a:xfrm>
              <a:off x="2439" y="2586"/>
              <a:ext cx="2892" cy="1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文本框 69"/>
            <p:cNvSpPr txBox="1"/>
            <p:nvPr/>
          </p:nvSpPr>
          <p:spPr>
            <a:xfrm>
              <a:off x="2439" y="2841"/>
              <a:ext cx="2891" cy="825"/>
            </a:xfrm>
            <a:prstGeom prst="rect">
              <a:avLst/>
            </a:prstGeom>
            <a:noFill/>
          </p:spPr>
          <p:txBody>
            <a:bodyPr wrap="square" rtlCol="0">
              <a:spAutoFit/>
            </a:bodyPr>
            <a:p>
              <a:pPr algn="ctr"/>
              <a:r>
                <a:rPr lang="zh-CN" altLang="en-US" sz="2000"/>
                <a:t>运行与</a:t>
              </a:r>
              <a:r>
                <a:rPr lang="zh-CN" altLang="en-US" sz="2000"/>
                <a:t>维护</a:t>
              </a:r>
              <a:endParaRPr lang="zh-CN" altLang="en-US" sz="2000"/>
            </a:p>
          </p:txBody>
        </p:sp>
      </p:grpSp>
      <p:cxnSp>
        <p:nvCxnSpPr>
          <p:cNvPr id="71" name="曲线连接符 70"/>
          <p:cNvCxnSpPr/>
          <p:nvPr/>
        </p:nvCxnSpPr>
        <p:spPr>
          <a:xfrm>
            <a:off x="6530340" y="5158740"/>
            <a:ext cx="261620" cy="63436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2" name="曲线连接符 71"/>
          <p:cNvCxnSpPr/>
          <p:nvPr/>
        </p:nvCxnSpPr>
        <p:spPr>
          <a:xfrm rot="10800000">
            <a:off x="5720080" y="5453380"/>
            <a:ext cx="340360" cy="631825"/>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5" name="曲线连接符 74"/>
          <p:cNvCxnSpPr/>
          <p:nvPr/>
        </p:nvCxnSpPr>
        <p:spPr>
          <a:xfrm rot="5400000" flipH="1" flipV="1">
            <a:off x="7059930" y="5848985"/>
            <a:ext cx="292100" cy="763270"/>
          </a:xfrm>
          <a:prstGeom prst="curvedConnector4">
            <a:avLst>
              <a:gd name="adj1" fmla="val -81522"/>
              <a:gd name="adj2" fmla="val 131281"/>
            </a:avLst>
          </a:prstGeom>
          <a:ln w="1270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5746115" y="1391285"/>
            <a:ext cx="6132830" cy="1753235"/>
          </a:xfrm>
          <a:prstGeom prst="rect">
            <a:avLst/>
          </a:prstGeom>
        </p:spPr>
        <p:txBody>
          <a:bodyPr wrap="square">
            <a:spAutoFit/>
          </a:bodyPr>
          <a:p>
            <a:pPr lvl="0" indent="0" algn="just">
              <a:lnSpc>
                <a:spcPct val="150000"/>
              </a:lnSpc>
              <a:buFont typeface="Arial" panose="020B0704020202020204" pitchFamily="34" charset="0"/>
              <a:buNone/>
            </a:pPr>
            <a:r>
              <a:rPr lang="zh-CN" altLang="en-US" sz="2400">
                <a:latin typeface="微软雅黑" charset="-122"/>
                <a:ea typeface="微软雅黑" charset="-122"/>
              </a:rPr>
              <a:t>自上而下，相互衔接的固定次序，如同瀑布流水，逐级下落，具有</a:t>
            </a:r>
            <a:r>
              <a:rPr lang="zh-CN" altLang="en-US" sz="2400">
                <a:solidFill>
                  <a:srgbClr val="FF0000"/>
                </a:solidFill>
                <a:latin typeface="微软雅黑" charset="-122"/>
                <a:ea typeface="微软雅黑" charset="-122"/>
              </a:rPr>
              <a:t>顺序性</a:t>
            </a:r>
            <a:r>
              <a:rPr lang="zh-CN" altLang="en-US" sz="2400">
                <a:latin typeface="微软雅黑" charset="-122"/>
                <a:ea typeface="微软雅黑" charset="-122"/>
              </a:rPr>
              <a:t>和</a:t>
            </a:r>
            <a:r>
              <a:rPr lang="zh-CN" altLang="en-US" sz="2400">
                <a:solidFill>
                  <a:srgbClr val="FF0000"/>
                </a:solidFill>
                <a:latin typeface="微软雅黑" charset="-122"/>
                <a:ea typeface="微软雅黑" charset="-122"/>
              </a:rPr>
              <a:t>依赖性</a:t>
            </a:r>
            <a:r>
              <a:rPr lang="zh-CN" altLang="en-US" sz="2400">
                <a:latin typeface="微软雅黑" charset="-122"/>
                <a:ea typeface="微软雅黑" charset="-122"/>
              </a:rPr>
              <a:t>，每个阶段规定文档并需评审。</a:t>
            </a:r>
            <a:endParaRPr lang="zh-CN" altLang="en-US" sz="2400">
              <a:latin typeface="微软雅黑" charset="-122"/>
              <a:ea typeface="微软雅黑" charset="-122"/>
            </a:endParaRPr>
          </a:p>
        </p:txBody>
      </p:sp>
      <p:grpSp>
        <p:nvGrpSpPr>
          <p:cNvPr id="11" name="组合 10"/>
          <p:cNvGrpSpPr/>
          <p:nvPr/>
        </p:nvGrpSpPr>
        <p:grpSpPr>
          <a:xfrm>
            <a:off x="8610600" y="3689350"/>
            <a:ext cx="6137910" cy="1351280"/>
            <a:chOff x="11520" y="5648"/>
            <a:chExt cx="9666" cy="2128"/>
          </a:xfrm>
        </p:grpSpPr>
        <p:sp>
          <p:nvSpPr>
            <p:cNvPr id="8" name="矩形 7"/>
            <p:cNvSpPr/>
            <p:nvPr/>
          </p:nvSpPr>
          <p:spPr>
            <a:xfrm>
              <a:off x="11528" y="5648"/>
              <a:ext cx="9658" cy="1089"/>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测试介入</a:t>
              </a:r>
              <a:r>
                <a:rPr lang="zh-CN" altLang="en-US" sz="2600">
                  <a:latin typeface="微软雅黑" charset="-122"/>
                  <a:ea typeface="微软雅黑" charset="-122"/>
                </a:rPr>
                <a:t>晚</a:t>
              </a:r>
              <a:endParaRPr lang="zh-CN" altLang="en-US" sz="2600">
                <a:latin typeface="微软雅黑" charset="-122"/>
                <a:ea typeface="微软雅黑" charset="-122"/>
              </a:endParaRPr>
            </a:p>
          </p:txBody>
        </p:sp>
        <p:sp>
          <p:nvSpPr>
            <p:cNvPr id="9" name="矩形 8"/>
            <p:cNvSpPr/>
            <p:nvPr/>
          </p:nvSpPr>
          <p:spPr>
            <a:xfrm>
              <a:off x="11520" y="6687"/>
              <a:ext cx="9658" cy="1089"/>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回溯</a:t>
              </a:r>
              <a:r>
                <a:rPr lang="zh-CN" altLang="en-US" sz="2600">
                  <a:latin typeface="微软雅黑" charset="-122"/>
                  <a:ea typeface="微软雅黑" charset="-122"/>
                </a:rPr>
                <a:t>成本高</a:t>
              </a:r>
              <a:endParaRPr lang="zh-CN" altLang="en-US" sz="2600">
                <a:latin typeface="微软雅黑" charset="-122"/>
                <a:ea typeface="微软雅黑" charset="-122"/>
              </a:endParaRPr>
            </a:p>
          </p:txBody>
        </p:sp>
      </p:gr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r="43941" b="1633"/>
          <a:stretch>
            <a:fillRect/>
          </a:stretch>
        </p:blipFill>
        <p:spPr>
          <a:xfrm>
            <a:off x="10795" y="-47625"/>
            <a:ext cx="12181205" cy="6905625"/>
          </a:xfrm>
          <a:prstGeom prst="rect">
            <a:avLst/>
          </a:prstGeom>
        </p:spPr>
      </p:pic>
      <p:sp>
        <p:nvSpPr>
          <p:cNvPr id="1852" name="文本"/>
          <p:cNvSpPr>
            <a:spLocks noGrp="1"/>
          </p:cNvSpPr>
          <p:nvPr>
            <p:ph type="ctrTitle"/>
          </p:nvPr>
        </p:nvSpPr>
        <p:spPr>
          <a:xfrm>
            <a:off x="5918200" y="3790315"/>
            <a:ext cx="4447540" cy="504190"/>
          </a:xfrm>
          <a:prstGeom prst="rect">
            <a:avLst/>
          </a:prstGeom>
        </p:spPr>
        <p:txBody>
          <a:bodyPr lIns="0" tIns="0" rIns="0" bIns="0">
            <a:noAutofit/>
          </a:bodyPr>
          <a:lstStyle/>
          <a:p>
            <a:pPr>
              <a:lnSpc>
                <a:spcPts val="4075"/>
              </a:lnSpc>
            </a:pPr>
            <a:r>
              <a:rPr lang="zh-CN" altLang="en-US" sz="4000" dirty="0">
                <a:solidFill>
                  <a:schemeClr val="tx1"/>
                </a:solidFill>
                <a:latin typeface="微软雅黑" charset="-122"/>
                <a:sym typeface="+mn-ea"/>
              </a:rPr>
              <a:t>软件</a:t>
            </a:r>
            <a:r>
              <a:rPr lang="zh-CN" altLang="en-US" sz="4000" dirty="0">
                <a:solidFill>
                  <a:schemeClr val="tx1"/>
                </a:solidFill>
                <a:latin typeface="微软雅黑" charset="-122"/>
                <a:sym typeface="+mn-ea"/>
              </a:rPr>
              <a:t>缺陷</a:t>
            </a:r>
            <a:endParaRPr lang="zh-CN" altLang="en-US" sz="4000" dirty="0">
              <a:solidFill>
                <a:schemeClr val="tx1"/>
              </a:solidFill>
              <a:latin typeface="微软雅黑" charset="-122"/>
              <a:sym typeface="+mn-ea"/>
            </a:endParaRPr>
          </a:p>
        </p:txBody>
      </p:sp>
      <p:sp>
        <p:nvSpPr>
          <p:cNvPr id="8" name="文本框 7"/>
          <p:cNvSpPr txBox="1"/>
          <p:nvPr/>
        </p:nvSpPr>
        <p:spPr>
          <a:xfrm>
            <a:off x="5832475" y="2473124"/>
            <a:ext cx="272542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rPr>
              <a:t>PART </a:t>
            </a:r>
            <a:r>
              <a:rPr kumimoji="0" lang="en-US" altLang="zh-CN" sz="4800" b="0" i="0" u="none" strike="noStrike" kern="1200" cap="none" spc="0" normalizeH="0" baseline="0" noProof="0" dirty="0" smtClean="0">
                <a:ln>
                  <a:noFill/>
                </a:ln>
                <a:solidFill>
                  <a:srgbClr val="000000"/>
                </a:solidFill>
                <a:effectLst/>
                <a:uLnTx/>
                <a:uFillTx/>
                <a:latin typeface="微软雅黑"/>
                <a:ea typeface="微软雅黑"/>
                <a:cs typeface="+mn-cs"/>
              </a:rPr>
              <a:t>02</a:t>
            </a:r>
            <a:endPar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7" name="矩形 16"/>
          <p:cNvSpPr/>
          <p:nvPr/>
        </p:nvSpPr>
        <p:spPr>
          <a:xfrm>
            <a:off x="5918200" y="1967119"/>
            <a:ext cx="355600" cy="400745"/>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Tree>
  </p:cSld>
  <p:clrMapOvr>
    <a:masterClrMapping/>
  </p:clrMapOvr>
  <p:transition advTm="573"/>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5" name="组合 4"/>
          <p:cNvGrpSpPr/>
          <p:nvPr/>
        </p:nvGrpSpPr>
        <p:grpSpPr>
          <a:xfrm>
            <a:off x="1679575" y="5249545"/>
            <a:ext cx="8158480" cy="1291590"/>
            <a:chOff x="2645" y="2474"/>
            <a:chExt cx="12848" cy="2034"/>
          </a:xfrm>
        </p:grpSpPr>
        <p:sp>
          <p:nvSpPr>
            <p:cNvPr id="10" name="矩形 9"/>
            <p:cNvSpPr/>
            <p:nvPr/>
          </p:nvSpPr>
          <p:spPr>
            <a:xfrm>
              <a:off x="3677" y="2474"/>
              <a:ext cx="11816" cy="2034"/>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sym typeface="+mn-ea"/>
                </a:rPr>
                <a:t>作为人类逻辑思维的产物，软件中或多或少存在一些缺陷，它存在在软件生存周期的各个阶段。</a:t>
              </a:r>
              <a:endParaRPr lang="zh-CN" altLang="en-US" sz="2600">
                <a:latin typeface="微软雅黑" charset="-122"/>
                <a:ea typeface="微软雅黑" charset="-122"/>
              </a:endParaRPr>
            </a:p>
          </p:txBody>
        </p:sp>
        <p:sp>
          <p:nvSpPr>
            <p:cNvPr id="11" name="燕尾形 10"/>
            <p:cNvSpPr/>
            <p:nvPr/>
          </p:nvSpPr>
          <p:spPr>
            <a:xfrm>
              <a:off x="2645"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8" name="文本框 7"/>
          <p:cNvSpPr txBox="1"/>
          <p:nvPr/>
        </p:nvSpPr>
        <p:spPr>
          <a:xfrm>
            <a:off x="2108835" y="1592580"/>
            <a:ext cx="7160895" cy="2122805"/>
          </a:xfrm>
          <a:prstGeom prst="rect">
            <a:avLst/>
          </a:prstGeom>
          <a:noFill/>
        </p:spPr>
        <p:txBody>
          <a:bodyPr wrap="square" rtlCol="0" anchor="t">
            <a:spAutoFit/>
          </a:bodyPr>
          <a:p>
            <a:pPr algn="l" eaLnBrk="1" hangingPunct="1">
              <a:lnSpc>
                <a:spcPct val="110000"/>
              </a:lnSpc>
              <a:buNone/>
            </a:pPr>
            <a:r>
              <a:rPr sz="3000" dirty="0">
                <a:latin typeface="Times New Roman Regular" panose="02020603050405020304" charset="0"/>
                <a:cs typeface="Times New Roman Regular" panose="02020603050405020304" charset="0"/>
                <a:sym typeface="+mn-ea"/>
              </a:rPr>
              <a:t>int a = 10;  </a:t>
            </a:r>
            <a:endParaRPr sz="3000" dirty="0">
              <a:latin typeface="Times New Roman Regular" panose="02020603050405020304" charset="0"/>
              <a:cs typeface="Times New Roman Regular" panose="02020603050405020304" charset="0"/>
              <a:sym typeface="+mn-ea"/>
            </a:endParaRPr>
          </a:p>
          <a:p>
            <a:pPr algn="l" eaLnBrk="1" hangingPunct="1">
              <a:lnSpc>
                <a:spcPct val="110000"/>
              </a:lnSpc>
              <a:buNone/>
            </a:pPr>
            <a:r>
              <a:rPr sz="3000" dirty="0">
                <a:latin typeface="Times New Roman Regular" panose="02020603050405020304" charset="0"/>
                <a:cs typeface="Times New Roman Regular" panose="02020603050405020304" charset="0"/>
                <a:sym typeface="+mn-ea"/>
              </a:rPr>
              <a:t>int b = 0;  </a:t>
            </a:r>
            <a:endParaRPr sz="3000" dirty="0">
              <a:latin typeface="Times New Roman Regular" panose="02020603050405020304" charset="0"/>
              <a:cs typeface="Times New Roman Regular" panose="02020603050405020304" charset="0"/>
              <a:sym typeface="+mn-ea"/>
            </a:endParaRPr>
          </a:p>
          <a:p>
            <a:pPr algn="l" eaLnBrk="1" hangingPunct="1">
              <a:lnSpc>
                <a:spcPct val="110000"/>
              </a:lnSpc>
              <a:buNone/>
            </a:pPr>
            <a:r>
              <a:rPr sz="3000" dirty="0">
                <a:latin typeface="Times New Roman Regular" panose="02020603050405020304" charset="0"/>
                <a:cs typeface="Times New Roman Regular" panose="02020603050405020304" charset="0"/>
                <a:sym typeface="+mn-ea"/>
              </a:rPr>
              <a:t>int result = a / b</a:t>
            </a:r>
            <a:r>
              <a:rPr lang="en-US" sz="3000" dirty="0">
                <a:latin typeface="Times New Roman Regular" panose="02020603050405020304" charset="0"/>
                <a:cs typeface="Times New Roman Regular" panose="02020603050405020304" charset="0"/>
                <a:sym typeface="+mn-ea"/>
              </a:rPr>
              <a:t> </a:t>
            </a:r>
            <a:r>
              <a:rPr sz="3000" dirty="0">
                <a:latin typeface="Times New Roman Regular" panose="02020603050405020304" charset="0"/>
                <a:cs typeface="Times New Roman Regular" panose="02020603050405020304" charset="0"/>
                <a:sym typeface="+mn-ea"/>
              </a:rPr>
              <a:t>;  </a:t>
            </a:r>
            <a:endParaRPr sz="3000" dirty="0">
              <a:latin typeface="Times New Roman Regular" panose="02020603050405020304" charset="0"/>
              <a:cs typeface="Times New Roman Regular" panose="02020603050405020304" charset="0"/>
              <a:sym typeface="+mn-ea"/>
            </a:endParaRPr>
          </a:p>
          <a:p>
            <a:pPr algn="l" eaLnBrk="1" hangingPunct="1">
              <a:lnSpc>
                <a:spcPct val="110000"/>
              </a:lnSpc>
              <a:buNone/>
            </a:pPr>
            <a:r>
              <a:rPr sz="3000" dirty="0">
                <a:latin typeface="Times New Roman Regular" panose="02020603050405020304" charset="0"/>
                <a:cs typeface="Times New Roman Regular" panose="02020603050405020304" charset="0"/>
                <a:sym typeface="+mn-ea"/>
              </a:rPr>
              <a:t>System.out.println("The result is: " + result);</a:t>
            </a:r>
            <a:endParaRPr sz="3000" dirty="0">
              <a:latin typeface="Times New Roman Regular" panose="02020603050405020304" charset="0"/>
              <a:cs typeface="Times New Roman Regular" panose="02020603050405020304" charset="0"/>
              <a:sym typeface="+mn-ea"/>
            </a:endParaRPr>
          </a:p>
        </p:txBody>
      </p:sp>
      <p:sp>
        <p:nvSpPr>
          <p:cNvPr id="73732" name="云形标注 4"/>
          <p:cNvSpPr/>
          <p:nvPr/>
        </p:nvSpPr>
        <p:spPr>
          <a:xfrm>
            <a:off x="7757160" y="4018280"/>
            <a:ext cx="2291715" cy="1075690"/>
          </a:xfrm>
          <a:prstGeom prst="cloudCallout">
            <a:avLst>
              <a:gd name="adj1" fmla="val -87468"/>
              <a:gd name="adj2" fmla="val -66935"/>
            </a:avLst>
          </a:prstGeom>
          <a:solidFill>
            <a:srgbClr val="00B050"/>
          </a:solidFill>
          <a:ln w="9525" cap="flat" cmpd="sng">
            <a:solidFill>
              <a:srgbClr val="00B0F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lang="zh-CN" altLang="en-US" sz="2400" b="1" dirty="0">
                <a:solidFill>
                  <a:srgbClr val="0000FF"/>
                </a:solidFill>
                <a:latin typeface="Arial" panose="020B0704020202020204" pitchFamily="34" charset="0"/>
                <a:ea typeface="宋体" pitchFamily="2" charset="-122"/>
              </a:rPr>
              <a:t>程序存在什么问题</a:t>
            </a:r>
            <a:r>
              <a:rPr lang="en-US" altLang="zh-CN" sz="2400" b="1" dirty="0">
                <a:solidFill>
                  <a:srgbClr val="0000FF"/>
                </a:solidFill>
                <a:latin typeface="Arial" panose="020B0704020202020204" pitchFamily="34" charset="0"/>
                <a:ea typeface="宋体" pitchFamily="2" charset="-122"/>
              </a:rPr>
              <a:t>?</a:t>
            </a:r>
            <a:endParaRPr lang="zh-CN" altLang="en-US" sz="2400" b="1" dirty="0">
              <a:solidFill>
                <a:srgbClr val="0000FF"/>
              </a:solidFill>
              <a:latin typeface="Arial" panose="020B0704020202020204" pitchFamily="34" charset="0"/>
              <a:ea typeface="宋体" pitchFamily="2" charset="-122"/>
            </a:endParaRPr>
          </a:p>
        </p:txBody>
      </p:sp>
      <p:sp>
        <p:nvSpPr>
          <p:cNvPr id="9" name="文本框 8"/>
          <p:cNvSpPr txBox="1"/>
          <p:nvPr/>
        </p:nvSpPr>
        <p:spPr>
          <a:xfrm>
            <a:off x="5965825" y="2206625"/>
            <a:ext cx="6096000" cy="491490"/>
          </a:xfrm>
          <a:prstGeom prst="rect">
            <a:avLst/>
          </a:prstGeom>
          <a:noFill/>
        </p:spPr>
        <p:txBody>
          <a:bodyPr wrap="square" rtlCol="0" anchor="t">
            <a:spAutoFit/>
          </a:bodyPr>
          <a:p>
            <a:r>
              <a:rPr lang="zh-CN" altLang="en-US" sz="2600">
                <a:solidFill>
                  <a:srgbClr val="FF0000"/>
                </a:solidFill>
                <a:latin typeface="微软雅黑" charset="0"/>
                <a:ea typeface="微软雅黑" charset="0"/>
                <a:cs typeface="微软雅黑" charset="0"/>
              </a:rPr>
              <a:t>抛出一个</a:t>
            </a:r>
            <a:r>
              <a:rPr lang="zh-CN" altLang="en-US" sz="2600">
                <a:solidFill>
                  <a:srgbClr val="FF0000"/>
                </a:solidFill>
                <a:latin typeface="Times New Roman Regular" panose="02020603050405020304" charset="0"/>
                <a:ea typeface="微软雅黑" charset="0"/>
                <a:cs typeface="Times New Roman Regular" panose="02020603050405020304" charset="0"/>
              </a:rPr>
              <a:t>ArithmeticException</a:t>
            </a:r>
            <a:r>
              <a:rPr lang="zh-CN" altLang="en-US" sz="2600">
                <a:solidFill>
                  <a:srgbClr val="FF0000"/>
                </a:solidFill>
                <a:latin typeface="微软雅黑" charset="0"/>
                <a:ea typeface="微软雅黑" charset="0"/>
                <a:cs typeface="微软雅黑" charset="0"/>
              </a:rPr>
              <a:t>异常</a:t>
            </a:r>
            <a:endParaRPr lang="zh-CN" altLang="en-US" sz="2600">
              <a:solidFill>
                <a:srgbClr val="FF0000"/>
              </a:solidFill>
              <a:latin typeface="微软雅黑" charset="0"/>
              <a:ea typeface="微软雅黑" charset="0"/>
              <a:cs typeface="微软雅黑" charset="0"/>
            </a:endParaRPr>
          </a:p>
        </p:txBody>
      </p:sp>
      <p:sp>
        <p:nvSpPr>
          <p:cNvPr id="3" name="矩形 2"/>
          <p:cNvSpPr/>
          <p:nvPr/>
        </p:nvSpPr>
        <p:spPr>
          <a:xfrm>
            <a:off x="4381500" y="2696210"/>
            <a:ext cx="303530" cy="483870"/>
          </a:xfrm>
          <a:prstGeom prst="rect">
            <a:avLst/>
          </a:prstGeom>
          <a:noFill/>
          <a:ln w="34925" cap="flat" cmpd="sng">
            <a:solidFill>
              <a:srgbClr val="FF0000"/>
            </a:solidFill>
            <a:prstDash val="solid"/>
            <a:miter lim="800000"/>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3"/>
          <p:cNvSpPr>
            <a:spLocks noGrp="1"/>
          </p:cNvSpPr>
          <p:nvPr>
            <p:ph idx="1"/>
          </p:nvPr>
        </p:nvSpPr>
        <p:spPr>
          <a:xfrm>
            <a:off x="2095500" y="1670050"/>
            <a:ext cx="8143875" cy="2227580"/>
          </a:xfrm>
        </p:spPr>
        <p:txBody>
          <a:bodyPr vert="horz" wrap="square" lIns="91440" tIns="45720" rIns="91440" bIns="45720" anchor="t" anchorCtr="0"/>
          <a:p>
            <a:pPr marL="469900" lvl="1" indent="-469900" eaLnBrk="1" hangingPunct="1">
              <a:lnSpc>
                <a:spcPct val="115000"/>
              </a:lnSpc>
              <a:spcBef>
                <a:spcPct val="0"/>
              </a:spcBef>
              <a:buClr>
                <a:srgbClr val="0000FF"/>
              </a:buClr>
              <a:buSzPct val="100000"/>
              <a:buFont typeface="Wingdings" panose="05000000000000000000" pitchFamily="2" charset="2"/>
              <a:buChar char="u"/>
            </a:pPr>
            <a:r>
              <a:rPr lang="en-US" altLang="zh-CN" sz="2200" dirty="0">
                <a:latin typeface="微软雅黑" charset="0"/>
                <a:ea typeface="微软雅黑" charset="0"/>
                <a:cs typeface="微软雅黑" charset="0"/>
                <a:sym typeface="Wingdings" panose="05000000000000000000" pitchFamily="2" charset="2"/>
              </a:rPr>
              <a:t>20</a:t>
            </a:r>
            <a:r>
              <a:rPr lang="zh-CN" altLang="en-US" sz="2200" dirty="0">
                <a:latin typeface="微软雅黑" charset="0"/>
                <a:ea typeface="微软雅黑" charset="0"/>
                <a:cs typeface="微软雅黑" charset="0"/>
                <a:sym typeface="Wingdings" panose="05000000000000000000" pitchFamily="2" charset="2"/>
              </a:rPr>
              <a:t>世纪</a:t>
            </a:r>
            <a:r>
              <a:rPr lang="en-US" altLang="zh-CN" sz="2200" dirty="0">
                <a:latin typeface="微软雅黑" charset="0"/>
                <a:ea typeface="微软雅黑" charset="0"/>
                <a:cs typeface="微软雅黑" charset="0"/>
                <a:sym typeface="Wingdings" panose="05000000000000000000" pitchFamily="2" charset="2"/>
              </a:rPr>
              <a:t>70</a:t>
            </a:r>
            <a:r>
              <a:rPr lang="zh-CN" altLang="en-US" sz="2200" dirty="0">
                <a:latin typeface="微软雅黑" charset="0"/>
                <a:ea typeface="微软雅黑" charset="0"/>
                <a:cs typeface="微软雅黑" charset="0"/>
                <a:sym typeface="Wingdings" panose="05000000000000000000" pitchFamily="2" charset="2"/>
              </a:rPr>
              <a:t>年代，计算机存储空间小，为节省字节，将四位的年份用</a:t>
            </a:r>
            <a:r>
              <a:rPr lang="zh-CN" altLang="en-US" sz="2200" b="1" dirty="0">
                <a:solidFill>
                  <a:srgbClr val="FF3300"/>
                </a:solidFill>
                <a:latin typeface="微软雅黑" charset="0"/>
                <a:ea typeface="微软雅黑" charset="0"/>
                <a:cs typeface="微软雅黑" charset="0"/>
                <a:sym typeface="Wingdings" panose="05000000000000000000" pitchFamily="2" charset="2"/>
              </a:rPr>
              <a:t>两位</a:t>
            </a:r>
            <a:r>
              <a:rPr lang="zh-CN" altLang="en-US" sz="2200" dirty="0">
                <a:latin typeface="微软雅黑" charset="0"/>
                <a:ea typeface="微软雅黑" charset="0"/>
                <a:cs typeface="微软雅黑" charset="0"/>
                <a:sym typeface="Wingdings" panose="05000000000000000000" pitchFamily="2" charset="2"/>
              </a:rPr>
              <a:t>表示。</a:t>
            </a:r>
            <a:endParaRPr lang="en-US" altLang="zh-CN" sz="22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lang="zh-CN" altLang="en-US" sz="2200" dirty="0">
                <a:latin typeface="微软雅黑" charset="0"/>
                <a:ea typeface="微软雅黑" charset="0"/>
                <a:cs typeface="微软雅黑" charset="0"/>
                <a:sym typeface="Wingdings" panose="05000000000000000000" pitchFamily="2" charset="2"/>
              </a:rPr>
              <a:t>只有到数十年后的</a:t>
            </a:r>
            <a:r>
              <a:rPr lang="en-US" altLang="zh-CN" sz="2200" dirty="0">
                <a:latin typeface="微软雅黑" charset="0"/>
                <a:ea typeface="微软雅黑" charset="0"/>
                <a:cs typeface="微软雅黑" charset="0"/>
                <a:sym typeface="Wingdings" panose="05000000000000000000" pitchFamily="2" charset="2"/>
              </a:rPr>
              <a:t>2000</a:t>
            </a:r>
            <a:r>
              <a:rPr lang="zh-CN" altLang="en-US" sz="2200" dirty="0">
                <a:latin typeface="微软雅黑" charset="0"/>
                <a:ea typeface="微软雅黑" charset="0"/>
                <a:cs typeface="微软雅黑" charset="0"/>
                <a:sym typeface="Wingdings" panose="05000000000000000000" pitchFamily="2" charset="2"/>
              </a:rPr>
              <a:t>年</a:t>
            </a:r>
            <a:r>
              <a:rPr lang="en-US" altLang="zh-CN" sz="2200" dirty="0">
                <a:latin typeface="微软雅黑" charset="0"/>
                <a:ea typeface="微软雅黑" charset="0"/>
                <a:cs typeface="微软雅黑" charset="0"/>
                <a:sym typeface="Wingdings" panose="05000000000000000000" pitchFamily="2" charset="2"/>
              </a:rPr>
              <a:t>1</a:t>
            </a:r>
            <a:r>
              <a:rPr lang="zh-CN" altLang="en-US" sz="2200" dirty="0">
                <a:latin typeface="微软雅黑" charset="0"/>
                <a:ea typeface="微软雅黑" charset="0"/>
                <a:cs typeface="微软雅黑" charset="0"/>
                <a:sym typeface="Wingdings" panose="05000000000000000000" pitchFamily="2" charset="2"/>
              </a:rPr>
              <a:t>月</a:t>
            </a:r>
            <a:r>
              <a:rPr lang="en-US" altLang="zh-CN" sz="2200" dirty="0">
                <a:latin typeface="微软雅黑" charset="0"/>
                <a:ea typeface="微软雅黑" charset="0"/>
                <a:cs typeface="微软雅黑" charset="0"/>
                <a:sym typeface="Wingdings" panose="05000000000000000000" pitchFamily="2" charset="2"/>
              </a:rPr>
              <a:t>1</a:t>
            </a:r>
            <a:r>
              <a:rPr lang="zh-CN" altLang="en-US" sz="2200" dirty="0">
                <a:latin typeface="微软雅黑" charset="0"/>
                <a:ea typeface="微软雅黑" charset="0"/>
                <a:cs typeface="微软雅黑" charset="0"/>
                <a:sym typeface="Wingdings" panose="05000000000000000000" pitchFamily="2" charset="2"/>
              </a:rPr>
              <a:t>日才会出现问题，这期间肯定会升级或更改系统。</a:t>
            </a:r>
            <a:endParaRPr lang="en-US" altLang="zh-CN" sz="22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lang="zh-CN" altLang="en-US" sz="2200" dirty="0">
                <a:latin typeface="微软雅黑" charset="0"/>
                <a:ea typeface="微软雅黑" charset="0"/>
                <a:cs typeface="微软雅黑" charset="0"/>
                <a:sym typeface="Wingdings" panose="05000000000000000000" pitchFamily="2" charset="2"/>
              </a:rPr>
              <a:t>各种系统中这类问题的解决费用估计超过数亿美元。</a:t>
            </a:r>
            <a:r>
              <a:rPr lang="zh-CN" altLang="en-US" dirty="0">
                <a:solidFill>
                  <a:srgbClr val="FF0000"/>
                </a:solidFill>
              </a:rPr>
              <a:t>  </a:t>
            </a:r>
            <a:endParaRPr lang="zh-CN" altLang="en-US" dirty="0">
              <a:solidFill>
                <a:srgbClr val="FF0000"/>
              </a:solidFill>
            </a:endParaRPr>
          </a:p>
        </p:txBody>
      </p:sp>
      <p:sp>
        <p:nvSpPr>
          <p:cNvPr id="10243" name="Rectangle 3"/>
          <p:cNvSpPr/>
          <p:nvPr/>
        </p:nvSpPr>
        <p:spPr>
          <a:xfrm>
            <a:off x="2166938" y="873760"/>
            <a:ext cx="5870575" cy="714375"/>
          </a:xfrm>
          <a:prstGeom prst="rect">
            <a:avLst/>
          </a:prstGeom>
          <a:noFill/>
          <a:ln w="9525">
            <a:noFill/>
          </a:ln>
        </p:spPr>
        <p:txBody>
          <a:bodyPr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lang="zh-CN" altLang="en-US" sz="2400" b="1" dirty="0">
                <a:solidFill>
                  <a:srgbClr val="FF0000"/>
                </a:solidFill>
                <a:latin typeface="Garamond" pitchFamily="18" charset="0"/>
                <a:ea typeface="黑体" pitchFamily="49" charset="-122"/>
              </a:rPr>
              <a:t>千年虫问题</a:t>
            </a:r>
            <a:r>
              <a:rPr lang="en-US" altLang="zh-CN" sz="2400" b="1" dirty="0">
                <a:solidFill>
                  <a:srgbClr val="FF0000"/>
                </a:solidFill>
                <a:latin typeface="Garamond" pitchFamily="18" charset="0"/>
                <a:ea typeface="黑体" pitchFamily="49" charset="-122"/>
              </a:rPr>
              <a:t>(Y2K)</a:t>
            </a:r>
            <a:endParaRPr lang="zh-CN" altLang="en-US" sz="2400" b="1" dirty="0">
              <a:solidFill>
                <a:srgbClr val="FF0000"/>
              </a:solidFill>
              <a:latin typeface="Garamond" pitchFamily="18" charset="0"/>
              <a:ea typeface="黑体" pitchFamily="49" charset="-122"/>
            </a:endParaRPr>
          </a:p>
        </p:txBody>
      </p:sp>
      <p:pic>
        <p:nvPicPr>
          <p:cNvPr id="10244" name="Picture 11"/>
          <p:cNvPicPr>
            <a:picLocks noChangeAspect="1"/>
          </p:cNvPicPr>
          <p:nvPr/>
        </p:nvPicPr>
        <p:blipFill>
          <a:blip r:embed="rId1"/>
          <a:stretch>
            <a:fillRect/>
          </a:stretch>
        </p:blipFill>
        <p:spPr>
          <a:xfrm>
            <a:off x="2711450" y="3956685"/>
            <a:ext cx="3025775" cy="2886710"/>
          </a:xfrm>
          <a:prstGeom prst="rect">
            <a:avLst/>
          </a:prstGeom>
          <a:noFill/>
          <a:ln w="9525">
            <a:noFill/>
          </a:ln>
        </p:spPr>
      </p:pic>
      <p:pic>
        <p:nvPicPr>
          <p:cNvPr id="10245" name="Picture 12"/>
          <p:cNvPicPr>
            <a:picLocks noChangeAspect="1"/>
          </p:cNvPicPr>
          <p:nvPr/>
        </p:nvPicPr>
        <p:blipFill>
          <a:blip r:embed="rId2"/>
          <a:stretch>
            <a:fillRect/>
          </a:stretch>
        </p:blipFill>
        <p:spPr>
          <a:xfrm>
            <a:off x="7328535" y="3931920"/>
            <a:ext cx="1919605" cy="2811780"/>
          </a:xfrm>
          <a:prstGeom prst="rect">
            <a:avLst/>
          </a:prstGeom>
          <a:noFill/>
          <a:ln w="9525">
            <a:noFill/>
          </a:ln>
        </p:spPr>
      </p:pic>
      <p:sp>
        <p:nvSpPr>
          <p:cNvPr id="10246" name="Rectangle 2"/>
          <p:cNvSpPr/>
          <p:nvPr/>
        </p:nvSpPr>
        <p:spPr>
          <a:xfrm>
            <a:off x="2166938" y="1530985"/>
            <a:ext cx="8072437" cy="36513"/>
          </a:xfrm>
          <a:prstGeom prst="rect">
            <a:avLst/>
          </a:prstGeom>
          <a:gradFill rotWithShape="1">
            <a:gsLst>
              <a:gs pos="0">
                <a:srgbClr val="000000">
                  <a:alpha val="100000"/>
                </a:srgbClr>
              </a:gs>
              <a:gs pos="39999">
                <a:srgbClr val="0A128C">
                  <a:alpha val="100000"/>
                </a:srgbClr>
              </a:gs>
              <a:gs pos="70000">
                <a:srgbClr val="181CC7">
                  <a:alpha val="100000"/>
                </a:srgbClr>
              </a:gs>
              <a:gs pos="88000">
                <a:srgbClr val="7005D4">
                  <a:alpha val="100000"/>
                </a:srgbClr>
              </a:gs>
              <a:gs pos="100000">
                <a:srgbClr val="8C3D91">
                  <a:alpha val="100000"/>
                </a:srgbClr>
              </a:gs>
            </a:gsLst>
            <a:lin ang="0"/>
            <a:tileRect/>
          </a:gradFill>
          <a:ln w="9525">
            <a:noFill/>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endParaRPr lang="zh-CN" altLang="en-US" sz="1800" b="1" dirty="0">
              <a:solidFill>
                <a:schemeClr val="tx1"/>
              </a:solidFill>
              <a:latin typeface="Arial" panose="020B0704020202020204" pitchFamily="34" charset="0"/>
              <a:ea typeface="宋体" pitchFamily="2" charset="-122"/>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7" name="燕尾形 6"/>
          <p:cNvSpPr/>
          <p:nvPr/>
        </p:nvSpPr>
        <p:spPr>
          <a:xfrm>
            <a:off x="1737995" y="104775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3"/>
          <p:cNvSpPr>
            <a:spLocks noGrp="1"/>
          </p:cNvSpPr>
          <p:nvPr>
            <p:ph idx="1"/>
          </p:nvPr>
        </p:nvSpPr>
        <p:spPr>
          <a:xfrm>
            <a:off x="2095500" y="1670050"/>
            <a:ext cx="8386445" cy="2227580"/>
          </a:xfrm>
        </p:spPr>
        <p:txBody>
          <a:bodyPr vert="horz" wrap="square" lIns="91440" tIns="45720" rIns="91440" bIns="45720" anchor="t" anchorCtr="0">
            <a:noAutofit/>
          </a:bodyPr>
          <a:p>
            <a:pPr marL="469900" lvl="1" indent="-469900" eaLnBrk="1" hangingPunct="1">
              <a:lnSpc>
                <a:spcPct val="115000"/>
              </a:lnSpc>
              <a:spcBef>
                <a:spcPct val="0"/>
              </a:spcBef>
              <a:buClr>
                <a:srgbClr val="0000FF"/>
              </a:buClr>
              <a:buSzPct val="100000"/>
              <a:buFont typeface="Wingdings" panose="05000000000000000000" pitchFamily="2" charset="2"/>
              <a:buChar char="u"/>
            </a:pPr>
            <a:r>
              <a:rPr sz="2200" dirty="0">
                <a:latin typeface="微软雅黑" charset="0"/>
                <a:ea typeface="微软雅黑" charset="0"/>
                <a:cs typeface="微软雅黑" charset="0"/>
                <a:sym typeface="Wingdings" panose="05000000000000000000" pitchFamily="2" charset="2"/>
              </a:rPr>
              <a:t>2018年10月29日，印尼狮航JT610航班从雅加达起飞仅13分钟后坠入爪哇海，机上189人全部遇难。</a:t>
            </a:r>
            <a:endParaRPr sz="22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sz="2200" dirty="0">
                <a:latin typeface="微软雅黑" charset="0"/>
                <a:ea typeface="微软雅黑" charset="0"/>
                <a:cs typeface="微软雅黑" charset="0"/>
                <a:sym typeface="Wingdings" panose="05000000000000000000" pitchFamily="2" charset="2"/>
              </a:rPr>
              <a:t>2019年3月10日，埃塞俄比亚航空ET302航班从亚的斯亚贝巴飞往肯尼亚内罗毕，飞机起飞仅6分钟后坠毁，机上157人全部遇难。</a:t>
            </a:r>
            <a:endParaRPr sz="22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sz="2200" dirty="0">
                <a:latin typeface="微软雅黑" charset="0"/>
                <a:ea typeface="微软雅黑" charset="0"/>
                <a:cs typeface="微软雅黑" charset="0"/>
                <a:sym typeface="Wingdings" panose="05000000000000000000" pitchFamily="2" charset="2"/>
              </a:rPr>
              <a:t>这两起空难的共同点是 ，他们都采用了波音737 max-8型飞机</a:t>
            </a:r>
            <a:r>
              <a:rPr sz="2200" dirty="0">
                <a:latin typeface="黑体" charset="0"/>
                <a:ea typeface="黑体" charset="0"/>
                <a:cs typeface="黑体" charset="0"/>
                <a:sym typeface="Wingdings" panose="05000000000000000000" pitchFamily="2" charset="2"/>
              </a:rPr>
              <a:t>。</a:t>
            </a:r>
            <a:r>
              <a:rPr lang="zh-CN" altLang="en-US" sz="2200" dirty="0">
                <a:solidFill>
                  <a:srgbClr val="FF0000"/>
                </a:solidFill>
              </a:rPr>
              <a:t>  </a:t>
            </a:r>
            <a:endParaRPr lang="zh-CN" altLang="en-US" sz="2200" dirty="0">
              <a:solidFill>
                <a:srgbClr val="FF0000"/>
              </a:solidFill>
            </a:endParaRPr>
          </a:p>
        </p:txBody>
      </p:sp>
      <p:sp>
        <p:nvSpPr>
          <p:cNvPr id="10243" name="Rectangle 3"/>
          <p:cNvSpPr/>
          <p:nvPr/>
        </p:nvSpPr>
        <p:spPr>
          <a:xfrm>
            <a:off x="2166938" y="873760"/>
            <a:ext cx="5870575" cy="714375"/>
          </a:xfrm>
          <a:prstGeom prst="rect">
            <a:avLst/>
          </a:prstGeom>
          <a:noFill/>
          <a:ln w="9525">
            <a:noFill/>
          </a:ln>
        </p:spPr>
        <p:txBody>
          <a:bodyPr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sz="2400" b="1" dirty="0">
                <a:solidFill>
                  <a:srgbClr val="FF0000"/>
                </a:solidFill>
                <a:latin typeface="Garamond" pitchFamily="18" charset="0"/>
                <a:ea typeface="黑体" pitchFamily="49" charset="-122"/>
              </a:rPr>
              <a:t>波音737</a:t>
            </a:r>
            <a:r>
              <a:rPr lang="en-US" sz="2400" b="1" dirty="0">
                <a:solidFill>
                  <a:srgbClr val="FF0000"/>
                </a:solidFill>
                <a:latin typeface="Garamond" pitchFamily="18" charset="0"/>
                <a:ea typeface="黑体" pitchFamily="49" charset="-122"/>
              </a:rPr>
              <a:t> </a:t>
            </a:r>
            <a:r>
              <a:rPr sz="2400" b="1" dirty="0">
                <a:solidFill>
                  <a:srgbClr val="FF0000"/>
                </a:solidFill>
                <a:latin typeface="Garamond" pitchFamily="18" charset="0"/>
                <a:ea typeface="黑体" pitchFamily="49" charset="-122"/>
              </a:rPr>
              <a:t>max-8坠机事件</a:t>
            </a:r>
            <a:endParaRPr sz="2400" b="1" dirty="0">
              <a:solidFill>
                <a:srgbClr val="FF0000"/>
              </a:solidFill>
              <a:latin typeface="Garamond" pitchFamily="18" charset="0"/>
              <a:ea typeface="黑体" pitchFamily="49" charset="-122"/>
            </a:endParaRPr>
          </a:p>
        </p:txBody>
      </p:sp>
      <p:sp>
        <p:nvSpPr>
          <p:cNvPr id="10246" name="Rectangle 2"/>
          <p:cNvSpPr/>
          <p:nvPr/>
        </p:nvSpPr>
        <p:spPr>
          <a:xfrm>
            <a:off x="2166938" y="1530985"/>
            <a:ext cx="8072437" cy="36513"/>
          </a:xfrm>
          <a:prstGeom prst="rect">
            <a:avLst/>
          </a:prstGeom>
          <a:gradFill rotWithShape="1">
            <a:gsLst>
              <a:gs pos="0">
                <a:srgbClr val="000000">
                  <a:alpha val="100000"/>
                </a:srgbClr>
              </a:gs>
              <a:gs pos="39999">
                <a:srgbClr val="0A128C">
                  <a:alpha val="100000"/>
                </a:srgbClr>
              </a:gs>
              <a:gs pos="70000">
                <a:srgbClr val="181CC7">
                  <a:alpha val="100000"/>
                </a:srgbClr>
              </a:gs>
              <a:gs pos="88000">
                <a:srgbClr val="7005D4">
                  <a:alpha val="100000"/>
                </a:srgbClr>
              </a:gs>
              <a:gs pos="100000">
                <a:srgbClr val="8C3D91">
                  <a:alpha val="100000"/>
                </a:srgbClr>
              </a:gs>
            </a:gsLst>
            <a:lin ang="0"/>
            <a:tileRect/>
          </a:gradFill>
          <a:ln w="9525">
            <a:noFill/>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endParaRPr lang="zh-CN" altLang="en-US" sz="1800" b="1" dirty="0">
              <a:solidFill>
                <a:schemeClr val="tx1"/>
              </a:solidFill>
              <a:latin typeface="Arial" panose="020B0704020202020204" pitchFamily="34" charset="0"/>
              <a:ea typeface="宋体" pitchFamily="2" charset="-122"/>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pic>
        <p:nvPicPr>
          <p:cNvPr id="3" name="图片 2" descr="印尼狮航"/>
          <p:cNvPicPr>
            <a:picLocks noChangeAspect="1"/>
          </p:cNvPicPr>
          <p:nvPr/>
        </p:nvPicPr>
        <p:blipFill>
          <a:blip r:embed="rId1"/>
          <a:stretch>
            <a:fillRect/>
          </a:stretch>
        </p:blipFill>
        <p:spPr>
          <a:xfrm>
            <a:off x="1030605" y="4137660"/>
            <a:ext cx="4656455" cy="2619375"/>
          </a:xfrm>
          <a:prstGeom prst="rect">
            <a:avLst/>
          </a:prstGeom>
        </p:spPr>
      </p:pic>
      <p:pic>
        <p:nvPicPr>
          <p:cNvPr id="4" name="图片 3" descr="埃塞俄比亚"/>
          <p:cNvPicPr>
            <a:picLocks noChangeAspect="1"/>
          </p:cNvPicPr>
          <p:nvPr/>
        </p:nvPicPr>
        <p:blipFill>
          <a:blip r:embed="rId2"/>
          <a:stretch>
            <a:fillRect/>
          </a:stretch>
        </p:blipFill>
        <p:spPr>
          <a:xfrm>
            <a:off x="6464300" y="4039870"/>
            <a:ext cx="4234815" cy="2717165"/>
          </a:xfrm>
          <a:prstGeom prst="rect">
            <a:avLst/>
          </a:prstGeom>
        </p:spPr>
      </p:pic>
      <p:sp>
        <p:nvSpPr>
          <p:cNvPr id="7" name="燕尾形 6"/>
          <p:cNvSpPr/>
          <p:nvPr/>
        </p:nvSpPr>
        <p:spPr>
          <a:xfrm>
            <a:off x="1666240" y="106426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3"/>
          <p:cNvSpPr>
            <a:spLocks noGrp="1"/>
          </p:cNvSpPr>
          <p:nvPr>
            <p:ph idx="1"/>
          </p:nvPr>
        </p:nvSpPr>
        <p:spPr>
          <a:xfrm>
            <a:off x="2095500" y="1670050"/>
            <a:ext cx="8143875" cy="2227580"/>
          </a:xfrm>
        </p:spPr>
        <p:txBody>
          <a:bodyPr vert="horz" wrap="square" lIns="91440" tIns="45720" rIns="91440" bIns="45720" anchor="t" anchorCtr="0"/>
          <a:p>
            <a:pPr marL="469900" lvl="1" indent="-469900" eaLnBrk="1" hangingPunct="1">
              <a:lnSpc>
                <a:spcPct val="115000"/>
              </a:lnSpc>
              <a:spcBef>
                <a:spcPct val="0"/>
              </a:spcBef>
              <a:buClr>
                <a:srgbClr val="0000FF"/>
              </a:buClr>
              <a:buSzPct val="100000"/>
              <a:buFont typeface="Wingdings" panose="05000000000000000000" pitchFamily="2" charset="2"/>
              <a:buChar char="u"/>
            </a:pPr>
            <a:r>
              <a:rPr sz="2300" dirty="0">
                <a:latin typeface="微软雅黑" charset="0"/>
                <a:ea typeface="微软雅黑" charset="0"/>
                <a:cs typeface="微软雅黑" charset="0"/>
                <a:sym typeface="Wingdings" panose="05000000000000000000" pitchFamily="2" charset="2"/>
              </a:rPr>
              <a:t>事故调查发现：客机中的自动失速保护系统（MCAS）导致了两起致命空难；</a:t>
            </a:r>
            <a:endParaRPr sz="23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endParaRPr sz="23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sz="2300" dirty="0">
                <a:latin typeface="微软雅黑" charset="0"/>
                <a:ea typeface="微软雅黑" charset="0"/>
                <a:cs typeface="微软雅黑" charset="0"/>
                <a:sym typeface="Wingdings" panose="05000000000000000000" pitchFamily="2" charset="2"/>
              </a:rPr>
              <a:t>在这两起事故中，飞机的自动防失速系统为了回应错误的迎角信息而自动启动</a:t>
            </a:r>
            <a:r>
              <a:rPr lang="zh-CN" altLang="en-US" sz="2300" dirty="0">
                <a:solidFill>
                  <a:srgbClr val="FF0000"/>
                </a:solidFill>
              </a:rPr>
              <a:t> </a:t>
            </a:r>
            <a:endParaRPr lang="zh-CN" altLang="en-US" sz="2300" dirty="0">
              <a:solidFill>
                <a:srgbClr val="FF0000"/>
              </a:solidFill>
            </a:endParaRPr>
          </a:p>
        </p:txBody>
      </p:sp>
      <p:sp>
        <p:nvSpPr>
          <p:cNvPr id="10243" name="Rectangle 3"/>
          <p:cNvSpPr/>
          <p:nvPr/>
        </p:nvSpPr>
        <p:spPr>
          <a:xfrm>
            <a:off x="2166938" y="873760"/>
            <a:ext cx="5870575" cy="714375"/>
          </a:xfrm>
          <a:prstGeom prst="rect">
            <a:avLst/>
          </a:prstGeom>
          <a:noFill/>
          <a:ln w="9525">
            <a:noFill/>
          </a:ln>
        </p:spPr>
        <p:txBody>
          <a:bodyPr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sz="2400" b="1" dirty="0">
                <a:solidFill>
                  <a:srgbClr val="FF0000"/>
                </a:solidFill>
                <a:latin typeface="Garamond" pitchFamily="18" charset="0"/>
                <a:ea typeface="黑体" pitchFamily="49" charset="-122"/>
              </a:rPr>
              <a:t>波音737</a:t>
            </a:r>
            <a:r>
              <a:rPr lang="en-US" sz="2400" b="1" dirty="0">
                <a:solidFill>
                  <a:srgbClr val="FF0000"/>
                </a:solidFill>
                <a:latin typeface="Garamond" pitchFamily="18" charset="0"/>
                <a:ea typeface="黑体" pitchFamily="49" charset="-122"/>
              </a:rPr>
              <a:t> </a:t>
            </a:r>
            <a:r>
              <a:rPr sz="2400" b="1" dirty="0">
                <a:solidFill>
                  <a:srgbClr val="FF0000"/>
                </a:solidFill>
                <a:latin typeface="Garamond" pitchFamily="18" charset="0"/>
                <a:ea typeface="黑体" pitchFamily="49" charset="-122"/>
              </a:rPr>
              <a:t>max-8坠机事件</a:t>
            </a:r>
            <a:endParaRPr sz="2400" b="1" dirty="0">
              <a:solidFill>
                <a:srgbClr val="FF0000"/>
              </a:solidFill>
              <a:latin typeface="Garamond" pitchFamily="18" charset="0"/>
              <a:ea typeface="黑体" pitchFamily="49" charset="-122"/>
            </a:endParaRPr>
          </a:p>
        </p:txBody>
      </p:sp>
      <p:sp>
        <p:nvSpPr>
          <p:cNvPr id="10246" name="Rectangle 2"/>
          <p:cNvSpPr/>
          <p:nvPr/>
        </p:nvSpPr>
        <p:spPr>
          <a:xfrm>
            <a:off x="2166938" y="1530985"/>
            <a:ext cx="8072437" cy="36513"/>
          </a:xfrm>
          <a:prstGeom prst="rect">
            <a:avLst/>
          </a:prstGeom>
          <a:gradFill rotWithShape="1">
            <a:gsLst>
              <a:gs pos="0">
                <a:srgbClr val="000000">
                  <a:alpha val="100000"/>
                </a:srgbClr>
              </a:gs>
              <a:gs pos="39999">
                <a:srgbClr val="0A128C">
                  <a:alpha val="100000"/>
                </a:srgbClr>
              </a:gs>
              <a:gs pos="70000">
                <a:srgbClr val="181CC7">
                  <a:alpha val="100000"/>
                </a:srgbClr>
              </a:gs>
              <a:gs pos="88000">
                <a:srgbClr val="7005D4">
                  <a:alpha val="100000"/>
                </a:srgbClr>
              </a:gs>
              <a:gs pos="100000">
                <a:srgbClr val="8C3D91">
                  <a:alpha val="100000"/>
                </a:srgbClr>
              </a:gs>
            </a:gsLst>
            <a:lin ang="0"/>
            <a:tileRect/>
          </a:gradFill>
          <a:ln w="9525">
            <a:noFill/>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endParaRPr lang="zh-CN" altLang="en-US" sz="1800" b="1" dirty="0">
              <a:solidFill>
                <a:schemeClr val="tx1"/>
              </a:solidFill>
              <a:latin typeface="Arial" panose="020B0704020202020204" pitchFamily="34" charset="0"/>
              <a:ea typeface="宋体" pitchFamily="2" charset="-122"/>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pic>
        <p:nvPicPr>
          <p:cNvPr id="3" name="图片 2" descr="印尼狮航"/>
          <p:cNvPicPr>
            <a:picLocks noChangeAspect="1"/>
          </p:cNvPicPr>
          <p:nvPr/>
        </p:nvPicPr>
        <p:blipFill>
          <a:blip r:embed="rId1"/>
          <a:stretch>
            <a:fillRect/>
          </a:stretch>
        </p:blipFill>
        <p:spPr>
          <a:xfrm>
            <a:off x="897255" y="3897630"/>
            <a:ext cx="4656455" cy="2619375"/>
          </a:xfrm>
          <a:prstGeom prst="rect">
            <a:avLst/>
          </a:prstGeom>
        </p:spPr>
      </p:pic>
      <p:pic>
        <p:nvPicPr>
          <p:cNvPr id="4" name="图片 3" descr="埃塞俄比亚"/>
          <p:cNvPicPr>
            <a:picLocks noChangeAspect="1"/>
          </p:cNvPicPr>
          <p:nvPr/>
        </p:nvPicPr>
        <p:blipFill>
          <a:blip r:embed="rId2"/>
          <a:stretch>
            <a:fillRect/>
          </a:stretch>
        </p:blipFill>
        <p:spPr>
          <a:xfrm>
            <a:off x="6464300" y="3748405"/>
            <a:ext cx="4234815" cy="2867025"/>
          </a:xfrm>
          <a:prstGeom prst="rect">
            <a:avLst/>
          </a:prstGeom>
        </p:spPr>
      </p:pic>
      <p:sp>
        <p:nvSpPr>
          <p:cNvPr id="7" name="燕尾形 6"/>
          <p:cNvSpPr/>
          <p:nvPr/>
        </p:nvSpPr>
        <p:spPr>
          <a:xfrm>
            <a:off x="1666240" y="104838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3"/>
          <p:cNvSpPr>
            <a:spLocks noGrp="1"/>
          </p:cNvSpPr>
          <p:nvPr>
            <p:ph idx="1"/>
          </p:nvPr>
        </p:nvSpPr>
        <p:spPr>
          <a:xfrm>
            <a:off x="2095500" y="1670050"/>
            <a:ext cx="8143875" cy="2227580"/>
          </a:xfrm>
        </p:spPr>
        <p:txBody>
          <a:bodyPr vert="horz" wrap="square" lIns="91440" tIns="45720" rIns="91440" bIns="45720" anchor="t" anchorCtr="0"/>
          <a:p>
            <a:pPr marL="469900" lvl="1" indent="-469900" eaLnBrk="1" hangingPunct="1">
              <a:lnSpc>
                <a:spcPct val="115000"/>
              </a:lnSpc>
              <a:spcBef>
                <a:spcPct val="0"/>
              </a:spcBef>
              <a:buClr>
                <a:srgbClr val="0000FF"/>
              </a:buClr>
              <a:buSzPct val="100000"/>
              <a:buFont typeface="Wingdings" panose="05000000000000000000" pitchFamily="2" charset="2"/>
              <a:buChar char="u"/>
            </a:pPr>
            <a:r>
              <a:rPr sz="2200" dirty="0">
                <a:latin typeface="微软雅黑" charset="0"/>
                <a:ea typeface="微软雅黑" charset="0"/>
                <a:cs typeface="微软雅黑" charset="0"/>
                <a:sym typeface="Wingdings" panose="05000000000000000000" pitchFamily="2" charset="2"/>
              </a:rPr>
              <a:t>2016年2月17日，日本成功发射了一颗名为“瞳”的卫星；</a:t>
            </a:r>
            <a:endParaRPr sz="22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sz="2200" dirty="0">
                <a:latin typeface="微软雅黑" charset="0"/>
                <a:ea typeface="微软雅黑" charset="0"/>
                <a:cs typeface="微软雅黑" charset="0"/>
                <a:sym typeface="Wingdings" panose="05000000000000000000" pitchFamily="2" charset="2"/>
              </a:rPr>
              <a:t>造价2.86亿美元，约合人民币20.8亿元；</a:t>
            </a:r>
            <a:endParaRPr sz="22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sz="2200" dirty="0">
                <a:latin typeface="微软雅黑" charset="0"/>
                <a:ea typeface="微软雅黑" charset="0"/>
                <a:cs typeface="微软雅黑" charset="0"/>
                <a:sym typeface="Wingdings" panose="05000000000000000000" pitchFamily="2" charset="2"/>
              </a:rPr>
              <a:t>携带的X射线检测仪器，有望揭开黑洞等宇宙未解之谜；</a:t>
            </a:r>
            <a:endParaRPr sz="22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sz="2200" dirty="0">
                <a:latin typeface="微软雅黑" charset="0"/>
                <a:ea typeface="微软雅黑" charset="0"/>
                <a:cs typeface="微软雅黑" charset="0"/>
                <a:sym typeface="Wingdings" panose="05000000000000000000" pitchFamily="2" charset="2"/>
              </a:rPr>
              <a:t>时隔一个多月后，“瞳”却因自旋而解体；</a:t>
            </a:r>
            <a:endParaRPr sz="22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sz="2200" dirty="0">
                <a:latin typeface="微软雅黑" charset="0"/>
                <a:ea typeface="微软雅黑" charset="0"/>
                <a:cs typeface="微软雅黑" charset="0"/>
                <a:sym typeface="Wingdings" panose="05000000000000000000" pitchFamily="2" charset="2"/>
              </a:rPr>
              <a:t>设计寿命为10年，却未能工作超过</a:t>
            </a:r>
            <a:r>
              <a:rPr lang="zh-CN" sz="2200" dirty="0">
                <a:latin typeface="微软雅黑" charset="0"/>
                <a:ea typeface="微软雅黑" charset="0"/>
                <a:cs typeface="微软雅黑" charset="0"/>
                <a:sym typeface="Wingdings" panose="05000000000000000000" pitchFamily="2" charset="2"/>
              </a:rPr>
              <a:t>一个月</a:t>
            </a:r>
            <a:r>
              <a:rPr sz="2200" dirty="0">
                <a:latin typeface="微软雅黑" charset="0"/>
                <a:ea typeface="微软雅黑" charset="0"/>
                <a:cs typeface="微软雅黑" charset="0"/>
                <a:sym typeface="Wingdings" panose="05000000000000000000" pitchFamily="2" charset="2"/>
              </a:rPr>
              <a:t>。</a:t>
            </a:r>
            <a:r>
              <a:rPr lang="zh-CN" altLang="en-US" sz="2100" dirty="0">
                <a:solidFill>
                  <a:srgbClr val="FF0000"/>
                </a:solidFill>
              </a:rPr>
              <a:t> </a:t>
            </a:r>
            <a:endParaRPr lang="zh-CN" altLang="en-US" sz="2100" dirty="0">
              <a:solidFill>
                <a:srgbClr val="FF0000"/>
              </a:solidFill>
            </a:endParaRPr>
          </a:p>
        </p:txBody>
      </p:sp>
      <p:sp>
        <p:nvSpPr>
          <p:cNvPr id="10243" name="Rectangle 3"/>
          <p:cNvSpPr/>
          <p:nvPr/>
        </p:nvSpPr>
        <p:spPr>
          <a:xfrm>
            <a:off x="2166938" y="873760"/>
            <a:ext cx="5870575" cy="714375"/>
          </a:xfrm>
          <a:prstGeom prst="rect">
            <a:avLst/>
          </a:prstGeom>
          <a:noFill/>
          <a:ln w="9525">
            <a:noFill/>
          </a:ln>
        </p:spPr>
        <p:txBody>
          <a:bodyPr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lang="zh-CN" sz="2400" b="1" dirty="0">
                <a:solidFill>
                  <a:srgbClr val="FF0000"/>
                </a:solidFill>
                <a:latin typeface="Garamond" pitchFamily="18" charset="0"/>
                <a:ea typeface="黑体" pitchFamily="49" charset="-122"/>
              </a:rPr>
              <a:t>“</a:t>
            </a:r>
            <a:r>
              <a:rPr sz="2400" b="1" dirty="0">
                <a:solidFill>
                  <a:srgbClr val="FF0000"/>
                </a:solidFill>
                <a:latin typeface="Garamond" pitchFamily="18" charset="0"/>
                <a:ea typeface="黑体" pitchFamily="49" charset="-122"/>
              </a:rPr>
              <a:t>瞳</a:t>
            </a:r>
            <a:r>
              <a:rPr lang="zh-CN" sz="2400" b="1" dirty="0">
                <a:solidFill>
                  <a:srgbClr val="FF0000"/>
                </a:solidFill>
                <a:latin typeface="Garamond" pitchFamily="18" charset="0"/>
                <a:ea typeface="黑体" pitchFamily="49" charset="-122"/>
              </a:rPr>
              <a:t>”（ひとみ）</a:t>
            </a:r>
            <a:r>
              <a:rPr sz="2400" b="1" dirty="0">
                <a:solidFill>
                  <a:srgbClr val="FF0000"/>
                </a:solidFill>
                <a:latin typeface="Garamond" pitchFamily="18" charset="0"/>
                <a:ea typeface="黑体" pitchFamily="49" charset="-122"/>
              </a:rPr>
              <a:t>的陨落</a:t>
            </a:r>
            <a:endParaRPr sz="2400" b="1" dirty="0">
              <a:solidFill>
                <a:srgbClr val="FF0000"/>
              </a:solidFill>
              <a:latin typeface="Garamond" pitchFamily="18" charset="0"/>
              <a:ea typeface="黑体" pitchFamily="49" charset="-122"/>
            </a:endParaRPr>
          </a:p>
        </p:txBody>
      </p:sp>
      <p:sp>
        <p:nvSpPr>
          <p:cNvPr id="10246" name="Rectangle 2"/>
          <p:cNvSpPr/>
          <p:nvPr/>
        </p:nvSpPr>
        <p:spPr>
          <a:xfrm>
            <a:off x="2166938" y="1530985"/>
            <a:ext cx="8072437" cy="36513"/>
          </a:xfrm>
          <a:prstGeom prst="rect">
            <a:avLst/>
          </a:prstGeom>
          <a:gradFill rotWithShape="1">
            <a:gsLst>
              <a:gs pos="0">
                <a:srgbClr val="000000">
                  <a:alpha val="100000"/>
                </a:srgbClr>
              </a:gs>
              <a:gs pos="39999">
                <a:srgbClr val="0A128C">
                  <a:alpha val="100000"/>
                </a:srgbClr>
              </a:gs>
              <a:gs pos="70000">
                <a:srgbClr val="181CC7">
                  <a:alpha val="100000"/>
                </a:srgbClr>
              </a:gs>
              <a:gs pos="88000">
                <a:srgbClr val="7005D4">
                  <a:alpha val="100000"/>
                </a:srgbClr>
              </a:gs>
              <a:gs pos="100000">
                <a:srgbClr val="8C3D91">
                  <a:alpha val="100000"/>
                </a:srgbClr>
              </a:gs>
            </a:gsLst>
            <a:lin ang="0"/>
            <a:tileRect/>
          </a:gradFill>
          <a:ln w="9525">
            <a:noFill/>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endParaRPr lang="zh-CN" altLang="en-US" sz="1800" b="1" dirty="0">
              <a:solidFill>
                <a:schemeClr val="tx1"/>
              </a:solidFill>
              <a:latin typeface="Arial" panose="020B0704020202020204" pitchFamily="34" charset="0"/>
              <a:ea typeface="宋体" pitchFamily="2" charset="-122"/>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pic>
        <p:nvPicPr>
          <p:cNvPr id="5" name="图片 4" descr="卫星日本"/>
          <p:cNvPicPr>
            <a:picLocks noChangeAspect="1"/>
          </p:cNvPicPr>
          <p:nvPr/>
        </p:nvPicPr>
        <p:blipFill>
          <a:blip r:embed="rId1"/>
          <a:stretch>
            <a:fillRect/>
          </a:stretch>
        </p:blipFill>
        <p:spPr>
          <a:xfrm>
            <a:off x="1687830" y="3820160"/>
            <a:ext cx="3808095" cy="2901950"/>
          </a:xfrm>
          <a:prstGeom prst="rect">
            <a:avLst/>
          </a:prstGeom>
        </p:spPr>
      </p:pic>
      <p:pic>
        <p:nvPicPr>
          <p:cNvPr id="7" name="图片 6" descr="瞳2"/>
          <p:cNvPicPr>
            <a:picLocks noChangeAspect="1"/>
          </p:cNvPicPr>
          <p:nvPr/>
        </p:nvPicPr>
        <p:blipFill>
          <a:blip r:embed="rId2"/>
          <a:stretch>
            <a:fillRect/>
          </a:stretch>
        </p:blipFill>
        <p:spPr>
          <a:xfrm>
            <a:off x="6687820" y="3762375"/>
            <a:ext cx="3175000" cy="2959100"/>
          </a:xfrm>
          <a:prstGeom prst="rect">
            <a:avLst/>
          </a:prstGeom>
        </p:spPr>
      </p:pic>
      <p:sp>
        <p:nvSpPr>
          <p:cNvPr id="9" name="燕尾形 8"/>
          <p:cNvSpPr/>
          <p:nvPr/>
        </p:nvSpPr>
        <p:spPr>
          <a:xfrm>
            <a:off x="1737995" y="104775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3"/>
          <p:cNvSpPr>
            <a:spLocks noGrp="1"/>
          </p:cNvSpPr>
          <p:nvPr>
            <p:ph idx="1"/>
          </p:nvPr>
        </p:nvSpPr>
        <p:spPr>
          <a:xfrm>
            <a:off x="2095500" y="1670050"/>
            <a:ext cx="8143875" cy="2227580"/>
          </a:xfrm>
        </p:spPr>
        <p:txBody>
          <a:bodyPr vert="horz" wrap="square" lIns="91440" tIns="45720" rIns="91440" bIns="45720" anchor="t" anchorCtr="0">
            <a:normAutofit lnSpcReduction="10000"/>
          </a:bodyPr>
          <a:p>
            <a:pPr marL="469900" lvl="1" indent="-469900" eaLnBrk="1" hangingPunct="1">
              <a:lnSpc>
                <a:spcPct val="115000"/>
              </a:lnSpc>
              <a:spcBef>
                <a:spcPct val="0"/>
              </a:spcBef>
              <a:buClr>
                <a:srgbClr val="0000FF"/>
              </a:buClr>
              <a:buSzPct val="100000"/>
              <a:buFont typeface="Wingdings" panose="05000000000000000000" pitchFamily="2" charset="2"/>
              <a:buChar char="u"/>
            </a:pPr>
            <a:r>
              <a:rPr sz="2100" dirty="0">
                <a:latin typeface="微软雅黑" charset="0"/>
                <a:ea typeface="微软雅黑" charset="0"/>
                <a:cs typeface="微软雅黑" charset="0"/>
                <a:sym typeface="Wingdings" panose="05000000000000000000" pitchFamily="2" charset="2"/>
              </a:rPr>
              <a:t>事故是由一个底层软件错误导致的。</a:t>
            </a:r>
            <a:endParaRPr sz="21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sz="2100" dirty="0">
                <a:latin typeface="微软雅黑" charset="0"/>
                <a:ea typeface="微软雅黑" charset="0"/>
                <a:cs typeface="微软雅黑" charset="0"/>
                <a:sym typeface="Wingdings" panose="05000000000000000000" pitchFamily="2" charset="2"/>
              </a:rPr>
              <a:t>卫星在经过“南大西洋地磁异常区”的南非东海岸上空时，暴露在相对更高的辐射环境中，导致了“星体定位跟踪器”的故障。</a:t>
            </a:r>
            <a:endParaRPr sz="2100" dirty="0">
              <a:latin typeface="微软雅黑" charset="0"/>
              <a:ea typeface="微软雅黑" charset="0"/>
              <a:cs typeface="微软雅黑" charset="0"/>
              <a:sym typeface="Wingdings" panose="05000000000000000000" pitchFamily="2" charset="2"/>
            </a:endParaRPr>
          </a:p>
          <a:p>
            <a:pPr marL="469900" lvl="1" indent="-469900" eaLnBrk="1" hangingPunct="1">
              <a:lnSpc>
                <a:spcPct val="115000"/>
              </a:lnSpc>
              <a:spcBef>
                <a:spcPct val="0"/>
              </a:spcBef>
              <a:buClr>
                <a:srgbClr val="0000FF"/>
              </a:buClr>
              <a:buSzPct val="100000"/>
              <a:buFont typeface="Wingdings" panose="05000000000000000000" pitchFamily="2" charset="2"/>
              <a:buChar char="u"/>
            </a:pPr>
            <a:r>
              <a:rPr sz="2100" dirty="0">
                <a:latin typeface="微软雅黑" charset="0"/>
                <a:ea typeface="微软雅黑" charset="0"/>
                <a:cs typeface="微软雅黑" charset="0"/>
                <a:sym typeface="Wingdings" panose="05000000000000000000" pitchFamily="2" charset="2"/>
              </a:rPr>
              <a:t>卫星的电子设备当然都是经过防辐射处理的，但或许时工程师过于乐观，或许是运气实在太差，当年的地球磁场变化不太合理，数据变化太大，超出了卫星设计的上限。</a:t>
            </a:r>
            <a:r>
              <a:rPr lang="zh-CN" altLang="en-US" sz="2100" dirty="0">
                <a:solidFill>
                  <a:srgbClr val="FF0000"/>
                </a:solidFill>
              </a:rPr>
              <a:t> </a:t>
            </a:r>
            <a:endParaRPr lang="zh-CN" altLang="en-US" sz="2100" dirty="0">
              <a:solidFill>
                <a:srgbClr val="FF0000"/>
              </a:solidFill>
            </a:endParaRPr>
          </a:p>
        </p:txBody>
      </p:sp>
      <p:sp>
        <p:nvSpPr>
          <p:cNvPr id="10243" name="Rectangle 3"/>
          <p:cNvSpPr/>
          <p:nvPr/>
        </p:nvSpPr>
        <p:spPr>
          <a:xfrm>
            <a:off x="2166938" y="873760"/>
            <a:ext cx="5870575" cy="714375"/>
          </a:xfrm>
          <a:prstGeom prst="rect">
            <a:avLst/>
          </a:prstGeom>
          <a:noFill/>
          <a:ln w="9525">
            <a:noFill/>
          </a:ln>
        </p:spPr>
        <p:txBody>
          <a:bodyPr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lang="zh-CN" sz="2400" b="1" dirty="0">
                <a:solidFill>
                  <a:srgbClr val="FF0000"/>
                </a:solidFill>
                <a:latin typeface="Garamond" pitchFamily="18" charset="0"/>
                <a:ea typeface="黑体" pitchFamily="49" charset="-122"/>
              </a:rPr>
              <a:t>“</a:t>
            </a:r>
            <a:r>
              <a:rPr sz="2400" b="1" dirty="0">
                <a:solidFill>
                  <a:srgbClr val="FF0000"/>
                </a:solidFill>
                <a:latin typeface="Garamond" pitchFamily="18" charset="0"/>
                <a:ea typeface="黑体" pitchFamily="49" charset="-122"/>
              </a:rPr>
              <a:t>瞳</a:t>
            </a:r>
            <a:r>
              <a:rPr lang="zh-CN" sz="2400" b="1" dirty="0">
                <a:solidFill>
                  <a:srgbClr val="FF0000"/>
                </a:solidFill>
                <a:latin typeface="Garamond" pitchFamily="18" charset="0"/>
                <a:ea typeface="黑体" pitchFamily="49" charset="-122"/>
              </a:rPr>
              <a:t>”（ひとみ）</a:t>
            </a:r>
            <a:r>
              <a:rPr sz="2400" b="1" dirty="0">
                <a:solidFill>
                  <a:srgbClr val="FF0000"/>
                </a:solidFill>
                <a:latin typeface="Garamond" pitchFamily="18" charset="0"/>
                <a:ea typeface="黑体" pitchFamily="49" charset="-122"/>
              </a:rPr>
              <a:t>的陨落</a:t>
            </a:r>
            <a:endParaRPr sz="2400" b="1" dirty="0">
              <a:solidFill>
                <a:srgbClr val="FF0000"/>
              </a:solidFill>
              <a:latin typeface="Garamond" pitchFamily="18" charset="0"/>
              <a:ea typeface="黑体" pitchFamily="49" charset="-122"/>
            </a:endParaRPr>
          </a:p>
        </p:txBody>
      </p:sp>
      <p:sp>
        <p:nvSpPr>
          <p:cNvPr id="10246" name="Rectangle 2"/>
          <p:cNvSpPr/>
          <p:nvPr/>
        </p:nvSpPr>
        <p:spPr>
          <a:xfrm>
            <a:off x="2166938" y="1530985"/>
            <a:ext cx="8072437" cy="36513"/>
          </a:xfrm>
          <a:prstGeom prst="rect">
            <a:avLst/>
          </a:prstGeom>
          <a:gradFill rotWithShape="1">
            <a:gsLst>
              <a:gs pos="0">
                <a:srgbClr val="000000">
                  <a:alpha val="100000"/>
                </a:srgbClr>
              </a:gs>
              <a:gs pos="39999">
                <a:srgbClr val="0A128C">
                  <a:alpha val="100000"/>
                </a:srgbClr>
              </a:gs>
              <a:gs pos="70000">
                <a:srgbClr val="181CC7">
                  <a:alpha val="100000"/>
                </a:srgbClr>
              </a:gs>
              <a:gs pos="88000">
                <a:srgbClr val="7005D4">
                  <a:alpha val="100000"/>
                </a:srgbClr>
              </a:gs>
              <a:gs pos="100000">
                <a:srgbClr val="8C3D91">
                  <a:alpha val="100000"/>
                </a:srgbClr>
              </a:gs>
            </a:gsLst>
            <a:lin ang="0"/>
            <a:tileRect/>
          </a:gradFill>
          <a:ln w="9525">
            <a:noFill/>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endParaRPr lang="zh-CN" altLang="en-US" sz="1800" b="1" dirty="0">
              <a:solidFill>
                <a:schemeClr val="tx1"/>
              </a:solidFill>
              <a:latin typeface="Arial" panose="020B0704020202020204" pitchFamily="34" charset="0"/>
              <a:ea typeface="宋体" pitchFamily="2" charset="-122"/>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pic>
        <p:nvPicPr>
          <p:cNvPr id="5" name="图片 4" descr="卫星日本"/>
          <p:cNvPicPr>
            <a:picLocks noChangeAspect="1"/>
          </p:cNvPicPr>
          <p:nvPr/>
        </p:nvPicPr>
        <p:blipFill>
          <a:blip r:embed="rId1"/>
          <a:stretch>
            <a:fillRect/>
          </a:stretch>
        </p:blipFill>
        <p:spPr>
          <a:xfrm>
            <a:off x="1865630" y="3979545"/>
            <a:ext cx="3630295" cy="2766060"/>
          </a:xfrm>
          <a:prstGeom prst="rect">
            <a:avLst/>
          </a:prstGeom>
        </p:spPr>
      </p:pic>
      <p:pic>
        <p:nvPicPr>
          <p:cNvPr id="7" name="图片 6" descr="瞳2"/>
          <p:cNvPicPr>
            <a:picLocks noChangeAspect="1"/>
          </p:cNvPicPr>
          <p:nvPr/>
        </p:nvPicPr>
        <p:blipFill>
          <a:blip r:embed="rId2"/>
          <a:stretch>
            <a:fillRect/>
          </a:stretch>
        </p:blipFill>
        <p:spPr>
          <a:xfrm>
            <a:off x="6701790" y="3927475"/>
            <a:ext cx="3161030" cy="2946400"/>
          </a:xfrm>
          <a:prstGeom prst="rect">
            <a:avLst/>
          </a:prstGeom>
        </p:spPr>
      </p:pic>
      <p:sp>
        <p:nvSpPr>
          <p:cNvPr id="4" name="燕尾形 3"/>
          <p:cNvSpPr/>
          <p:nvPr/>
        </p:nvSpPr>
        <p:spPr>
          <a:xfrm>
            <a:off x="1737995" y="106299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9" name="矩形 8"/>
          <p:cNvSpPr/>
          <p:nvPr/>
        </p:nvSpPr>
        <p:spPr>
          <a:xfrm>
            <a:off x="2560955" y="1129665"/>
            <a:ext cx="7526655" cy="1291590"/>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软件缺陷简单来说就是存在于软件（文档、数据、程序）中不希望或可以接受的</a:t>
            </a:r>
            <a:r>
              <a:rPr lang="zh-CN" altLang="en-US" sz="2600">
                <a:latin typeface="微软雅黑" charset="-122"/>
                <a:ea typeface="微软雅黑" charset="-122"/>
              </a:rPr>
              <a:t>偏差。</a:t>
            </a:r>
            <a:endParaRPr lang="zh-CN" altLang="en-US" sz="2600">
              <a:latin typeface="微软雅黑" charset="-122"/>
              <a:ea typeface="微软雅黑" charset="-122"/>
            </a:endParaRPr>
          </a:p>
        </p:txBody>
      </p:sp>
      <p:sp>
        <p:nvSpPr>
          <p:cNvPr id="15" name="燕尾形 14"/>
          <p:cNvSpPr/>
          <p:nvPr/>
        </p:nvSpPr>
        <p:spPr>
          <a:xfrm>
            <a:off x="1905635" y="137477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3" name="矩形 2"/>
          <p:cNvSpPr/>
          <p:nvPr/>
        </p:nvSpPr>
        <p:spPr>
          <a:xfrm>
            <a:off x="2560955" y="2758440"/>
            <a:ext cx="7526655" cy="3284220"/>
          </a:xfrm>
          <a:prstGeom prst="rect">
            <a:avLst/>
          </a:prstGeom>
        </p:spPr>
        <p:txBody>
          <a:bodyPr wrap="square">
            <a:spAutoFit/>
          </a:bodyPr>
          <a:p>
            <a:pPr indent="0" algn="l" defTabSz="914400" fontAlgn="auto">
              <a:lnSpc>
                <a:spcPct val="130000"/>
              </a:lnSpc>
              <a:spcAft>
                <a:spcPts val="1800"/>
              </a:spcAft>
              <a:buClr>
                <a:schemeClr val="accent1"/>
              </a:buClr>
              <a:buSzPct val="75000"/>
              <a:tabLst>
                <a:tab pos="723900" algn="l"/>
              </a:tabLst>
            </a:pPr>
            <a:r>
              <a:rPr lang="en-US" altLang="zh-CN" sz="2600" b="1">
                <a:solidFill>
                  <a:srgbClr val="3366FF"/>
                </a:solidFill>
                <a:latin typeface="微软雅黑" charset="0"/>
                <a:ea typeface="微软雅黑" charset="0"/>
                <a:cs typeface="微软雅黑" charset="0"/>
                <a:sym typeface="+mn-ea"/>
              </a:rPr>
              <a:t>IEEE (1983) 729 </a:t>
            </a:r>
            <a:r>
              <a:rPr lang="zh-CN" altLang="en-US" sz="2600" b="1" dirty="0">
                <a:solidFill>
                  <a:srgbClr val="3366FF"/>
                </a:solidFill>
                <a:latin typeface="微软雅黑" charset="0"/>
                <a:ea typeface="微软雅黑" charset="0"/>
                <a:cs typeface="微软雅黑" charset="0"/>
                <a:sym typeface="+mn-ea"/>
              </a:rPr>
              <a:t>软件缺陷一个标准的定义：</a:t>
            </a:r>
            <a:endParaRPr lang="zh-CN" altLang="en-US" sz="2600" b="1" dirty="0">
              <a:solidFill>
                <a:srgbClr val="3366FF"/>
              </a:solidFill>
              <a:latin typeface="微软雅黑" charset="0"/>
              <a:ea typeface="微软雅黑" charset="0"/>
              <a:cs typeface="微软雅黑" charset="0"/>
            </a:endParaRPr>
          </a:p>
          <a:p>
            <a:pPr algn="l" defTabSz="914400">
              <a:lnSpc>
                <a:spcPct val="130000"/>
              </a:lnSpc>
              <a:buClr>
                <a:schemeClr val="accent1"/>
              </a:buClr>
              <a:buSzPct val="75000"/>
              <a:buFont typeface="Wingdings" panose="05000000000000000000" pitchFamily="2" charset="2"/>
              <a:buChar char="p"/>
              <a:tabLst>
                <a:tab pos="723900" algn="l"/>
              </a:tabLst>
            </a:pPr>
            <a:r>
              <a:rPr lang="zh-CN" altLang="en-US" sz="2400" dirty="0">
                <a:latin typeface="微软雅黑" charset="0"/>
                <a:ea typeface="微软雅黑" charset="0"/>
                <a:cs typeface="微软雅黑" charset="0"/>
                <a:sym typeface="+mn-ea"/>
              </a:rPr>
              <a:t> </a:t>
            </a:r>
            <a:r>
              <a:rPr lang="zh-CN" altLang="en-US" sz="2600" dirty="0">
                <a:latin typeface="微软雅黑" charset="0"/>
                <a:ea typeface="微软雅黑" charset="0"/>
                <a:cs typeface="微软雅黑" charset="0"/>
                <a:sym typeface="+mn-ea"/>
              </a:rPr>
              <a:t>从产品内部看，软件缺陷是软件产品开发或维护过程中所存在的错误、毛病等各种问题；</a:t>
            </a:r>
            <a:endParaRPr lang="zh-CN" altLang="en-US" sz="2400" dirty="0">
              <a:latin typeface="微软雅黑" charset="0"/>
              <a:ea typeface="微软雅黑" charset="0"/>
              <a:cs typeface="微软雅黑" charset="0"/>
              <a:sym typeface="+mn-ea"/>
            </a:endParaRPr>
          </a:p>
          <a:p>
            <a:pPr algn="l" defTabSz="914400">
              <a:lnSpc>
                <a:spcPct val="120000"/>
              </a:lnSpc>
              <a:buClr>
                <a:schemeClr val="accent1"/>
              </a:buClr>
              <a:buSzPct val="75000"/>
              <a:buFont typeface="Wingdings" panose="05000000000000000000" pitchFamily="2" charset="2"/>
              <a:buChar char="p"/>
              <a:tabLst>
                <a:tab pos="723900" algn="l"/>
              </a:tabLst>
            </a:pPr>
            <a:endParaRPr lang="zh-CN" altLang="en-US" sz="2400" dirty="0">
              <a:latin typeface="微软雅黑" charset="0"/>
              <a:ea typeface="微软雅黑" charset="0"/>
              <a:cs typeface="微软雅黑" charset="0"/>
            </a:endParaRPr>
          </a:p>
          <a:p>
            <a:pPr algn="l" defTabSz="914400">
              <a:lnSpc>
                <a:spcPct val="120000"/>
              </a:lnSpc>
              <a:buClr>
                <a:schemeClr val="accent1"/>
              </a:buClr>
              <a:buSzPct val="75000"/>
              <a:buFont typeface="Wingdings" panose="05000000000000000000" pitchFamily="2" charset="2"/>
              <a:buChar char="p"/>
              <a:tabLst>
                <a:tab pos="723900" algn="l"/>
              </a:tabLst>
            </a:pPr>
            <a:r>
              <a:rPr lang="zh-CN" altLang="en-US" sz="2600" dirty="0">
                <a:latin typeface="微软雅黑" charset="0"/>
                <a:ea typeface="微软雅黑" charset="0"/>
                <a:cs typeface="微软雅黑" charset="0"/>
                <a:sym typeface="+mn-ea"/>
              </a:rPr>
              <a:t> 从外部看，软件缺陷是系统所需要实现的某种功能的失效或违背。</a:t>
            </a:r>
            <a:r>
              <a:rPr lang="zh-CN" altLang="en-US" sz="2400" b="1" dirty="0">
                <a:effectLst>
                  <a:outerShdw blurRad="38100" dist="38100" dir="2700000">
                    <a:srgbClr val="FFFFFF"/>
                  </a:outerShdw>
                </a:effectLst>
                <a:latin typeface="微软雅黑" charset="0"/>
                <a:ea typeface="微软雅黑" charset="0"/>
                <a:cs typeface="微软雅黑" charset="0"/>
                <a:sym typeface="+mn-ea"/>
              </a:rPr>
              <a:t> </a:t>
            </a:r>
            <a:endParaRPr lang="zh-CN" altLang="en-US" sz="2400">
              <a:latin typeface="微软雅黑" charset="0"/>
              <a:ea typeface="微软雅黑" charset="0"/>
              <a:cs typeface="微软雅黑" charset="0"/>
            </a:endParaRPr>
          </a:p>
        </p:txBody>
      </p:sp>
      <p:sp>
        <p:nvSpPr>
          <p:cNvPr id="4" name="燕尾形 3"/>
          <p:cNvSpPr/>
          <p:nvPr/>
        </p:nvSpPr>
        <p:spPr>
          <a:xfrm>
            <a:off x="1905635" y="286067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b="1633"/>
          <a:stretch>
            <a:fillRect/>
          </a:stretch>
        </p:blipFill>
        <p:spPr>
          <a:xfrm>
            <a:off x="10795" y="-132080"/>
            <a:ext cx="12181840" cy="3880485"/>
          </a:xfrm>
          <a:prstGeom prst="rect">
            <a:avLst/>
          </a:prstGeom>
        </p:spPr>
      </p:pic>
      <p:sp>
        <p:nvSpPr>
          <p:cNvPr id="38" name="文本框 38"/>
          <p:cNvSpPr txBox="1"/>
          <p:nvPr/>
        </p:nvSpPr>
        <p:spPr>
          <a:xfrm>
            <a:off x="609220" y="542549"/>
            <a:ext cx="4859080" cy="6451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smtClean="0">
                <a:ln>
                  <a:noFill/>
                </a:ln>
                <a:solidFill>
                  <a:srgbClr val="000000">
                    <a:lumMod val="85000"/>
                    <a:lumOff val="15000"/>
                  </a:srgbClr>
                </a:solidFill>
                <a:effectLst/>
                <a:uLnTx/>
                <a:uFillTx/>
                <a:latin typeface="微软雅黑" charset="-122"/>
                <a:ea typeface="微软雅黑" charset="-122"/>
                <a:cs typeface="微软雅黑" charset="-122"/>
                <a:sym typeface="+mn-lt"/>
              </a:rPr>
              <a:t>CONTENTS</a:t>
            </a:r>
            <a:endParaRPr kumimoji="0" lang="en-US" altLang="zh-CN" sz="3600" b="0" i="0" u="none" strike="noStrike" kern="1200" cap="none" spc="0" normalizeH="0" baseline="0" noProof="0" dirty="0">
              <a:ln>
                <a:noFill/>
              </a:ln>
              <a:solidFill>
                <a:srgbClr val="000000">
                  <a:lumMod val="85000"/>
                  <a:lumOff val="15000"/>
                </a:srgbClr>
              </a:solidFill>
              <a:effectLst/>
              <a:uLnTx/>
              <a:uFillTx/>
              <a:latin typeface="微软雅黑" charset="-122"/>
              <a:ea typeface="微软雅黑" charset="-122"/>
              <a:cs typeface="微软雅黑" charset="-122"/>
              <a:sym typeface="+mn-lt"/>
            </a:endParaRPr>
          </a:p>
        </p:txBody>
      </p:sp>
      <p:cxnSp>
        <p:nvCxnSpPr>
          <p:cNvPr id="5" name="直接连接符 4"/>
          <p:cNvCxnSpPr/>
          <p:nvPr/>
        </p:nvCxnSpPr>
        <p:spPr>
          <a:xfrm rot="16200000">
            <a:off x="3038760" y="590949"/>
            <a:ext cx="0" cy="1546225"/>
          </a:xfrm>
          <a:prstGeom prst="line">
            <a:avLst/>
          </a:prstGeom>
          <a:ln>
            <a:solidFill>
              <a:srgbClr val="1D5D38"/>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795" y="1764030"/>
            <a:ext cx="7256780" cy="48704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sym typeface="+mn-ea"/>
            </a:endParaRPr>
          </a:p>
        </p:txBody>
      </p:sp>
      <p:sp>
        <p:nvSpPr>
          <p:cNvPr id="108" name="矩形 107"/>
          <p:cNvSpPr/>
          <p:nvPr/>
        </p:nvSpPr>
        <p:spPr>
          <a:xfrm>
            <a:off x="1592517" y="2772007"/>
            <a:ext cx="606425" cy="75565"/>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111" name="文本框 110"/>
          <p:cNvSpPr txBox="1"/>
          <p:nvPr/>
        </p:nvSpPr>
        <p:spPr>
          <a:xfrm>
            <a:off x="1620520" y="2303780"/>
            <a:ext cx="5189220" cy="4914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rPr>
              <a:t>01    </a:t>
            </a:r>
            <a:r>
              <a:rPr kumimoji="0" lang="zh-CN" altLang="en-US"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rPr>
              <a:t>教师联系</a:t>
            </a:r>
            <a:r>
              <a:rPr kumimoji="0" lang="zh-CN" altLang="en-US"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rPr>
              <a:t>方式</a:t>
            </a:r>
            <a:endParaRPr kumimoji="0" lang="zh-CN" altLang="en-US"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endParaRPr>
          </a:p>
        </p:txBody>
      </p:sp>
      <p:sp>
        <p:nvSpPr>
          <p:cNvPr id="114" name="矩形 113"/>
          <p:cNvSpPr/>
          <p:nvPr/>
        </p:nvSpPr>
        <p:spPr>
          <a:xfrm>
            <a:off x="1592517" y="3716951"/>
            <a:ext cx="606425" cy="75565"/>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115" name="文本框 114"/>
          <p:cNvSpPr txBox="1"/>
          <p:nvPr/>
        </p:nvSpPr>
        <p:spPr>
          <a:xfrm>
            <a:off x="1619885" y="3248660"/>
            <a:ext cx="5009515" cy="4914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rPr>
              <a:t>02    </a:t>
            </a:r>
            <a:r>
              <a:rPr kumimoji="0" lang="zh-CN" altLang="en-US"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rPr>
              <a:t>课程内容安排</a:t>
            </a:r>
            <a:endParaRPr kumimoji="0" lang="zh-CN" altLang="en-US"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endParaRPr>
          </a:p>
        </p:txBody>
      </p:sp>
      <p:sp>
        <p:nvSpPr>
          <p:cNvPr id="118" name="矩形 117"/>
          <p:cNvSpPr/>
          <p:nvPr/>
        </p:nvSpPr>
        <p:spPr>
          <a:xfrm>
            <a:off x="1592517" y="4634175"/>
            <a:ext cx="606425" cy="762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119" name="文本框 118"/>
          <p:cNvSpPr txBox="1"/>
          <p:nvPr/>
        </p:nvSpPr>
        <p:spPr>
          <a:xfrm>
            <a:off x="1620520" y="4156710"/>
            <a:ext cx="5009515" cy="4914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rPr>
              <a:t>03    </a:t>
            </a:r>
            <a:r>
              <a:rPr kumimoji="0" lang="zh-CN" altLang="en-US"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rPr>
              <a:t>教材和参考</a:t>
            </a:r>
            <a:endParaRPr kumimoji="0" lang="zh-CN" altLang="en-US"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sym typeface="+mn-ea"/>
            </a:endParaRPr>
          </a:p>
        </p:txBody>
      </p:sp>
      <p:sp>
        <p:nvSpPr>
          <p:cNvPr id="26" name="矩形 25"/>
          <p:cNvSpPr/>
          <p:nvPr/>
        </p:nvSpPr>
        <p:spPr>
          <a:xfrm>
            <a:off x="1591200" y="5547523"/>
            <a:ext cx="606425" cy="75565"/>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27" name="文本框 26"/>
          <p:cNvSpPr txBox="1"/>
          <p:nvPr/>
        </p:nvSpPr>
        <p:spPr>
          <a:xfrm>
            <a:off x="1619885" y="5079365"/>
            <a:ext cx="5009515" cy="4914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1200" cap="none" spc="0" normalizeH="0" baseline="0" noProof="0" dirty="0" smtClean="0">
                <a:ln>
                  <a:noFill/>
                </a:ln>
                <a:solidFill>
                  <a:srgbClr val="FFFFFF"/>
                </a:solidFill>
                <a:effectLst/>
                <a:uLnTx/>
                <a:uFillTx/>
                <a:latin typeface="微软雅黑" charset="-122"/>
                <a:ea typeface="微软雅黑" charset="-122"/>
                <a:cs typeface="+mn-cs"/>
              </a:rPr>
              <a:t>04 </a:t>
            </a:r>
            <a:r>
              <a:rPr kumimoji="0" lang="en-US" altLang="zh-CN" sz="2600" b="1" i="0" u="none" strike="noStrike" kern="1200" cap="none" spc="0" normalizeH="0" baseline="0" noProof="0" dirty="0">
                <a:ln>
                  <a:noFill/>
                </a:ln>
                <a:solidFill>
                  <a:srgbClr val="FFFFFF"/>
                </a:solidFill>
                <a:effectLst/>
                <a:uLnTx/>
                <a:uFillTx/>
                <a:latin typeface="微软雅黑" charset="-122"/>
                <a:ea typeface="微软雅黑" charset="-122"/>
                <a:cs typeface="+mn-cs"/>
              </a:rPr>
              <a:t>   </a:t>
            </a:r>
            <a:r>
              <a:rPr kumimoji="0" lang="zh-CN" altLang="en-US" sz="2600" b="1" i="0" u="none" strike="noStrike" kern="1200" cap="none" spc="0" normalizeH="0" baseline="0" noProof="0" dirty="0">
                <a:ln>
                  <a:noFill/>
                </a:ln>
                <a:solidFill>
                  <a:srgbClr val="FFFFFF"/>
                </a:solidFill>
                <a:effectLst/>
                <a:uLnTx/>
                <a:uFillTx/>
                <a:latin typeface="微软雅黑" charset="-122"/>
                <a:ea typeface="微软雅黑" charset="-122"/>
                <a:cs typeface="+mn-cs"/>
              </a:rPr>
              <a:t>课程考核方式</a:t>
            </a:r>
            <a:endParaRPr kumimoji="0" lang="zh-CN" altLang="en-US" sz="2600" b="1" i="0" u="none" strike="noStrike" kern="1200" cap="none" spc="0" normalizeH="0" baseline="0" noProof="0" dirty="0">
              <a:ln>
                <a:noFill/>
              </a:ln>
              <a:solidFill>
                <a:srgbClr val="FFFFFF"/>
              </a:solidFill>
              <a:effectLst/>
              <a:uLnTx/>
              <a:uFillTx/>
              <a:latin typeface="微软雅黑" charset="-122"/>
              <a:ea typeface="微软雅黑" charset="-122"/>
              <a:cs typeface="+mn-cs"/>
            </a:endParaRPr>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4" name="日期占位符 3"/>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9" name="文本框 8"/>
          <p:cNvSpPr txBox="1"/>
          <p:nvPr/>
        </p:nvSpPr>
        <p:spPr>
          <a:xfrm>
            <a:off x="1496175" y="5734656"/>
            <a:ext cx="2878540" cy="64516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微软雅黑" charset="-122"/>
                <a:ea typeface="微软雅黑" charset="-122"/>
                <a:cs typeface="+mn-cs"/>
              </a:rPr>
              <a:t>......</a:t>
            </a:r>
            <a:endParaRPr kumimoji="0" lang="en-US" altLang="zh-CN" sz="3600" b="1" i="0" u="none" strike="noStrike" kern="1200" cap="none" spc="0" normalizeH="0" baseline="0" noProof="0" dirty="0">
              <a:ln>
                <a:noFill/>
              </a:ln>
              <a:solidFill>
                <a:srgbClr val="FFFFFF"/>
              </a:solidFill>
              <a:effectLst/>
              <a:uLnTx/>
              <a:uFillTx/>
              <a:latin typeface="微软雅黑" charset="-122"/>
              <a:ea typeface="微软雅黑" charset="-122"/>
              <a:cs typeface="+mn-cs"/>
            </a:endParaRPr>
          </a:p>
        </p:txBody>
      </p:sp>
    </p:spTree>
  </p:cSld>
  <p:clrMapOvr>
    <a:masterClrMapping/>
  </p:clrMapOvr>
  <p:transition advTm="574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3" name="矩形 2"/>
          <p:cNvSpPr/>
          <p:nvPr/>
        </p:nvSpPr>
        <p:spPr>
          <a:xfrm>
            <a:off x="2421255" y="1083945"/>
            <a:ext cx="7526655" cy="691515"/>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sym typeface="+mn-ea"/>
              </a:rPr>
              <a:t>Ron patton从五个方面对软件缺陷给出了定义：</a:t>
            </a:r>
            <a:endParaRPr lang="zh-CN" altLang="en-US" sz="2600">
              <a:latin typeface="微软雅黑" charset="-122"/>
              <a:ea typeface="微软雅黑" charset="-122"/>
            </a:endParaRPr>
          </a:p>
        </p:txBody>
      </p:sp>
      <p:sp>
        <p:nvSpPr>
          <p:cNvPr id="4" name="燕尾形 3"/>
          <p:cNvSpPr/>
          <p:nvPr/>
        </p:nvSpPr>
        <p:spPr>
          <a:xfrm>
            <a:off x="1905635" y="132397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7" name="矩形 6"/>
          <p:cNvSpPr/>
          <p:nvPr/>
        </p:nvSpPr>
        <p:spPr>
          <a:xfrm>
            <a:off x="2017395" y="2067560"/>
            <a:ext cx="8157210" cy="4292600"/>
          </a:xfrm>
          <a:prstGeom prst="rect">
            <a:avLst/>
          </a:prstGeom>
        </p:spPr>
        <p:txBody>
          <a:bodyPr wrap="square">
            <a:spAutoFit/>
          </a:bodyPr>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软件</a:t>
            </a:r>
            <a:r>
              <a:rPr lang="zh-CN" altLang="en-US" sz="2600" u="sng">
                <a:latin typeface="微软雅黑" charset="-122"/>
                <a:ea typeface="微软雅黑" charset="-122"/>
              </a:rPr>
              <a:t>未达到</a:t>
            </a:r>
            <a:r>
              <a:rPr lang="zh-CN" altLang="en-US" sz="2600">
                <a:latin typeface="微软雅黑" charset="-122"/>
                <a:ea typeface="微软雅黑" charset="-122"/>
              </a:rPr>
              <a:t>软件规格说明书中</a:t>
            </a:r>
            <a:r>
              <a:rPr lang="zh-CN" altLang="en-US" sz="2600" u="sng">
                <a:latin typeface="微软雅黑" charset="-122"/>
                <a:ea typeface="微软雅黑" charset="-122"/>
              </a:rPr>
              <a:t>规定的功能</a:t>
            </a:r>
            <a:endParaRPr lang="zh-CN" altLang="en-US" sz="2600">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软件</a:t>
            </a:r>
            <a:r>
              <a:rPr lang="zh-CN" altLang="en-US" sz="2600" u="sng">
                <a:latin typeface="微软雅黑" charset="-122"/>
                <a:ea typeface="微软雅黑" charset="-122"/>
              </a:rPr>
              <a:t>超出</a:t>
            </a:r>
            <a:r>
              <a:rPr lang="zh-CN" altLang="en-US" sz="2600">
                <a:latin typeface="微软雅黑" charset="-122"/>
                <a:ea typeface="微软雅黑" charset="-122"/>
              </a:rPr>
              <a:t>软件规格说明书中</a:t>
            </a:r>
            <a:r>
              <a:rPr lang="zh-CN" altLang="en-US" sz="2600" u="sng">
                <a:latin typeface="微软雅黑" charset="-122"/>
                <a:ea typeface="微软雅黑" charset="-122"/>
              </a:rPr>
              <a:t>指定的范围</a:t>
            </a:r>
            <a:endParaRPr lang="zh-CN" altLang="en-US" sz="2600">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软件未达到软件规格说明书中</a:t>
            </a:r>
            <a:r>
              <a:rPr lang="zh-CN" altLang="en-US" sz="2600" u="sng">
                <a:latin typeface="微软雅黑" charset="-122"/>
                <a:ea typeface="微软雅黑" charset="-122"/>
              </a:rPr>
              <a:t>虽未指出但应达到的目标</a:t>
            </a:r>
            <a:endParaRPr lang="zh-CN" altLang="en-US" sz="2600" u="sng">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软件运行出现错误</a:t>
            </a:r>
            <a:endParaRPr lang="zh-CN" altLang="en-US" sz="2600">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软件测试人员认为软件难以理解，不易使用，运行速度慢，或者最终用户认为软件使用效果不好</a:t>
            </a:r>
            <a:endParaRPr lang="zh-CN" altLang="en-US" sz="2600">
              <a:latin typeface="微软雅黑" charset="-122"/>
              <a:ea typeface="微软雅黑" charset="-122"/>
            </a:endParaRPr>
          </a:p>
        </p:txBody>
      </p:sp>
      <p:sp>
        <p:nvSpPr>
          <p:cNvPr id="8" name="文本框 7"/>
          <p:cNvSpPr txBox="1"/>
          <p:nvPr/>
        </p:nvSpPr>
        <p:spPr>
          <a:xfrm>
            <a:off x="8485505" y="2183130"/>
            <a:ext cx="1462405" cy="491490"/>
          </a:xfrm>
          <a:prstGeom prst="rect">
            <a:avLst/>
          </a:prstGeom>
          <a:noFill/>
        </p:spPr>
        <p:txBody>
          <a:bodyPr wrap="square" rtlCol="0">
            <a:spAutoFit/>
          </a:bodyPr>
          <a:p>
            <a:r>
              <a:rPr lang="zh-CN" altLang="en-US" sz="2600">
                <a:solidFill>
                  <a:srgbClr val="FF0000"/>
                </a:solidFill>
                <a:effectLst>
                  <a:outerShdw blurRad="38100" dist="38100" dir="2700000" algn="tl">
                    <a:srgbClr val="000000">
                      <a:alpha val="43137"/>
                    </a:srgbClr>
                  </a:outerShdw>
                </a:effectLst>
              </a:rPr>
              <a:t>少功能</a:t>
            </a:r>
            <a:endParaRPr lang="zh-CN" altLang="en-US" sz="2600">
              <a:solidFill>
                <a:srgbClr val="FF0000"/>
              </a:solidFill>
              <a:effectLst>
                <a:outerShdw blurRad="38100" dist="38100" dir="2700000" algn="tl">
                  <a:srgbClr val="000000">
                    <a:alpha val="43137"/>
                  </a:srgbClr>
                </a:outerShdw>
              </a:effectLst>
            </a:endParaRPr>
          </a:p>
        </p:txBody>
      </p:sp>
      <p:sp>
        <p:nvSpPr>
          <p:cNvPr id="12" name="文本框 11"/>
          <p:cNvSpPr txBox="1"/>
          <p:nvPr/>
        </p:nvSpPr>
        <p:spPr>
          <a:xfrm>
            <a:off x="8036560" y="2758440"/>
            <a:ext cx="1462405" cy="491490"/>
          </a:xfrm>
          <a:prstGeom prst="rect">
            <a:avLst/>
          </a:prstGeom>
          <a:noFill/>
        </p:spPr>
        <p:txBody>
          <a:bodyPr wrap="square" rtlCol="0">
            <a:spAutoFit/>
          </a:bodyPr>
          <a:p>
            <a:r>
              <a:rPr lang="zh-CN" altLang="en-US" sz="2600">
                <a:solidFill>
                  <a:srgbClr val="FF0000"/>
                </a:solidFill>
                <a:effectLst>
                  <a:outerShdw blurRad="38100" dist="38100" dir="2700000" algn="tl">
                    <a:srgbClr val="000000">
                      <a:alpha val="43137"/>
                    </a:srgbClr>
                  </a:outerShdw>
                </a:effectLst>
              </a:rPr>
              <a:t>多功能</a:t>
            </a:r>
            <a:endParaRPr lang="zh-CN" altLang="en-US" sz="2600">
              <a:solidFill>
                <a:srgbClr val="FF0000"/>
              </a:solidFill>
              <a:effectLst>
                <a:outerShdw blurRad="38100" dist="38100" dir="2700000" algn="tl">
                  <a:srgbClr val="000000">
                    <a:alpha val="43137"/>
                  </a:srgbClr>
                </a:outerShdw>
              </a:effectLst>
            </a:endParaRPr>
          </a:p>
        </p:txBody>
      </p:sp>
      <p:sp>
        <p:nvSpPr>
          <p:cNvPr id="14" name="文本框 13"/>
          <p:cNvSpPr txBox="1"/>
          <p:nvPr/>
        </p:nvSpPr>
        <p:spPr>
          <a:xfrm>
            <a:off x="9043670" y="3861435"/>
            <a:ext cx="2407285" cy="491490"/>
          </a:xfrm>
          <a:prstGeom prst="rect">
            <a:avLst/>
          </a:prstGeom>
          <a:noFill/>
        </p:spPr>
        <p:txBody>
          <a:bodyPr wrap="square" rtlCol="0">
            <a:spAutoFit/>
          </a:bodyPr>
          <a:p>
            <a:r>
              <a:rPr lang="zh-CN" altLang="en-US" sz="2600">
                <a:solidFill>
                  <a:srgbClr val="FF0000"/>
                </a:solidFill>
                <a:effectLst>
                  <a:outerShdw blurRad="38100" dist="38100" dir="2700000" algn="tl">
                    <a:srgbClr val="000000">
                      <a:alpha val="43137"/>
                    </a:srgbClr>
                  </a:outerShdw>
                </a:effectLst>
              </a:rPr>
              <a:t>隐性功能错误</a:t>
            </a:r>
            <a:endParaRPr lang="zh-CN" altLang="en-US" sz="2600">
              <a:solidFill>
                <a:srgbClr val="FF0000"/>
              </a:solidFill>
              <a:effectLst>
                <a:outerShdw blurRad="38100" dist="38100" dir="2700000" algn="tl">
                  <a:srgbClr val="000000">
                    <a:alpha val="43137"/>
                  </a:srgbClr>
                </a:outerShdw>
              </a:effectLst>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软件缺陷的</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种类</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7" name="组合 6"/>
          <p:cNvGrpSpPr/>
          <p:nvPr/>
        </p:nvGrpSpPr>
        <p:grpSpPr>
          <a:xfrm>
            <a:off x="1492885" y="1005205"/>
            <a:ext cx="9171940" cy="645160"/>
            <a:chOff x="3001" y="1941"/>
            <a:chExt cx="14444" cy="1016"/>
          </a:xfrm>
        </p:grpSpPr>
        <p:sp>
          <p:nvSpPr>
            <p:cNvPr id="9" name="矩形 8"/>
            <p:cNvSpPr/>
            <p:nvPr/>
          </p:nvSpPr>
          <p:spPr>
            <a:xfrm>
              <a:off x="4033" y="1941"/>
              <a:ext cx="13412" cy="1016"/>
            </a:xfrm>
            <a:prstGeom prst="rect">
              <a:avLst/>
            </a:prstGeom>
          </p:spPr>
          <p:txBody>
            <a:bodyPr wrap="square">
              <a:spAutoFit/>
            </a:bodyPr>
            <a:p>
              <a:pPr lvl="0" indent="0" algn="just">
                <a:lnSpc>
                  <a:spcPct val="150000"/>
                </a:lnSpc>
                <a:buFont typeface="Arial" panose="020B0704020202020204" pitchFamily="34" charset="0"/>
                <a:buNone/>
              </a:pPr>
              <a:r>
                <a:rPr lang="zh-CN" altLang="en-US" sz="2400" dirty="0">
                  <a:latin typeface="黑体" pitchFamily="49" charset="-122"/>
                  <a:ea typeface="黑体" pitchFamily="49" charset="-122"/>
                  <a:sym typeface="+mn-ea"/>
                </a:rPr>
                <a:t>按照严重性级别的定义不尽相同，但一般可以概括为</a:t>
              </a:r>
              <a:r>
                <a:rPr lang="en-US" altLang="zh-CN" sz="2400" b="1">
                  <a:solidFill>
                    <a:srgbClr val="0033CC"/>
                  </a:solidFill>
                  <a:latin typeface="黑体" pitchFamily="49" charset="-122"/>
                  <a:ea typeface="黑体" pitchFamily="49" charset="-122"/>
                  <a:sym typeface="+mn-ea"/>
                </a:rPr>
                <a:t>4</a:t>
              </a:r>
              <a:r>
                <a:rPr lang="zh-CN" altLang="en-US" sz="2400" b="1" dirty="0">
                  <a:solidFill>
                    <a:srgbClr val="0033CC"/>
                  </a:solidFill>
                  <a:latin typeface="黑体" pitchFamily="49" charset="-122"/>
                  <a:ea typeface="黑体" pitchFamily="49" charset="-122"/>
                  <a:sym typeface="+mn-ea"/>
                </a:rPr>
                <a:t>种类型</a:t>
              </a:r>
              <a:r>
                <a:rPr lang="zh-CN" altLang="en-US" sz="2400" dirty="0">
                  <a:latin typeface="黑体" pitchFamily="49" charset="-122"/>
                  <a:ea typeface="黑体" pitchFamily="49" charset="-122"/>
                  <a:sym typeface="+mn-ea"/>
                </a:rPr>
                <a:t>：</a:t>
              </a:r>
              <a:endParaRPr lang="zh-CN" altLang="en-US" sz="2400">
                <a:latin typeface="微软雅黑" charset="-122"/>
                <a:ea typeface="微软雅黑" charset="-122"/>
              </a:endParaRPr>
            </a:p>
          </p:txBody>
        </p:sp>
        <p:sp>
          <p:nvSpPr>
            <p:cNvPr id="15" name="燕尾形 14"/>
            <p:cNvSpPr/>
            <p:nvPr/>
          </p:nvSpPr>
          <p:spPr>
            <a:xfrm>
              <a:off x="3001" y="2165"/>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5" name="文本框 4"/>
          <p:cNvSpPr txBox="1"/>
          <p:nvPr/>
        </p:nvSpPr>
        <p:spPr>
          <a:xfrm>
            <a:off x="1492250" y="1863725"/>
            <a:ext cx="9366250" cy="4859020"/>
          </a:xfrm>
          <a:prstGeom prst="rect">
            <a:avLst/>
          </a:prstGeom>
          <a:noFill/>
        </p:spPr>
        <p:txBody>
          <a:bodyPr wrap="square" rtlCol="0" anchor="t">
            <a:spAutoFit/>
          </a:bodyPr>
          <a:p>
            <a:pPr marL="114300" indent="-114300" algn="l">
              <a:lnSpc>
                <a:spcPct val="110000"/>
              </a:lnSpc>
              <a:spcBef>
                <a:spcPct val="50000"/>
              </a:spcBef>
              <a:buClr>
                <a:srgbClr val="FF3300"/>
              </a:buClr>
              <a:buFont typeface="Wingdings" panose="05000000000000000000" pitchFamily="2" charset="2"/>
              <a:buChar char="Ø"/>
            </a:pPr>
            <a:r>
              <a:rPr lang="en-US" altLang="zh-CN" sz="2200" b="1" dirty="0">
                <a:solidFill>
                  <a:srgbClr val="FF3300"/>
                </a:solidFill>
                <a:latin typeface="微软雅黑" charset="0"/>
                <a:ea typeface="微软雅黑" charset="0"/>
                <a:cs typeface="微软雅黑" charset="0"/>
                <a:sym typeface="+mn-ea"/>
              </a:rPr>
              <a:t>0</a:t>
            </a:r>
            <a:r>
              <a:rPr lang="zh-CN" altLang="en-US" sz="2200" b="1" dirty="0">
                <a:solidFill>
                  <a:srgbClr val="FF3300"/>
                </a:solidFill>
                <a:latin typeface="微软雅黑" charset="0"/>
                <a:ea typeface="微软雅黑" charset="0"/>
                <a:cs typeface="微软雅黑" charset="0"/>
                <a:sym typeface="+mn-ea"/>
              </a:rPr>
              <a:t>级</a:t>
            </a:r>
            <a:r>
              <a:rPr lang="en-US" altLang="zh-CN" sz="2200" b="1" dirty="0">
                <a:solidFill>
                  <a:srgbClr val="FF3300"/>
                </a:solidFill>
                <a:latin typeface="微软雅黑" charset="0"/>
                <a:ea typeface="微软雅黑" charset="0"/>
                <a:cs typeface="微软雅黑" charset="0"/>
                <a:sym typeface="+mn-ea"/>
              </a:rPr>
              <a:t> </a:t>
            </a:r>
            <a:r>
              <a:rPr lang="zh-CN" altLang="en-US" sz="2200" b="1" dirty="0">
                <a:solidFill>
                  <a:srgbClr val="FF3300"/>
                </a:solidFill>
                <a:latin typeface="微软雅黑" charset="0"/>
                <a:ea typeface="微软雅黑" charset="0"/>
                <a:cs typeface="微软雅黑" charset="0"/>
                <a:sym typeface="+mn-ea"/>
              </a:rPr>
              <a:t>致命的</a:t>
            </a:r>
            <a:r>
              <a:rPr lang="en-US" altLang="zh-CN" sz="2200" b="1">
                <a:solidFill>
                  <a:srgbClr val="FF3300"/>
                </a:solidFill>
                <a:latin typeface="微软雅黑" charset="0"/>
                <a:ea typeface="微软雅黑" charset="0"/>
                <a:cs typeface="微软雅黑" charset="0"/>
                <a:sym typeface="+mn-ea"/>
              </a:rPr>
              <a:t>(fatal)</a:t>
            </a:r>
            <a:r>
              <a:rPr lang="zh-CN" altLang="en-US" sz="2200" dirty="0">
                <a:latin typeface="微软雅黑" charset="0"/>
                <a:ea typeface="微软雅黑" charset="0"/>
                <a:cs typeface="微软雅黑" charset="0"/>
                <a:sym typeface="+mn-ea"/>
              </a:rPr>
              <a:t>：最严重等级，此等级的缺陷将导致系统的主要功能完全丧失、用户数据受到破坏、系统崩溃、悬挂、死机</a:t>
            </a:r>
            <a:r>
              <a:rPr lang="zh-CN" altLang="en-US" sz="2200" dirty="0">
                <a:latin typeface="微软雅黑" charset="0"/>
                <a:ea typeface="微软雅黑" charset="0"/>
                <a:cs typeface="微软雅黑" charset="0"/>
                <a:sym typeface="+mn-ea"/>
              </a:rPr>
              <a:t>等。</a:t>
            </a:r>
            <a:endParaRPr lang="zh-CN" altLang="en-US" sz="2200" dirty="0">
              <a:latin typeface="微软雅黑" charset="0"/>
              <a:ea typeface="微软雅黑" charset="0"/>
              <a:cs typeface="微软雅黑" charset="0"/>
            </a:endParaRPr>
          </a:p>
          <a:p>
            <a:pPr marL="114300" indent="-114300" algn="l">
              <a:lnSpc>
                <a:spcPct val="110000"/>
              </a:lnSpc>
              <a:spcBef>
                <a:spcPct val="50000"/>
              </a:spcBef>
              <a:buClr>
                <a:srgbClr val="FF3300"/>
              </a:buClr>
              <a:buFont typeface="Wingdings" panose="05000000000000000000" pitchFamily="2" charset="2"/>
              <a:buChar char="Ø"/>
            </a:pPr>
            <a:r>
              <a:rPr lang="en-US" altLang="zh-CN" sz="2200" b="1" dirty="0">
                <a:solidFill>
                  <a:srgbClr val="FF3300"/>
                </a:solidFill>
                <a:latin typeface="微软雅黑" charset="0"/>
                <a:ea typeface="微软雅黑" charset="0"/>
                <a:cs typeface="微软雅黑" charset="0"/>
                <a:sym typeface="+mn-ea"/>
              </a:rPr>
              <a:t>1</a:t>
            </a:r>
            <a:r>
              <a:rPr lang="zh-CN" altLang="en-US" sz="2200" b="1" dirty="0">
                <a:solidFill>
                  <a:srgbClr val="FF3300"/>
                </a:solidFill>
                <a:latin typeface="微软雅黑" charset="0"/>
                <a:ea typeface="微软雅黑" charset="0"/>
                <a:cs typeface="微软雅黑" charset="0"/>
                <a:sym typeface="+mn-ea"/>
              </a:rPr>
              <a:t>级</a:t>
            </a:r>
            <a:r>
              <a:rPr lang="en-US" altLang="zh-CN" sz="2200" b="1" dirty="0">
                <a:solidFill>
                  <a:srgbClr val="FF3300"/>
                </a:solidFill>
                <a:latin typeface="微软雅黑" charset="0"/>
                <a:ea typeface="微软雅黑" charset="0"/>
                <a:cs typeface="微软雅黑" charset="0"/>
                <a:sym typeface="+mn-ea"/>
              </a:rPr>
              <a:t> </a:t>
            </a:r>
            <a:r>
              <a:rPr lang="zh-CN" altLang="en-US" sz="2200" b="1" dirty="0">
                <a:solidFill>
                  <a:srgbClr val="FF3300"/>
                </a:solidFill>
                <a:latin typeface="微软雅黑" charset="0"/>
                <a:ea typeface="微软雅黑" charset="0"/>
                <a:cs typeface="微软雅黑" charset="0"/>
                <a:sym typeface="+mn-ea"/>
              </a:rPr>
              <a:t>严重的</a:t>
            </a:r>
            <a:r>
              <a:rPr lang="en-US" altLang="zh-CN" sz="2200" b="1">
                <a:solidFill>
                  <a:srgbClr val="FF3300"/>
                </a:solidFill>
                <a:latin typeface="微软雅黑" charset="0"/>
                <a:ea typeface="微软雅黑" charset="0"/>
                <a:cs typeface="微软雅黑" charset="0"/>
                <a:sym typeface="+mn-ea"/>
              </a:rPr>
              <a:t>(critical)</a:t>
            </a:r>
            <a:r>
              <a:rPr lang="zh-CN" altLang="en-US" sz="2200" dirty="0">
                <a:latin typeface="微软雅黑" charset="0"/>
                <a:ea typeface="微软雅黑" charset="0"/>
                <a:cs typeface="微软雅黑" charset="0"/>
                <a:sym typeface="+mn-ea"/>
              </a:rPr>
              <a:t>：系统的主要功能部分丧失，数据不能完整保存，系统的次要功能完全丧失，系统所提供的功能或服务受到明显影响</a:t>
            </a:r>
            <a:endParaRPr lang="zh-CN" altLang="en-US" sz="2200" dirty="0">
              <a:latin typeface="微软雅黑" charset="0"/>
              <a:ea typeface="微软雅黑" charset="0"/>
              <a:cs typeface="微软雅黑" charset="0"/>
            </a:endParaRPr>
          </a:p>
          <a:p>
            <a:pPr marL="114300" indent="-114300" algn="l">
              <a:lnSpc>
                <a:spcPct val="110000"/>
              </a:lnSpc>
              <a:spcBef>
                <a:spcPct val="50000"/>
              </a:spcBef>
              <a:buClr>
                <a:srgbClr val="FF3300"/>
              </a:buClr>
              <a:buFont typeface="Wingdings" panose="05000000000000000000" pitchFamily="2" charset="2"/>
              <a:buChar char="Ø"/>
            </a:pPr>
            <a:r>
              <a:rPr lang="en-US" altLang="zh-CN" sz="2200" b="1" dirty="0">
                <a:solidFill>
                  <a:srgbClr val="FF3300"/>
                </a:solidFill>
                <a:latin typeface="微软雅黑" charset="0"/>
                <a:ea typeface="微软雅黑" charset="0"/>
                <a:cs typeface="微软雅黑" charset="0"/>
                <a:sym typeface="+mn-ea"/>
              </a:rPr>
              <a:t>2</a:t>
            </a:r>
            <a:r>
              <a:rPr lang="zh-CN" altLang="en-US" sz="2200" b="1" dirty="0">
                <a:solidFill>
                  <a:srgbClr val="FF3300"/>
                </a:solidFill>
                <a:latin typeface="微软雅黑" charset="0"/>
                <a:ea typeface="微软雅黑" charset="0"/>
                <a:cs typeface="微软雅黑" charset="0"/>
                <a:sym typeface="+mn-ea"/>
              </a:rPr>
              <a:t>级</a:t>
            </a:r>
            <a:r>
              <a:rPr lang="en-US" altLang="zh-CN" sz="2200" b="1" dirty="0">
                <a:solidFill>
                  <a:srgbClr val="FF3300"/>
                </a:solidFill>
                <a:latin typeface="微软雅黑" charset="0"/>
                <a:ea typeface="微软雅黑" charset="0"/>
                <a:cs typeface="微软雅黑" charset="0"/>
                <a:sym typeface="+mn-ea"/>
              </a:rPr>
              <a:t> </a:t>
            </a:r>
            <a:r>
              <a:rPr lang="zh-CN" altLang="en-US" sz="2200" b="1" dirty="0">
                <a:solidFill>
                  <a:srgbClr val="FF3300"/>
                </a:solidFill>
                <a:latin typeface="微软雅黑" charset="0"/>
                <a:ea typeface="微软雅黑" charset="0"/>
                <a:cs typeface="微软雅黑" charset="0"/>
                <a:sym typeface="+mn-ea"/>
              </a:rPr>
              <a:t>一般的</a:t>
            </a:r>
            <a:r>
              <a:rPr lang="en-US" altLang="zh-CN" sz="2200" b="1">
                <a:solidFill>
                  <a:srgbClr val="FF3300"/>
                </a:solidFill>
                <a:latin typeface="微软雅黑" charset="0"/>
                <a:ea typeface="微软雅黑" charset="0"/>
                <a:cs typeface="微软雅黑" charset="0"/>
                <a:sym typeface="+mn-ea"/>
              </a:rPr>
              <a:t>(major)</a:t>
            </a:r>
            <a:r>
              <a:rPr lang="zh-CN" altLang="en-US" sz="2200" dirty="0">
                <a:latin typeface="微软雅黑" charset="0"/>
                <a:ea typeface="微软雅黑" charset="0"/>
                <a:cs typeface="微软雅黑" charset="0"/>
                <a:sym typeface="+mn-ea"/>
              </a:rPr>
              <a:t>：系统的次要功能没有完全实现，但不影响用户的正常使用。如提示信息不太准确，或用户界面差，操作时间稍长等问题。</a:t>
            </a:r>
            <a:endParaRPr lang="zh-CN" altLang="en-US" sz="2200" dirty="0">
              <a:latin typeface="微软雅黑" charset="0"/>
              <a:ea typeface="微软雅黑" charset="0"/>
              <a:cs typeface="微软雅黑" charset="0"/>
            </a:endParaRPr>
          </a:p>
          <a:p>
            <a:pPr marL="114300" indent="-114300" algn="l">
              <a:lnSpc>
                <a:spcPct val="110000"/>
              </a:lnSpc>
              <a:spcBef>
                <a:spcPct val="50000"/>
              </a:spcBef>
              <a:buClr>
                <a:srgbClr val="FF3300"/>
              </a:buClr>
              <a:buFont typeface="Wingdings" panose="05000000000000000000" pitchFamily="2" charset="2"/>
              <a:buChar char="Ø"/>
            </a:pPr>
            <a:r>
              <a:rPr lang="en-US" altLang="zh-CN" sz="2200" b="1" dirty="0">
                <a:solidFill>
                  <a:srgbClr val="FF3300"/>
                </a:solidFill>
                <a:latin typeface="微软雅黑" charset="0"/>
                <a:ea typeface="微软雅黑" charset="0"/>
                <a:cs typeface="微软雅黑" charset="0"/>
                <a:sym typeface="+mn-ea"/>
              </a:rPr>
              <a:t>3</a:t>
            </a:r>
            <a:r>
              <a:rPr lang="zh-CN" altLang="en-US" sz="2200" b="1" dirty="0">
                <a:solidFill>
                  <a:srgbClr val="FF3300"/>
                </a:solidFill>
                <a:latin typeface="微软雅黑" charset="0"/>
                <a:ea typeface="微软雅黑" charset="0"/>
                <a:cs typeface="微软雅黑" charset="0"/>
                <a:sym typeface="+mn-ea"/>
              </a:rPr>
              <a:t>级</a:t>
            </a:r>
            <a:r>
              <a:rPr lang="en-US" altLang="zh-CN" sz="2200" b="1" dirty="0">
                <a:solidFill>
                  <a:srgbClr val="FF3300"/>
                </a:solidFill>
                <a:latin typeface="微软雅黑" charset="0"/>
                <a:ea typeface="微软雅黑" charset="0"/>
                <a:cs typeface="微软雅黑" charset="0"/>
                <a:sym typeface="+mn-ea"/>
              </a:rPr>
              <a:t> </a:t>
            </a:r>
            <a:r>
              <a:rPr lang="zh-CN" altLang="en-US" sz="2200" b="1" dirty="0">
                <a:solidFill>
                  <a:srgbClr val="FF3300"/>
                </a:solidFill>
                <a:latin typeface="微软雅黑" charset="0"/>
                <a:ea typeface="微软雅黑" charset="0"/>
                <a:cs typeface="微软雅黑" charset="0"/>
                <a:sym typeface="+mn-ea"/>
              </a:rPr>
              <a:t>微小的</a:t>
            </a:r>
            <a:r>
              <a:rPr lang="en-US" altLang="zh-CN" sz="2200" b="1">
                <a:solidFill>
                  <a:srgbClr val="FF3300"/>
                </a:solidFill>
                <a:latin typeface="微软雅黑" charset="0"/>
                <a:ea typeface="微软雅黑" charset="0"/>
                <a:cs typeface="微软雅黑" charset="0"/>
                <a:sym typeface="+mn-ea"/>
              </a:rPr>
              <a:t>(minor)</a:t>
            </a:r>
            <a:r>
              <a:rPr lang="zh-CN" altLang="en-US" sz="2200" dirty="0">
                <a:latin typeface="微软雅黑" charset="0"/>
                <a:ea typeface="微软雅黑" charset="0"/>
                <a:cs typeface="微软雅黑" charset="0"/>
                <a:sym typeface="+mn-ea"/>
              </a:rPr>
              <a:t>：操作时不方便或遇到麻烦，但不影响功能的操作和执行，产品或属性仍可使用，如文字不美观、按钮大小不合适、文字排列不整齐等</a:t>
            </a:r>
            <a:r>
              <a:rPr lang="zh-CN" altLang="en-US" sz="2200" dirty="0">
                <a:latin typeface="微软雅黑" charset="0"/>
                <a:ea typeface="微软雅黑" charset="0"/>
                <a:cs typeface="微软雅黑" charset="0"/>
                <a:sym typeface="+mn-ea"/>
              </a:rPr>
              <a:t>小问题。</a:t>
            </a:r>
            <a:endParaRPr lang="zh-CN" altLang="en-US" sz="2200" dirty="0">
              <a:latin typeface="微软雅黑" charset="0"/>
              <a:ea typeface="微软雅黑" charset="0"/>
              <a:cs typeface="微软雅黑" charset="0"/>
            </a:endParaRPr>
          </a:p>
          <a:p>
            <a:pPr marL="114300" indent="-114300" algn="l">
              <a:lnSpc>
                <a:spcPct val="110000"/>
              </a:lnSpc>
              <a:spcBef>
                <a:spcPct val="50000"/>
              </a:spcBef>
              <a:buClr>
                <a:srgbClr val="FF3300"/>
              </a:buClr>
              <a:buFont typeface="Wingdings" panose="05000000000000000000" pitchFamily="2" charset="2"/>
              <a:buChar char="Ø"/>
            </a:pPr>
            <a:r>
              <a:rPr lang="zh-CN" altLang="en-US" sz="2200" dirty="0">
                <a:latin typeface="微软雅黑" charset="0"/>
                <a:ea typeface="微软雅黑" charset="0"/>
                <a:cs typeface="微软雅黑" charset="0"/>
                <a:sym typeface="+mn-ea"/>
              </a:rPr>
              <a:t>此外，有时还需要“</a:t>
            </a:r>
            <a:r>
              <a:rPr lang="zh-CN" altLang="en-US" sz="2200" b="1" dirty="0">
                <a:solidFill>
                  <a:srgbClr val="FF3300"/>
                </a:solidFill>
                <a:latin typeface="微软雅黑" charset="0"/>
                <a:ea typeface="微软雅黑" charset="0"/>
                <a:cs typeface="微软雅黑" charset="0"/>
                <a:sym typeface="+mn-ea"/>
              </a:rPr>
              <a:t>建议</a:t>
            </a:r>
            <a:r>
              <a:rPr lang="en-US" altLang="zh-CN" sz="2200" b="1">
                <a:solidFill>
                  <a:srgbClr val="FF3300"/>
                </a:solidFill>
                <a:latin typeface="微软雅黑" charset="0"/>
                <a:ea typeface="微软雅黑" charset="0"/>
                <a:cs typeface="微软雅黑" charset="0"/>
                <a:sym typeface="+mn-ea"/>
              </a:rPr>
              <a:t>(Suggestion)”</a:t>
            </a:r>
            <a:r>
              <a:rPr lang="zh-CN" altLang="en-US" sz="2200" dirty="0">
                <a:latin typeface="微软雅黑" charset="0"/>
                <a:ea typeface="微软雅黑" charset="0"/>
                <a:cs typeface="微软雅黑" charset="0"/>
                <a:sym typeface="+mn-ea"/>
              </a:rPr>
              <a:t>级别来处理测试人员所提出的建议或质疑。</a:t>
            </a:r>
            <a:endParaRPr lang="zh-CN" altLang="en-US" sz="2200" dirty="0">
              <a:latin typeface="微软雅黑" charset="0"/>
              <a:ea typeface="微软雅黑" charset="0"/>
              <a:cs typeface="微软雅黑" charset="0"/>
              <a:sym typeface="+mn-ea"/>
            </a:endParaRPr>
          </a:p>
        </p:txBody>
      </p:sp>
    </p:spTree>
  </p:cSld>
  <p:clrMapOvr>
    <a:masterClrMapping/>
  </p:clrMapOvr>
  <p:transition advTm="36034"/>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5" name="组合 4"/>
          <p:cNvGrpSpPr/>
          <p:nvPr/>
        </p:nvGrpSpPr>
        <p:grpSpPr>
          <a:xfrm>
            <a:off x="1679575" y="1505585"/>
            <a:ext cx="7589520" cy="691515"/>
            <a:chOff x="2645" y="2474"/>
            <a:chExt cx="11952" cy="1089"/>
          </a:xfrm>
        </p:grpSpPr>
        <p:sp>
          <p:nvSpPr>
            <p:cNvPr id="10" name="矩形 9"/>
            <p:cNvSpPr/>
            <p:nvPr/>
          </p:nvSpPr>
          <p:spPr>
            <a:xfrm>
              <a:off x="3677" y="2474"/>
              <a:ext cx="10920" cy="1089"/>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软件缺陷生命</a:t>
              </a:r>
              <a:r>
                <a:rPr lang="zh-CN" altLang="en-US" sz="2600">
                  <a:latin typeface="微软雅黑" charset="-122"/>
                  <a:ea typeface="微软雅黑" charset="-122"/>
                </a:rPr>
                <a:t>周期</a:t>
              </a:r>
              <a:endParaRPr lang="zh-CN" altLang="en-US" sz="2600">
                <a:latin typeface="微软雅黑" charset="-122"/>
                <a:ea typeface="微软雅黑" charset="-122"/>
              </a:endParaRPr>
            </a:p>
          </p:txBody>
        </p:sp>
        <p:sp>
          <p:nvSpPr>
            <p:cNvPr id="11" name="燕尾形 10"/>
            <p:cNvSpPr/>
            <p:nvPr/>
          </p:nvSpPr>
          <p:spPr>
            <a:xfrm>
              <a:off x="2645"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13" name="矩形 12"/>
          <p:cNvSpPr/>
          <p:nvPr/>
        </p:nvSpPr>
        <p:spPr>
          <a:xfrm>
            <a:off x="4325620" y="2553335"/>
            <a:ext cx="3141980" cy="1891665"/>
          </a:xfrm>
          <a:prstGeom prst="rect">
            <a:avLst/>
          </a:prstGeom>
        </p:spPr>
        <p:txBody>
          <a:bodyPr wrap="square">
            <a:spAutoFit/>
          </a:bodyPr>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发现——</a:t>
            </a:r>
            <a:r>
              <a:rPr lang="zh-CN" altLang="en-US" sz="2600">
                <a:latin typeface="微软雅黑" charset="-122"/>
                <a:ea typeface="微软雅黑" charset="-122"/>
              </a:rPr>
              <a:t>打开</a:t>
            </a:r>
            <a:endParaRPr lang="zh-CN" altLang="en-US" sz="2600">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打开——</a:t>
            </a:r>
            <a:r>
              <a:rPr lang="zh-CN" altLang="en-US" sz="2600">
                <a:latin typeface="微软雅黑" charset="-122"/>
                <a:ea typeface="微软雅黑" charset="-122"/>
              </a:rPr>
              <a:t>修复</a:t>
            </a:r>
            <a:endParaRPr lang="zh-CN" altLang="en-US" sz="2600">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修复——</a:t>
            </a:r>
            <a:r>
              <a:rPr lang="zh-CN" altLang="en-US" sz="2600">
                <a:latin typeface="微软雅黑" charset="-122"/>
                <a:ea typeface="微软雅黑" charset="-122"/>
              </a:rPr>
              <a:t>关闭</a:t>
            </a:r>
            <a:endParaRPr lang="zh-CN" altLang="en-US" sz="2600">
              <a:latin typeface="微软雅黑" charset="-122"/>
              <a:ea typeface="微软雅黑" charset="-122"/>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diamond(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软件缺陷的</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状态</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7" name="组合 6"/>
          <p:cNvGrpSpPr/>
          <p:nvPr/>
        </p:nvGrpSpPr>
        <p:grpSpPr>
          <a:xfrm>
            <a:off x="1266825" y="998855"/>
            <a:ext cx="9171940" cy="508000"/>
            <a:chOff x="3001" y="1941"/>
            <a:chExt cx="14444" cy="800"/>
          </a:xfrm>
        </p:grpSpPr>
        <p:sp>
          <p:nvSpPr>
            <p:cNvPr id="9" name="矩形 8"/>
            <p:cNvSpPr/>
            <p:nvPr/>
          </p:nvSpPr>
          <p:spPr>
            <a:xfrm>
              <a:off x="4033" y="1941"/>
              <a:ext cx="13412" cy="677"/>
            </a:xfrm>
            <a:prstGeom prst="rect">
              <a:avLst/>
            </a:prstGeom>
          </p:spPr>
          <p:txBody>
            <a:bodyPr wrap="square">
              <a:spAutoFit/>
            </a:bodyPr>
            <a:p>
              <a:pPr marL="114300" indent="-114300" algn="l">
                <a:spcBef>
                  <a:spcPct val="50000"/>
                </a:spcBef>
                <a:buClr>
                  <a:schemeClr val="accent1"/>
                </a:buClr>
                <a:buSzPct val="75000"/>
              </a:pPr>
              <a:endParaRPr lang="zh-CN" altLang="en-US" sz="2200">
                <a:latin typeface="微软雅黑" charset="-122"/>
                <a:ea typeface="微软雅黑" charset="-122"/>
              </a:endParaRPr>
            </a:p>
          </p:txBody>
        </p:sp>
        <p:sp>
          <p:nvSpPr>
            <p:cNvPr id="15" name="燕尾形 14"/>
            <p:cNvSpPr/>
            <p:nvPr/>
          </p:nvSpPr>
          <p:spPr>
            <a:xfrm>
              <a:off x="3001" y="2165"/>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5" name="文本框 4"/>
          <p:cNvSpPr txBox="1"/>
          <p:nvPr/>
        </p:nvSpPr>
        <p:spPr>
          <a:xfrm>
            <a:off x="1696085" y="1076960"/>
            <a:ext cx="8936355" cy="5478780"/>
          </a:xfrm>
          <a:prstGeom prst="rect">
            <a:avLst/>
          </a:prstGeom>
          <a:noFill/>
        </p:spPr>
        <p:txBody>
          <a:bodyPr wrap="square" rtlCol="0" anchor="t">
            <a:spAutoFit/>
          </a:bodyPr>
          <a:p>
            <a:pPr indent="0" algn="l">
              <a:lnSpc>
                <a:spcPct val="110000"/>
              </a:lnSpc>
              <a:spcBef>
                <a:spcPct val="50000"/>
              </a:spcBef>
              <a:buClr>
                <a:srgbClr val="FF3300"/>
              </a:buClr>
              <a:buFont typeface="Wingdings" panose="05000000000000000000" pitchFamily="2" charset="2"/>
              <a:buNone/>
            </a:pPr>
            <a:r>
              <a:rPr lang="zh-CN" altLang="en-US" sz="2400" b="1" dirty="0">
                <a:solidFill>
                  <a:schemeClr val="accent1">
                    <a:lumMod val="75000"/>
                  </a:schemeClr>
                </a:solidFill>
                <a:latin typeface="微软雅黑" charset="0"/>
                <a:ea typeface="微软雅黑" charset="0"/>
                <a:cs typeface="微软雅黑" charset="0"/>
                <a:sym typeface="+mn-ea"/>
              </a:rPr>
              <a:t>激活</a:t>
            </a:r>
            <a:r>
              <a:rPr lang="en-US" altLang="zh-CN" sz="2400" b="1" dirty="0">
                <a:solidFill>
                  <a:schemeClr val="accent1">
                    <a:lumMod val="75000"/>
                  </a:schemeClr>
                </a:solidFill>
                <a:latin typeface="微软雅黑" charset="0"/>
                <a:ea typeface="微软雅黑" charset="0"/>
                <a:cs typeface="微软雅黑" charset="0"/>
                <a:sym typeface="+mn-ea"/>
              </a:rPr>
              <a:t>/</a:t>
            </a:r>
            <a:r>
              <a:rPr lang="zh-CN" altLang="en-US" sz="2400" b="1" dirty="0">
                <a:solidFill>
                  <a:schemeClr val="accent1">
                    <a:lumMod val="75000"/>
                  </a:schemeClr>
                </a:solidFill>
                <a:latin typeface="微软雅黑" charset="0"/>
                <a:ea typeface="微软雅黑" charset="0"/>
                <a:cs typeface="微软雅黑" charset="0"/>
                <a:sym typeface="+mn-ea"/>
              </a:rPr>
              <a:t>打开状态</a:t>
            </a:r>
            <a:r>
              <a:rPr lang="en-US" altLang="zh-CN" sz="2400" b="1">
                <a:solidFill>
                  <a:schemeClr val="accent1">
                    <a:lumMod val="75000"/>
                  </a:schemeClr>
                </a:solidFill>
                <a:latin typeface="微软雅黑" charset="0"/>
                <a:ea typeface="微软雅黑" charset="0"/>
                <a:cs typeface="微软雅黑" charset="0"/>
                <a:sym typeface="+mn-ea"/>
              </a:rPr>
              <a:t>(Active</a:t>
            </a:r>
            <a:r>
              <a:rPr lang="zh-CN" altLang="en-US" sz="2400" b="1" dirty="0">
                <a:solidFill>
                  <a:schemeClr val="accent1">
                    <a:lumMod val="75000"/>
                  </a:schemeClr>
                </a:solidFill>
                <a:latin typeface="微软雅黑" charset="0"/>
                <a:ea typeface="微软雅黑" charset="0"/>
                <a:cs typeface="微软雅黑" charset="0"/>
                <a:sym typeface="+mn-ea"/>
              </a:rPr>
              <a:t>或</a:t>
            </a:r>
            <a:r>
              <a:rPr lang="en-US" altLang="zh-CN" sz="2400" b="1">
                <a:solidFill>
                  <a:schemeClr val="accent1">
                    <a:lumMod val="75000"/>
                  </a:schemeClr>
                </a:solidFill>
                <a:latin typeface="微软雅黑" charset="0"/>
                <a:ea typeface="微软雅黑" charset="0"/>
                <a:cs typeface="微软雅黑" charset="0"/>
                <a:sym typeface="+mn-ea"/>
              </a:rPr>
              <a:t>Open)</a:t>
            </a:r>
            <a:r>
              <a:rPr lang="zh-CN" altLang="en-US" sz="2200" dirty="0">
                <a:latin typeface="微软雅黑" charset="0"/>
                <a:ea typeface="微软雅黑" charset="0"/>
                <a:cs typeface="微软雅黑" charset="0"/>
                <a:sym typeface="+mn-ea"/>
              </a:rPr>
              <a:t>：问题没有解决，测试人员新报的</a:t>
            </a:r>
            <a:r>
              <a:rPr lang="en-US" altLang="zh-CN" sz="2200">
                <a:latin typeface="微软雅黑" charset="0"/>
                <a:ea typeface="微软雅黑" charset="0"/>
                <a:cs typeface="微软雅黑" charset="0"/>
                <a:sym typeface="+mn-ea"/>
              </a:rPr>
              <a:t>bug</a:t>
            </a:r>
            <a:r>
              <a:rPr lang="zh-CN" altLang="en-US" sz="2200" dirty="0">
                <a:latin typeface="微软雅黑" charset="0"/>
                <a:ea typeface="微软雅黑" charset="0"/>
                <a:cs typeface="微软雅黑" charset="0"/>
                <a:sym typeface="+mn-ea"/>
              </a:rPr>
              <a:t>，或验证后</a:t>
            </a:r>
            <a:r>
              <a:rPr lang="en-US" altLang="zh-CN" sz="2200">
                <a:latin typeface="微软雅黑" charset="0"/>
                <a:ea typeface="微软雅黑" charset="0"/>
                <a:cs typeface="微软雅黑" charset="0"/>
                <a:sym typeface="+mn-ea"/>
              </a:rPr>
              <a:t>bug</a:t>
            </a:r>
            <a:r>
              <a:rPr lang="zh-CN" altLang="en-US" sz="2200" dirty="0">
                <a:latin typeface="微软雅黑" charset="0"/>
                <a:ea typeface="微软雅黑" charset="0"/>
                <a:cs typeface="微软雅黑" charset="0"/>
                <a:sym typeface="+mn-ea"/>
              </a:rPr>
              <a:t>依然存在</a:t>
            </a:r>
            <a:endParaRPr lang="zh-CN" altLang="en-US" sz="2200" dirty="0">
              <a:latin typeface="微软雅黑" charset="0"/>
              <a:ea typeface="微软雅黑" charset="0"/>
              <a:cs typeface="微软雅黑" charset="0"/>
            </a:endParaRPr>
          </a:p>
          <a:p>
            <a:pPr indent="0" algn="l">
              <a:lnSpc>
                <a:spcPct val="110000"/>
              </a:lnSpc>
              <a:spcBef>
                <a:spcPct val="50000"/>
              </a:spcBef>
              <a:buClr>
                <a:srgbClr val="FF3300"/>
              </a:buClr>
              <a:buFont typeface="Wingdings" panose="05000000000000000000" pitchFamily="2" charset="2"/>
              <a:buNone/>
            </a:pPr>
            <a:r>
              <a:rPr lang="zh-CN" altLang="en-US" sz="2400" b="1" dirty="0">
                <a:solidFill>
                  <a:schemeClr val="accent1">
                    <a:lumMod val="75000"/>
                  </a:schemeClr>
                </a:solidFill>
                <a:latin typeface="微软雅黑" charset="0"/>
                <a:ea typeface="微软雅黑" charset="0"/>
                <a:cs typeface="微软雅黑" charset="0"/>
                <a:sym typeface="+mn-ea"/>
              </a:rPr>
              <a:t>已修正状态</a:t>
            </a:r>
            <a:r>
              <a:rPr lang="en-US" altLang="zh-CN" sz="2400" b="1">
                <a:solidFill>
                  <a:schemeClr val="accent1">
                    <a:lumMod val="75000"/>
                  </a:schemeClr>
                </a:solidFill>
                <a:latin typeface="微软雅黑" charset="0"/>
                <a:ea typeface="微软雅黑" charset="0"/>
                <a:cs typeface="微软雅黑" charset="0"/>
                <a:sym typeface="+mn-ea"/>
              </a:rPr>
              <a:t>(Fixed</a:t>
            </a:r>
            <a:r>
              <a:rPr lang="zh-CN" altLang="en-US" sz="2400" b="1" dirty="0">
                <a:solidFill>
                  <a:schemeClr val="accent1">
                    <a:lumMod val="75000"/>
                  </a:schemeClr>
                </a:solidFill>
                <a:latin typeface="微软雅黑" charset="0"/>
                <a:ea typeface="微软雅黑" charset="0"/>
                <a:cs typeface="微软雅黑" charset="0"/>
                <a:sym typeface="+mn-ea"/>
              </a:rPr>
              <a:t>或</a:t>
            </a:r>
            <a:r>
              <a:rPr lang="en-US" altLang="zh-CN" sz="2400" b="1">
                <a:solidFill>
                  <a:schemeClr val="accent1">
                    <a:lumMod val="75000"/>
                  </a:schemeClr>
                </a:solidFill>
                <a:latin typeface="微软雅黑" charset="0"/>
                <a:ea typeface="微软雅黑" charset="0"/>
                <a:cs typeface="微软雅黑" charset="0"/>
                <a:sym typeface="+mn-ea"/>
              </a:rPr>
              <a:t>Resolved)</a:t>
            </a:r>
            <a:r>
              <a:rPr lang="zh-CN" altLang="en-US" sz="2200" dirty="0">
                <a:latin typeface="微软雅黑" charset="0"/>
                <a:ea typeface="微软雅黑" charset="0"/>
                <a:cs typeface="微软雅黑" charset="0"/>
                <a:sym typeface="+mn-ea"/>
              </a:rPr>
              <a:t>：开发人员针对所存在的缺陷，修改程序，认为已解决问题，或通过单元测试</a:t>
            </a:r>
            <a:endParaRPr lang="zh-CN" altLang="en-US" sz="2200" dirty="0">
              <a:latin typeface="微软雅黑" charset="0"/>
              <a:ea typeface="微软雅黑" charset="0"/>
              <a:cs typeface="微软雅黑" charset="0"/>
            </a:endParaRPr>
          </a:p>
          <a:p>
            <a:pPr indent="0" algn="l">
              <a:lnSpc>
                <a:spcPct val="110000"/>
              </a:lnSpc>
              <a:spcBef>
                <a:spcPct val="50000"/>
              </a:spcBef>
              <a:buClr>
                <a:srgbClr val="FF3300"/>
              </a:buClr>
              <a:buFont typeface="Wingdings" panose="05000000000000000000" pitchFamily="2" charset="2"/>
              <a:buNone/>
            </a:pPr>
            <a:r>
              <a:rPr lang="zh-CN" altLang="en-US" sz="2400" b="1" dirty="0">
                <a:solidFill>
                  <a:schemeClr val="accent1">
                    <a:lumMod val="75000"/>
                  </a:schemeClr>
                </a:solidFill>
                <a:latin typeface="微软雅黑" charset="0"/>
                <a:ea typeface="微软雅黑" charset="0"/>
                <a:cs typeface="微软雅黑" charset="0"/>
                <a:sym typeface="+mn-ea"/>
              </a:rPr>
              <a:t>关闭或非激活状态</a:t>
            </a:r>
            <a:r>
              <a:rPr lang="en-US" altLang="zh-CN" sz="2400" b="1">
                <a:solidFill>
                  <a:schemeClr val="accent1">
                    <a:lumMod val="75000"/>
                  </a:schemeClr>
                </a:solidFill>
                <a:latin typeface="微软雅黑" charset="0"/>
                <a:ea typeface="微软雅黑" charset="0"/>
                <a:cs typeface="微软雅黑" charset="0"/>
                <a:sym typeface="+mn-ea"/>
              </a:rPr>
              <a:t>(Close</a:t>
            </a:r>
            <a:r>
              <a:rPr lang="zh-CN" altLang="en-US" sz="2400" b="1" dirty="0">
                <a:solidFill>
                  <a:schemeClr val="accent1">
                    <a:lumMod val="75000"/>
                  </a:schemeClr>
                </a:solidFill>
                <a:latin typeface="微软雅黑" charset="0"/>
                <a:ea typeface="微软雅黑" charset="0"/>
                <a:cs typeface="微软雅黑" charset="0"/>
                <a:sym typeface="+mn-ea"/>
              </a:rPr>
              <a:t>或</a:t>
            </a:r>
            <a:r>
              <a:rPr lang="en-US" altLang="zh-CN" sz="2400" b="1">
                <a:solidFill>
                  <a:schemeClr val="accent1">
                    <a:lumMod val="75000"/>
                  </a:schemeClr>
                </a:solidFill>
                <a:latin typeface="微软雅黑" charset="0"/>
                <a:ea typeface="微软雅黑" charset="0"/>
                <a:cs typeface="微软雅黑" charset="0"/>
                <a:sym typeface="+mn-ea"/>
              </a:rPr>
              <a:t>Inactive)</a:t>
            </a:r>
            <a:r>
              <a:rPr lang="zh-CN" altLang="en-US" sz="2200" dirty="0">
                <a:latin typeface="微软雅黑" charset="0"/>
                <a:ea typeface="微软雅黑" charset="0"/>
                <a:cs typeface="微软雅黑" charset="0"/>
                <a:sym typeface="+mn-ea"/>
              </a:rPr>
              <a:t>：测试人员验证</a:t>
            </a:r>
            <a:r>
              <a:rPr lang="en-US" altLang="zh-CN" sz="2200">
                <a:latin typeface="微软雅黑" charset="0"/>
                <a:ea typeface="微软雅黑" charset="0"/>
                <a:cs typeface="微软雅黑" charset="0"/>
                <a:sym typeface="+mn-ea"/>
              </a:rPr>
              <a:t>fixed bug</a:t>
            </a:r>
            <a:r>
              <a:rPr lang="zh-CN" altLang="en-US" sz="2200" dirty="0">
                <a:latin typeface="微软雅黑" charset="0"/>
                <a:ea typeface="微软雅黑" charset="0"/>
                <a:cs typeface="微软雅黑" charset="0"/>
                <a:sym typeface="+mn-ea"/>
              </a:rPr>
              <a:t>后，确认</a:t>
            </a:r>
            <a:r>
              <a:rPr lang="en-US" altLang="zh-CN" sz="2200">
                <a:latin typeface="微软雅黑" charset="0"/>
                <a:ea typeface="微软雅黑" charset="0"/>
                <a:cs typeface="微软雅黑" charset="0"/>
                <a:sym typeface="+mn-ea"/>
              </a:rPr>
              <a:t>bug</a:t>
            </a:r>
            <a:r>
              <a:rPr lang="zh-CN" altLang="en-US" sz="2200" dirty="0">
                <a:latin typeface="微软雅黑" charset="0"/>
                <a:ea typeface="微软雅黑" charset="0"/>
                <a:cs typeface="微软雅黑" charset="0"/>
                <a:sym typeface="+mn-ea"/>
              </a:rPr>
              <a:t>不存在之后的状态。</a:t>
            </a:r>
            <a:endParaRPr lang="zh-CN" altLang="en-US" sz="2200" dirty="0">
              <a:latin typeface="微软雅黑" charset="0"/>
              <a:ea typeface="微软雅黑" charset="0"/>
              <a:cs typeface="微软雅黑" charset="0"/>
            </a:endParaRPr>
          </a:p>
          <a:p>
            <a:pPr indent="0" algn="l">
              <a:lnSpc>
                <a:spcPct val="110000"/>
              </a:lnSpc>
              <a:spcBef>
                <a:spcPct val="50000"/>
              </a:spcBef>
              <a:buClr>
                <a:srgbClr val="FF3300"/>
              </a:buClr>
              <a:buFont typeface="Wingdings" panose="05000000000000000000" pitchFamily="2" charset="2"/>
              <a:buNone/>
            </a:pPr>
            <a:r>
              <a:rPr lang="zh-CN" altLang="en-US" sz="2200" dirty="0">
                <a:latin typeface="微软雅黑" charset="0"/>
                <a:ea typeface="微软雅黑" charset="0"/>
                <a:cs typeface="微软雅黑" charset="0"/>
                <a:sym typeface="+mn-ea"/>
              </a:rPr>
              <a:t>此外，还有下面一些中间状态：</a:t>
            </a:r>
            <a:endParaRPr lang="zh-CN" altLang="en-US" sz="2200" dirty="0">
              <a:latin typeface="微软雅黑" charset="0"/>
              <a:ea typeface="微软雅黑" charset="0"/>
              <a:cs typeface="微软雅黑" charset="0"/>
            </a:endParaRPr>
          </a:p>
          <a:p>
            <a:pPr indent="0" algn="l">
              <a:lnSpc>
                <a:spcPct val="110000"/>
              </a:lnSpc>
              <a:spcBef>
                <a:spcPct val="50000"/>
              </a:spcBef>
              <a:buClr>
                <a:srgbClr val="FF3300"/>
              </a:buClr>
              <a:buFont typeface="Wingdings" panose="05000000000000000000" pitchFamily="2" charset="2"/>
              <a:buNone/>
            </a:pPr>
            <a:r>
              <a:rPr lang="zh-CN" altLang="en-US" sz="2400" b="1" dirty="0">
                <a:solidFill>
                  <a:schemeClr val="accent1">
                    <a:lumMod val="75000"/>
                  </a:schemeClr>
                </a:solidFill>
                <a:latin typeface="微软雅黑" charset="0"/>
                <a:ea typeface="微软雅黑" charset="0"/>
                <a:cs typeface="微软雅黑" charset="0"/>
                <a:sym typeface="+mn-ea"/>
              </a:rPr>
              <a:t>保留</a:t>
            </a:r>
            <a:r>
              <a:rPr lang="en-US" altLang="zh-CN" sz="2400" b="1">
                <a:solidFill>
                  <a:schemeClr val="accent1">
                    <a:lumMod val="75000"/>
                  </a:schemeClr>
                </a:solidFill>
                <a:latin typeface="微软雅黑" charset="0"/>
                <a:ea typeface="微软雅黑" charset="0"/>
                <a:cs typeface="微软雅黑" charset="0"/>
                <a:sym typeface="+mn-ea"/>
              </a:rPr>
              <a:t>(Hold)</a:t>
            </a:r>
            <a:r>
              <a:rPr lang="zh-CN" altLang="en-US" sz="2200" dirty="0">
                <a:latin typeface="微软雅黑" charset="0"/>
                <a:ea typeface="微软雅黑" charset="0"/>
                <a:cs typeface="微软雅黑" charset="0"/>
                <a:sym typeface="+mn-ea"/>
              </a:rPr>
              <a:t>：</a:t>
            </a:r>
            <a:r>
              <a:rPr lang="en-US" altLang="zh-CN" sz="2200">
                <a:latin typeface="微软雅黑" charset="0"/>
                <a:ea typeface="微软雅黑" charset="0"/>
                <a:cs typeface="微软雅黑" charset="0"/>
                <a:sym typeface="+mn-ea"/>
              </a:rPr>
              <a:t>bug</a:t>
            </a:r>
            <a:r>
              <a:rPr lang="zh-CN" altLang="en-US" sz="2200" dirty="0">
                <a:latin typeface="微软雅黑" charset="0"/>
                <a:ea typeface="微软雅黑" charset="0"/>
                <a:cs typeface="微软雅黑" charset="0"/>
                <a:sym typeface="+mn-ea"/>
              </a:rPr>
              <a:t>目前无法解决或是由第三方软件产品引起的。</a:t>
            </a:r>
            <a:endParaRPr lang="zh-CN" altLang="en-US" sz="2200" dirty="0">
              <a:latin typeface="微软雅黑" charset="0"/>
              <a:ea typeface="微软雅黑" charset="0"/>
              <a:cs typeface="微软雅黑" charset="0"/>
            </a:endParaRPr>
          </a:p>
          <a:p>
            <a:pPr indent="0" algn="l">
              <a:lnSpc>
                <a:spcPct val="110000"/>
              </a:lnSpc>
              <a:spcBef>
                <a:spcPct val="50000"/>
              </a:spcBef>
              <a:buClr>
                <a:srgbClr val="FF3300"/>
              </a:buClr>
              <a:buFont typeface="Wingdings" panose="05000000000000000000" pitchFamily="2" charset="2"/>
              <a:buNone/>
            </a:pPr>
            <a:r>
              <a:rPr lang="zh-CN" altLang="en-US" sz="2400" b="1" dirty="0">
                <a:solidFill>
                  <a:schemeClr val="accent1">
                    <a:lumMod val="75000"/>
                  </a:schemeClr>
                </a:solidFill>
                <a:latin typeface="微软雅黑" charset="0"/>
                <a:ea typeface="微软雅黑" charset="0"/>
                <a:cs typeface="微软雅黑" charset="0"/>
                <a:sym typeface="+mn-ea"/>
              </a:rPr>
              <a:t>延期</a:t>
            </a:r>
            <a:r>
              <a:rPr lang="en-US" altLang="zh-CN" sz="2400" b="1">
                <a:solidFill>
                  <a:schemeClr val="accent1">
                    <a:lumMod val="75000"/>
                  </a:schemeClr>
                </a:solidFill>
                <a:latin typeface="微软雅黑" charset="0"/>
                <a:ea typeface="微软雅黑" charset="0"/>
                <a:cs typeface="微软雅黑" charset="0"/>
                <a:sym typeface="+mn-ea"/>
              </a:rPr>
              <a:t>(Deferred)</a:t>
            </a:r>
            <a:r>
              <a:rPr lang="zh-CN" altLang="en-US" sz="2200" dirty="0">
                <a:latin typeface="微软雅黑" charset="0"/>
                <a:ea typeface="微软雅黑" charset="0"/>
                <a:cs typeface="微软雅黑" charset="0"/>
                <a:sym typeface="+mn-ea"/>
              </a:rPr>
              <a:t>：</a:t>
            </a:r>
            <a:r>
              <a:rPr lang="en-US" altLang="zh-CN" sz="2200">
                <a:latin typeface="微软雅黑" charset="0"/>
                <a:ea typeface="微软雅黑" charset="0"/>
                <a:cs typeface="微软雅黑" charset="0"/>
                <a:sym typeface="+mn-ea"/>
              </a:rPr>
              <a:t>bug</a:t>
            </a:r>
            <a:r>
              <a:rPr lang="zh-CN" altLang="en-US" sz="2200" dirty="0">
                <a:latin typeface="微软雅黑" charset="0"/>
                <a:ea typeface="微软雅黑" charset="0"/>
                <a:cs typeface="微软雅黑" charset="0"/>
                <a:sym typeface="+mn-ea"/>
              </a:rPr>
              <a:t>暂时不需要解决或在下一版本中解决更彻底一些。</a:t>
            </a:r>
            <a:endParaRPr lang="zh-CN" altLang="en-US" sz="2200" dirty="0">
              <a:latin typeface="微软雅黑" charset="0"/>
              <a:ea typeface="微软雅黑" charset="0"/>
              <a:cs typeface="微软雅黑" charset="0"/>
              <a:sym typeface="+mn-ea"/>
            </a:endParaRPr>
          </a:p>
          <a:p>
            <a:pPr indent="0" algn="l">
              <a:lnSpc>
                <a:spcPct val="110000"/>
              </a:lnSpc>
              <a:spcBef>
                <a:spcPct val="50000"/>
              </a:spcBef>
              <a:buClr>
                <a:srgbClr val="FF3300"/>
              </a:buClr>
              <a:buFont typeface="Wingdings" panose="05000000000000000000" pitchFamily="2" charset="2"/>
              <a:buNone/>
            </a:pPr>
            <a:r>
              <a:rPr lang="zh-CN" altLang="en-US" sz="2400" b="1" dirty="0">
                <a:solidFill>
                  <a:schemeClr val="accent1">
                    <a:lumMod val="75000"/>
                  </a:schemeClr>
                </a:solidFill>
                <a:latin typeface="微软雅黑" charset="0"/>
                <a:ea typeface="微软雅黑" charset="0"/>
                <a:cs typeface="微软雅黑" charset="0"/>
                <a:sym typeface="+mn-ea"/>
              </a:rPr>
              <a:t>拒绝</a:t>
            </a:r>
            <a:r>
              <a:rPr lang="en-US" altLang="zh-CN" sz="2400" b="1">
                <a:solidFill>
                  <a:schemeClr val="accent1">
                    <a:lumMod val="75000"/>
                  </a:schemeClr>
                </a:solidFill>
                <a:latin typeface="微软雅黑" charset="0"/>
                <a:ea typeface="微软雅黑" charset="0"/>
                <a:cs typeface="微软雅黑" charset="0"/>
                <a:sym typeface="+mn-ea"/>
              </a:rPr>
              <a:t>(Declined)</a:t>
            </a:r>
            <a:r>
              <a:rPr lang="zh-CN" altLang="en-US" sz="2200" dirty="0">
                <a:latin typeface="微软雅黑" charset="0"/>
                <a:ea typeface="微软雅黑" charset="0"/>
                <a:cs typeface="微软雅黑" charset="0"/>
                <a:sym typeface="+mn-ea"/>
              </a:rPr>
              <a:t>：</a:t>
            </a:r>
            <a:r>
              <a:rPr lang="zh-CN" altLang="en-US" sz="2200">
                <a:latin typeface="微软雅黑" charset="0"/>
                <a:ea typeface="微软雅黑" charset="0"/>
                <a:cs typeface="微软雅黑" charset="0"/>
                <a:sym typeface="+mn-ea"/>
              </a:rPr>
              <a:t>拒绝修改</a:t>
            </a:r>
            <a:r>
              <a:rPr lang="en-US" altLang="zh-CN" sz="2200">
                <a:latin typeface="微软雅黑" charset="0"/>
                <a:ea typeface="微软雅黑" charset="0"/>
                <a:cs typeface="微软雅黑" charset="0"/>
                <a:sym typeface="+mn-ea"/>
              </a:rPr>
              <a:t>bug</a:t>
            </a:r>
            <a:r>
              <a:rPr lang="zh-CN" altLang="en-US" sz="2200">
                <a:latin typeface="微软雅黑" charset="0"/>
                <a:ea typeface="微软雅黑" charset="0"/>
                <a:cs typeface="微软雅黑" charset="0"/>
                <a:sym typeface="+mn-ea"/>
              </a:rPr>
              <a:t>。</a:t>
            </a:r>
            <a:endParaRPr lang="zh-CN" altLang="en-US" sz="2200">
              <a:latin typeface="微软雅黑" charset="0"/>
              <a:ea typeface="微软雅黑" charset="0"/>
              <a:cs typeface="微软雅黑" charset="0"/>
              <a:sym typeface="+mn-ea"/>
            </a:endParaRPr>
          </a:p>
        </p:txBody>
      </p:sp>
    </p:spTree>
  </p:cSld>
  <p:clrMapOvr>
    <a:masterClrMapping/>
  </p:clrMapOvr>
  <p:transition advTm="36034"/>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软件缺陷产生</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原因</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7" name="组合 6"/>
          <p:cNvGrpSpPr/>
          <p:nvPr/>
        </p:nvGrpSpPr>
        <p:grpSpPr>
          <a:xfrm>
            <a:off x="1359535" y="791845"/>
            <a:ext cx="9171940" cy="508000"/>
            <a:chOff x="3001" y="1941"/>
            <a:chExt cx="14444" cy="800"/>
          </a:xfrm>
        </p:grpSpPr>
        <p:sp>
          <p:nvSpPr>
            <p:cNvPr id="9" name="矩形 8"/>
            <p:cNvSpPr/>
            <p:nvPr/>
          </p:nvSpPr>
          <p:spPr>
            <a:xfrm>
              <a:off x="4033" y="1941"/>
              <a:ext cx="13412" cy="677"/>
            </a:xfrm>
            <a:prstGeom prst="rect">
              <a:avLst/>
            </a:prstGeom>
          </p:spPr>
          <p:txBody>
            <a:bodyPr wrap="square">
              <a:spAutoFit/>
            </a:bodyPr>
            <a:p>
              <a:pPr marL="114300" indent="-114300" algn="l">
                <a:spcBef>
                  <a:spcPct val="50000"/>
                </a:spcBef>
                <a:buClr>
                  <a:schemeClr val="accent1"/>
                </a:buClr>
                <a:buSzPct val="75000"/>
              </a:pPr>
              <a:endParaRPr lang="zh-CN" altLang="en-US" sz="2200">
                <a:latin typeface="微软雅黑" charset="-122"/>
                <a:ea typeface="微软雅黑" charset="-122"/>
              </a:endParaRPr>
            </a:p>
          </p:txBody>
        </p:sp>
        <p:sp>
          <p:nvSpPr>
            <p:cNvPr id="15" name="燕尾形 14"/>
            <p:cNvSpPr/>
            <p:nvPr/>
          </p:nvSpPr>
          <p:spPr>
            <a:xfrm>
              <a:off x="3001" y="2165"/>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5" name="文本框 4"/>
          <p:cNvSpPr txBox="1"/>
          <p:nvPr/>
        </p:nvSpPr>
        <p:spPr>
          <a:xfrm>
            <a:off x="1917700" y="843280"/>
            <a:ext cx="8936355" cy="497205"/>
          </a:xfrm>
          <a:prstGeom prst="rect">
            <a:avLst/>
          </a:prstGeom>
          <a:noFill/>
        </p:spPr>
        <p:txBody>
          <a:bodyPr wrap="square" rtlCol="0" anchor="t">
            <a:spAutoFit/>
          </a:bodyPr>
          <a:p>
            <a:pPr indent="0" algn="l">
              <a:lnSpc>
                <a:spcPct val="110000"/>
              </a:lnSpc>
              <a:spcBef>
                <a:spcPct val="50000"/>
              </a:spcBef>
              <a:buClr>
                <a:srgbClr val="FF3300"/>
              </a:buClr>
              <a:buFont typeface="Wingdings" panose="05000000000000000000" pitchFamily="2" charset="2"/>
              <a:buNone/>
            </a:pPr>
            <a:r>
              <a:rPr sz="2400">
                <a:latin typeface="微软雅黑" charset="0"/>
                <a:ea typeface="微软雅黑" charset="0"/>
                <a:cs typeface="微软雅黑" charset="0"/>
                <a:sym typeface="+mn-ea"/>
              </a:rPr>
              <a:t>造成软件缺陷产生的主要原因有</a:t>
            </a:r>
            <a:r>
              <a:rPr lang="zh-CN" sz="2400">
                <a:latin typeface="微软雅黑" charset="0"/>
                <a:ea typeface="微软雅黑" charset="0"/>
                <a:cs typeface="微软雅黑" charset="0"/>
                <a:sym typeface="+mn-ea"/>
              </a:rPr>
              <a:t>：</a:t>
            </a:r>
            <a:endParaRPr lang="zh-CN" altLang="en-US" sz="2400" dirty="0">
              <a:latin typeface="微软雅黑" charset="0"/>
              <a:ea typeface="微软雅黑" charset="0"/>
              <a:cs typeface="微软雅黑" charset="0"/>
              <a:sym typeface="+mn-ea"/>
            </a:endParaRPr>
          </a:p>
        </p:txBody>
      </p:sp>
      <p:sp>
        <p:nvSpPr>
          <p:cNvPr id="3" name="文本框 2"/>
          <p:cNvSpPr txBox="1"/>
          <p:nvPr/>
        </p:nvSpPr>
        <p:spPr>
          <a:xfrm>
            <a:off x="2064385" y="1530350"/>
            <a:ext cx="8352155" cy="4615815"/>
          </a:xfrm>
          <a:prstGeom prst="rect">
            <a:avLst/>
          </a:prstGeom>
          <a:noFill/>
        </p:spPr>
        <p:txBody>
          <a:bodyPr wrap="square" rtlCol="0" anchor="t">
            <a:spAutoFit/>
          </a:bodyPr>
          <a:p>
            <a:pPr marL="114300" indent="-114300" algn="l">
              <a:spcBef>
                <a:spcPct val="50000"/>
              </a:spcBef>
              <a:buClr>
                <a:schemeClr val="accent1"/>
              </a:buClr>
              <a:buSzPct val="75000"/>
            </a:pPr>
            <a:r>
              <a:rPr lang="en-US" altLang="zh-CN" sz="2400" b="1" i="1">
                <a:solidFill>
                  <a:schemeClr val="accent1">
                    <a:lumMod val="75000"/>
                  </a:schemeClr>
                </a:solidFill>
                <a:latin typeface="微软雅黑" charset="0"/>
                <a:ea typeface="微软雅黑" charset="0"/>
                <a:cs typeface="微软雅黑" charset="0"/>
                <a:sym typeface="+mn-ea"/>
              </a:rPr>
              <a:t>1.</a:t>
            </a:r>
            <a:r>
              <a:rPr lang="zh-CN" altLang="en-US" sz="2400" b="1" i="1" dirty="0">
                <a:solidFill>
                  <a:schemeClr val="accent1">
                    <a:lumMod val="75000"/>
                  </a:schemeClr>
                </a:solidFill>
                <a:latin typeface="微软雅黑" charset="0"/>
                <a:ea typeface="微软雅黑" charset="0"/>
                <a:cs typeface="微软雅黑" charset="0"/>
                <a:sym typeface="+mn-ea"/>
              </a:rPr>
              <a:t>需求</a:t>
            </a:r>
            <a:r>
              <a:rPr lang="zh-CN" altLang="en-US" sz="2400" b="1" i="1" dirty="0">
                <a:solidFill>
                  <a:schemeClr val="accent1">
                    <a:lumMod val="75000"/>
                  </a:schemeClr>
                </a:solidFill>
                <a:latin typeface="微软雅黑" charset="0"/>
                <a:ea typeface="微软雅黑" charset="0"/>
                <a:cs typeface="微软雅黑" charset="0"/>
                <a:sym typeface="+mn-ea"/>
              </a:rPr>
              <a:t>不明确</a:t>
            </a:r>
            <a:endParaRPr lang="zh-CN" altLang="en-US" sz="2400" b="1" i="1" dirty="0">
              <a:solidFill>
                <a:schemeClr val="accent1">
                  <a:lumMod val="75000"/>
                </a:schemeClr>
              </a:solidFill>
              <a:latin typeface="微软雅黑" charset="0"/>
              <a:ea typeface="微软雅黑" charset="0"/>
              <a:cs typeface="微软雅黑" charset="0"/>
              <a:sym typeface="+mn-ea"/>
            </a:endParaRPr>
          </a:p>
          <a:p>
            <a:pPr marL="114300" indent="-114300" algn="l">
              <a:spcBef>
                <a:spcPct val="50000"/>
              </a:spcBef>
              <a:buClr>
                <a:schemeClr val="accent1"/>
              </a:buClr>
              <a:buSzPct val="75000"/>
            </a:pPr>
            <a:r>
              <a:rPr lang="zh-CN" altLang="en-US" sz="2200" dirty="0">
                <a:latin typeface="微软雅黑" charset="0"/>
                <a:ea typeface="微软雅黑" charset="0"/>
                <a:cs typeface="微软雅黑" charset="0"/>
                <a:sym typeface="+mn-ea"/>
              </a:rPr>
              <a:t>用户需求不清晰或者开发人员对需求的理解</a:t>
            </a:r>
            <a:r>
              <a:rPr lang="zh-CN" altLang="en-US" sz="2200" dirty="0">
                <a:latin typeface="微软雅黑" charset="0"/>
                <a:ea typeface="微软雅黑" charset="0"/>
                <a:cs typeface="微软雅黑" charset="0"/>
                <a:sym typeface="+mn-ea"/>
              </a:rPr>
              <a:t>不明确。</a:t>
            </a:r>
            <a:endParaRPr lang="zh-CN" altLang="en-US" sz="2200" dirty="0">
              <a:latin typeface="微软雅黑" charset="0"/>
              <a:ea typeface="微软雅黑" charset="0"/>
              <a:cs typeface="微软雅黑" charset="0"/>
              <a:sym typeface="+mn-ea"/>
            </a:endParaRPr>
          </a:p>
          <a:p>
            <a:pPr marL="114300" indent="-114300" algn="l">
              <a:spcBef>
                <a:spcPct val="50000"/>
              </a:spcBef>
              <a:buClr>
                <a:schemeClr val="accent1"/>
              </a:buClr>
              <a:buSzPct val="75000"/>
            </a:pPr>
            <a:r>
              <a:rPr lang="en-US" altLang="zh-CN" sz="2400" b="1" i="1">
                <a:solidFill>
                  <a:schemeClr val="accent1">
                    <a:lumMod val="75000"/>
                  </a:schemeClr>
                </a:solidFill>
                <a:latin typeface="微软雅黑" charset="0"/>
                <a:ea typeface="微软雅黑" charset="0"/>
                <a:cs typeface="微软雅黑" charset="0"/>
                <a:sym typeface="+mn-ea"/>
              </a:rPr>
              <a:t>2.</a:t>
            </a:r>
            <a:r>
              <a:rPr lang="zh-CN" altLang="en-US" sz="2400" b="1" i="1" dirty="0">
                <a:solidFill>
                  <a:schemeClr val="accent1">
                    <a:lumMod val="75000"/>
                  </a:schemeClr>
                </a:solidFill>
                <a:latin typeface="微软雅黑" charset="0"/>
                <a:ea typeface="微软雅黑" charset="0"/>
                <a:cs typeface="微软雅黑" charset="0"/>
                <a:sym typeface="+mn-ea"/>
              </a:rPr>
              <a:t>软件结构</a:t>
            </a:r>
            <a:r>
              <a:rPr lang="zh-CN" altLang="en-US" sz="2400" b="1" i="1" dirty="0">
                <a:solidFill>
                  <a:schemeClr val="accent1">
                    <a:lumMod val="75000"/>
                  </a:schemeClr>
                </a:solidFill>
                <a:latin typeface="微软雅黑" charset="0"/>
                <a:ea typeface="微软雅黑" charset="0"/>
                <a:cs typeface="微软雅黑" charset="0"/>
                <a:sym typeface="+mn-ea"/>
              </a:rPr>
              <a:t>复杂</a:t>
            </a:r>
            <a:endParaRPr lang="zh-CN" altLang="en-US" sz="2400" b="1" i="1" dirty="0">
              <a:solidFill>
                <a:schemeClr val="accent1">
                  <a:lumMod val="75000"/>
                </a:schemeClr>
              </a:solidFill>
              <a:latin typeface="微软雅黑" charset="0"/>
              <a:ea typeface="微软雅黑" charset="0"/>
              <a:cs typeface="微软雅黑" charset="0"/>
              <a:sym typeface="+mn-ea"/>
            </a:endParaRPr>
          </a:p>
          <a:p>
            <a:pPr marL="114300" indent="-114300" algn="l">
              <a:spcBef>
                <a:spcPct val="50000"/>
              </a:spcBef>
              <a:buClr>
                <a:schemeClr val="accent1"/>
              </a:buClr>
              <a:buSzPct val="75000"/>
            </a:pPr>
            <a:r>
              <a:rPr lang="zh-CN" altLang="en-US" sz="2400" dirty="0">
                <a:latin typeface="微软雅黑" charset="0"/>
                <a:ea typeface="微软雅黑" charset="0"/>
                <a:cs typeface="微软雅黑" charset="0"/>
                <a:sym typeface="+mn-ea"/>
              </a:rPr>
              <a:t>软件结构复杂很难设计出具有很好的层次结构的框架，就会导致软件在开发、扩充、系统维护上出现</a:t>
            </a:r>
            <a:r>
              <a:rPr lang="zh-CN" altLang="en-US" sz="2400" dirty="0">
                <a:latin typeface="微软雅黑" charset="0"/>
                <a:ea typeface="微软雅黑" charset="0"/>
                <a:cs typeface="微软雅黑" charset="0"/>
                <a:sym typeface="+mn-ea"/>
              </a:rPr>
              <a:t>困难。</a:t>
            </a:r>
            <a:endParaRPr lang="zh-CN" altLang="en-US" sz="2400" b="1" i="1" dirty="0">
              <a:solidFill>
                <a:schemeClr val="accent1">
                  <a:lumMod val="75000"/>
                </a:schemeClr>
              </a:solidFill>
              <a:latin typeface="微软雅黑" charset="0"/>
              <a:ea typeface="微软雅黑" charset="0"/>
              <a:cs typeface="微软雅黑" charset="0"/>
              <a:sym typeface="+mn-ea"/>
            </a:endParaRPr>
          </a:p>
          <a:p>
            <a:pPr marL="114300" indent="-114300" algn="l">
              <a:spcBef>
                <a:spcPct val="50000"/>
              </a:spcBef>
              <a:buClr>
                <a:schemeClr val="accent1"/>
              </a:buClr>
              <a:buSzPct val="75000"/>
            </a:pPr>
            <a:r>
              <a:rPr lang="en-US" altLang="zh-CN" sz="2400" b="1" i="1">
                <a:solidFill>
                  <a:schemeClr val="accent1">
                    <a:lumMod val="75000"/>
                  </a:schemeClr>
                </a:solidFill>
                <a:latin typeface="微软雅黑" charset="0"/>
                <a:ea typeface="微软雅黑" charset="0"/>
                <a:cs typeface="微软雅黑" charset="0"/>
                <a:sym typeface="+mn-ea"/>
              </a:rPr>
              <a:t>3.</a:t>
            </a:r>
            <a:r>
              <a:rPr lang="zh-CN" altLang="en-US" sz="2400" b="1" i="1" dirty="0">
                <a:solidFill>
                  <a:schemeClr val="accent1">
                    <a:lumMod val="75000"/>
                  </a:schemeClr>
                </a:solidFill>
                <a:latin typeface="微软雅黑" charset="0"/>
                <a:ea typeface="微软雅黑" charset="0"/>
                <a:cs typeface="微软雅黑" charset="0"/>
                <a:sym typeface="+mn-ea"/>
              </a:rPr>
              <a:t>软件本身编码</a:t>
            </a:r>
            <a:r>
              <a:rPr lang="zh-CN" altLang="en-US" sz="2400" b="1" i="1" dirty="0">
                <a:solidFill>
                  <a:schemeClr val="accent1">
                    <a:lumMod val="75000"/>
                  </a:schemeClr>
                </a:solidFill>
                <a:latin typeface="微软雅黑" charset="0"/>
                <a:ea typeface="微软雅黑" charset="0"/>
                <a:cs typeface="微软雅黑" charset="0"/>
                <a:sym typeface="+mn-ea"/>
              </a:rPr>
              <a:t>问题</a:t>
            </a:r>
            <a:endParaRPr lang="zh-CN" altLang="en-US" sz="2400" b="1" i="1" dirty="0">
              <a:solidFill>
                <a:schemeClr val="accent1">
                  <a:lumMod val="75000"/>
                </a:schemeClr>
              </a:solidFill>
              <a:latin typeface="微软雅黑" charset="0"/>
              <a:ea typeface="微软雅黑" charset="0"/>
              <a:cs typeface="微软雅黑" charset="0"/>
              <a:sym typeface="+mn-ea"/>
            </a:endParaRPr>
          </a:p>
          <a:p>
            <a:pPr marL="114300" indent="-114300" algn="l">
              <a:spcBef>
                <a:spcPct val="50000"/>
              </a:spcBef>
              <a:buClr>
                <a:schemeClr val="accent1"/>
              </a:buClr>
              <a:buSzPct val="75000"/>
            </a:pPr>
            <a:r>
              <a:rPr lang="zh-CN" altLang="en-US" sz="2400" dirty="0">
                <a:latin typeface="微软雅黑" charset="0"/>
                <a:ea typeface="微软雅黑" charset="0"/>
                <a:cs typeface="微软雅黑" charset="0"/>
                <a:sym typeface="+mn-ea"/>
              </a:rPr>
              <a:t>开发人员水平参差不齐，开发过程可能缺乏有效沟通和</a:t>
            </a:r>
            <a:r>
              <a:rPr lang="zh-CN" altLang="en-US" sz="2400" dirty="0">
                <a:latin typeface="微软雅黑" charset="0"/>
                <a:ea typeface="微软雅黑" charset="0"/>
                <a:cs typeface="微软雅黑" charset="0"/>
                <a:sym typeface="+mn-ea"/>
              </a:rPr>
              <a:t>监督。</a:t>
            </a:r>
            <a:endParaRPr lang="zh-CN" altLang="en-US" sz="2400" b="1" i="1" dirty="0">
              <a:solidFill>
                <a:schemeClr val="accent1">
                  <a:lumMod val="75000"/>
                </a:schemeClr>
              </a:solidFill>
              <a:latin typeface="微软雅黑" charset="0"/>
              <a:ea typeface="微软雅黑" charset="0"/>
              <a:cs typeface="微软雅黑" charset="0"/>
              <a:sym typeface="+mn-ea"/>
            </a:endParaRPr>
          </a:p>
          <a:p>
            <a:pPr marL="114300" indent="-114300" algn="l">
              <a:spcBef>
                <a:spcPct val="50000"/>
              </a:spcBef>
              <a:buClr>
                <a:schemeClr val="accent1"/>
              </a:buClr>
              <a:buSzPct val="75000"/>
            </a:pPr>
            <a:r>
              <a:rPr lang="en-US" altLang="zh-CN" sz="2400" b="1" i="1" dirty="0">
                <a:solidFill>
                  <a:schemeClr val="accent1">
                    <a:lumMod val="75000"/>
                  </a:schemeClr>
                </a:solidFill>
                <a:latin typeface="微软雅黑" charset="0"/>
                <a:ea typeface="微软雅黑" charset="0"/>
                <a:cs typeface="微软雅黑" charset="0"/>
                <a:sym typeface="+mn-ea"/>
              </a:rPr>
              <a:t>4.</a:t>
            </a:r>
            <a:r>
              <a:rPr lang="zh-CN" altLang="en-US" sz="2400" b="1" i="1" dirty="0">
                <a:solidFill>
                  <a:schemeClr val="accent1">
                    <a:lumMod val="75000"/>
                  </a:schemeClr>
                </a:solidFill>
                <a:latin typeface="微软雅黑" charset="0"/>
                <a:ea typeface="微软雅黑" charset="0"/>
                <a:cs typeface="微软雅黑" charset="0"/>
                <a:sym typeface="+mn-ea"/>
              </a:rPr>
              <a:t>项目期限</a:t>
            </a:r>
            <a:r>
              <a:rPr lang="zh-CN" altLang="en-US" sz="2400" b="1" i="1" dirty="0">
                <a:solidFill>
                  <a:schemeClr val="accent1">
                    <a:lumMod val="75000"/>
                  </a:schemeClr>
                </a:solidFill>
                <a:latin typeface="微软雅黑" charset="0"/>
                <a:ea typeface="微软雅黑" charset="0"/>
                <a:cs typeface="微软雅黑" charset="0"/>
                <a:sym typeface="+mn-ea"/>
              </a:rPr>
              <a:t>短</a:t>
            </a:r>
            <a:endParaRPr lang="zh-CN" altLang="en-US" sz="2400" b="1" i="1" dirty="0">
              <a:solidFill>
                <a:schemeClr val="accent1">
                  <a:lumMod val="75000"/>
                </a:schemeClr>
              </a:solidFill>
              <a:latin typeface="微软雅黑" charset="0"/>
              <a:ea typeface="微软雅黑" charset="0"/>
              <a:cs typeface="微软雅黑" charset="0"/>
              <a:sym typeface="+mn-ea"/>
            </a:endParaRPr>
          </a:p>
          <a:p>
            <a:pPr marL="114300" indent="-114300" algn="l">
              <a:spcBef>
                <a:spcPct val="50000"/>
              </a:spcBef>
              <a:buClr>
                <a:schemeClr val="accent1"/>
              </a:buClr>
              <a:buSzPct val="75000"/>
            </a:pPr>
            <a:r>
              <a:rPr lang="zh-CN" altLang="en-US" sz="2200" dirty="0">
                <a:latin typeface="微软雅黑" charset="0"/>
                <a:ea typeface="微软雅黑" charset="0"/>
                <a:cs typeface="微软雅黑" charset="0"/>
                <a:sym typeface="+mn-ea"/>
              </a:rPr>
              <a:t>开发团队需要有限时间内完成软件产品的开发，</a:t>
            </a:r>
            <a:r>
              <a:rPr lang="zh-CN" altLang="en-US" sz="2200" dirty="0">
                <a:latin typeface="微软雅黑" charset="0"/>
                <a:ea typeface="微软雅黑" charset="0"/>
                <a:cs typeface="微软雅黑" charset="0"/>
                <a:sym typeface="+mn-ea"/>
              </a:rPr>
              <a:t>压力大。</a:t>
            </a:r>
            <a:endParaRPr lang="zh-CN" altLang="en-US" sz="2200" dirty="0">
              <a:latin typeface="微软雅黑" charset="0"/>
              <a:ea typeface="微软雅黑" charset="0"/>
              <a:cs typeface="微软雅黑" charset="0"/>
              <a:sym typeface="+mn-ea"/>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软件缺陷</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构成</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aphicFrame>
        <p:nvGraphicFramePr>
          <p:cNvPr id="1026" name="Object 3"/>
          <p:cNvGraphicFramePr/>
          <p:nvPr>
            <p:ph idx="1"/>
          </p:nvPr>
        </p:nvGraphicFramePr>
        <p:xfrm>
          <a:off x="2800350" y="1019810"/>
          <a:ext cx="6169660" cy="4628515"/>
        </p:xfrm>
        <a:graphic>
          <a:graphicData uri="http://schemas.openxmlformats.org/presentationml/2006/ole">
            <mc:AlternateContent xmlns:mc="http://schemas.openxmlformats.org/markup-compatibility/2006">
              <mc:Choice xmlns:v="urn:schemas-microsoft-com:vml" Requires="v">
                <p:oleObj spid="_x0000_s3078" name="" r:id="rId1" imgW="5544185" imgH="4144010" progId="Excel.Chart.8">
                  <p:embed/>
                </p:oleObj>
              </mc:Choice>
              <mc:Fallback>
                <p:oleObj name="" r:id="rId1" imgW="5544185" imgH="4144010" progId="Excel.Chart.8">
                  <p:embed/>
                  <p:pic>
                    <p:nvPicPr>
                      <p:cNvPr id="0" name="图片 3077"/>
                      <p:cNvPicPr/>
                      <p:nvPr/>
                    </p:nvPicPr>
                    <p:blipFill>
                      <a:blip r:embed="rId2"/>
                      <a:stretch>
                        <a:fillRect/>
                      </a:stretch>
                    </p:blipFill>
                    <p:spPr>
                      <a:xfrm>
                        <a:off x="2800350" y="1019810"/>
                        <a:ext cx="6169660" cy="4628515"/>
                      </a:xfrm>
                      <a:prstGeom prst="rect">
                        <a:avLst/>
                      </a:prstGeom>
                      <a:noFill/>
                      <a:ln w="38100">
                        <a:miter/>
                      </a:ln>
                    </p:spPr>
                  </p:pic>
                </p:oleObj>
              </mc:Fallback>
            </mc:AlternateContent>
          </a:graphicData>
        </a:graphic>
      </p:graphicFrame>
      <p:sp>
        <p:nvSpPr>
          <p:cNvPr id="4" name="文本框 3"/>
          <p:cNvSpPr txBox="1"/>
          <p:nvPr/>
        </p:nvSpPr>
        <p:spPr>
          <a:xfrm>
            <a:off x="2800350" y="5876290"/>
            <a:ext cx="6567805" cy="429895"/>
          </a:xfrm>
          <a:prstGeom prst="rect">
            <a:avLst/>
          </a:prstGeom>
          <a:noFill/>
        </p:spPr>
        <p:txBody>
          <a:bodyPr wrap="square" rtlCol="0">
            <a:spAutoFit/>
          </a:bodyPr>
          <a:p>
            <a:r>
              <a:rPr lang="zh-CN" altLang="en-US" sz="2200">
                <a:latin typeface="微软雅黑" charset="0"/>
                <a:ea typeface="微软雅黑" charset="0"/>
              </a:rPr>
              <a:t>为什么规格说明书是出现软件缺陷最多的地方？</a:t>
            </a:r>
            <a:endParaRPr lang="zh-CN" altLang="en-US" sz="2200">
              <a:latin typeface="微软雅黑" charset="0"/>
              <a:ea typeface="微软雅黑" charset="0"/>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软件缺陷</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构成</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矩形 3"/>
          <p:cNvSpPr/>
          <p:nvPr/>
        </p:nvSpPr>
        <p:spPr>
          <a:xfrm>
            <a:off x="2560955" y="925195"/>
            <a:ext cx="7526655" cy="691515"/>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主要原因有</a:t>
            </a:r>
            <a:r>
              <a:rPr lang="zh-CN" altLang="en-US" sz="2600">
                <a:latin typeface="微软雅黑" charset="-122"/>
                <a:ea typeface="微软雅黑" charset="-122"/>
              </a:rPr>
              <a:t>几点：</a:t>
            </a:r>
            <a:endParaRPr lang="zh-CN" altLang="en-US" sz="2600">
              <a:latin typeface="微软雅黑" charset="-122"/>
              <a:ea typeface="微软雅黑" charset="-122"/>
            </a:endParaRPr>
          </a:p>
        </p:txBody>
      </p:sp>
      <p:sp>
        <p:nvSpPr>
          <p:cNvPr id="5" name="燕尾形 4"/>
          <p:cNvSpPr/>
          <p:nvPr/>
        </p:nvSpPr>
        <p:spPr>
          <a:xfrm>
            <a:off x="1905635" y="110680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8" name="矩形 7"/>
          <p:cNvSpPr/>
          <p:nvPr/>
        </p:nvSpPr>
        <p:spPr>
          <a:xfrm>
            <a:off x="2560955" y="1750060"/>
            <a:ext cx="7954010" cy="4523105"/>
          </a:xfrm>
          <a:prstGeom prst="rect">
            <a:avLst/>
          </a:prstGeom>
        </p:spPr>
        <p:txBody>
          <a:bodyPr wrap="square">
            <a:spAutoFit/>
          </a:bodyPr>
          <a:p>
            <a:pPr marL="342900" lvl="0" indent="-342900" algn="just">
              <a:lnSpc>
                <a:spcPct val="150000"/>
              </a:lnSpc>
              <a:buFont typeface="Arial" panose="020B0704020202020204" pitchFamily="34" charset="0"/>
              <a:buChar char="•"/>
            </a:pPr>
            <a:r>
              <a:rPr lang="en-US" altLang="zh-CN" sz="2400">
                <a:latin typeface="微软雅黑" charset="-122"/>
                <a:ea typeface="微软雅黑" charset="-122"/>
              </a:rPr>
              <a:t>用户一般是</a:t>
            </a:r>
            <a:r>
              <a:rPr lang="en-US" altLang="zh-CN" sz="2400" u="sng">
                <a:latin typeface="微软雅黑" charset="-122"/>
                <a:ea typeface="微软雅黑" charset="-122"/>
              </a:rPr>
              <a:t>非计算机专业人员</a:t>
            </a:r>
            <a:r>
              <a:rPr lang="en-US" altLang="zh-CN" sz="2400">
                <a:latin typeface="微软雅黑" charset="-122"/>
                <a:ea typeface="微软雅黑" charset="-122"/>
              </a:rPr>
              <a:t>，软件开发人员和用户沟通存在较大困难，对要开发的产品功能理解不一致。</a:t>
            </a:r>
            <a:endParaRPr lang="en-US" altLang="zh-CN" sz="2400">
              <a:latin typeface="微软雅黑" charset="-122"/>
              <a:ea typeface="微软雅黑" charset="-122"/>
            </a:endParaRPr>
          </a:p>
          <a:p>
            <a:pPr marL="342900" lvl="0" indent="-342900" algn="just">
              <a:lnSpc>
                <a:spcPct val="150000"/>
              </a:lnSpc>
              <a:buFont typeface="Arial" panose="020B0704020202020204" pitchFamily="34" charset="0"/>
              <a:buChar char="•"/>
            </a:pPr>
            <a:r>
              <a:rPr lang="en-US" altLang="zh-CN" sz="2400">
                <a:latin typeface="微软雅黑" charset="-122"/>
                <a:ea typeface="微软雅黑" charset="-122"/>
              </a:rPr>
              <a:t>由于软件产品没有设计开发，完全靠想象去描述系统的实现结果，所以有些</a:t>
            </a:r>
            <a:r>
              <a:rPr lang="en-US" altLang="zh-CN" sz="2400" u="sng">
                <a:latin typeface="微软雅黑" charset="-122"/>
                <a:ea typeface="微软雅黑" charset="-122"/>
              </a:rPr>
              <a:t>特性还不够清晰</a:t>
            </a:r>
            <a:r>
              <a:rPr lang="en-US" altLang="zh-CN" sz="2400">
                <a:latin typeface="微软雅黑" charset="-122"/>
                <a:ea typeface="微软雅黑" charset="-122"/>
              </a:rPr>
              <a:t>。</a:t>
            </a:r>
            <a:endParaRPr lang="en-US" altLang="zh-CN" sz="2400">
              <a:latin typeface="微软雅黑" charset="-122"/>
              <a:ea typeface="微软雅黑" charset="-122"/>
            </a:endParaRPr>
          </a:p>
          <a:p>
            <a:pPr marL="342900" lvl="0" indent="-342900" algn="just">
              <a:lnSpc>
                <a:spcPct val="150000"/>
              </a:lnSpc>
              <a:buFont typeface="Arial" panose="020B0704020202020204" pitchFamily="34" charset="0"/>
              <a:buChar char="•"/>
            </a:pPr>
            <a:r>
              <a:rPr lang="en-US" altLang="zh-CN" sz="2400" u="sng">
                <a:latin typeface="微软雅黑" charset="-122"/>
                <a:ea typeface="微软雅黑" charset="-122"/>
              </a:rPr>
              <a:t>需求变化的不一致性</a:t>
            </a:r>
            <a:r>
              <a:rPr lang="en-US" altLang="zh-CN" sz="2400">
                <a:latin typeface="微软雅黑" charset="-122"/>
                <a:ea typeface="微软雅黑" charset="-122"/>
              </a:rPr>
              <a:t>。用户的需求总是不断变化的，这些变化如果没有在产品需求规格说明书得到正确的描述，容易引起前后上下文的矛盾。</a:t>
            </a:r>
            <a:endParaRPr lang="en-US" altLang="zh-CN" sz="2400">
              <a:latin typeface="微软雅黑" charset="-122"/>
              <a:ea typeface="微软雅黑" charset="-122"/>
            </a:endParaRPr>
          </a:p>
          <a:p>
            <a:pPr marL="342900" lvl="0" indent="-342900" algn="just">
              <a:lnSpc>
                <a:spcPct val="150000"/>
              </a:lnSpc>
              <a:buFont typeface="Arial" panose="020B0704020202020204" pitchFamily="34" charset="0"/>
              <a:buChar char="•"/>
            </a:pPr>
            <a:r>
              <a:rPr lang="en-US" altLang="zh-CN" sz="2400">
                <a:latin typeface="微软雅黑" charset="-122"/>
                <a:ea typeface="微软雅黑" charset="-122"/>
              </a:rPr>
              <a:t>对需求规格说明书</a:t>
            </a:r>
            <a:r>
              <a:rPr lang="en-US" altLang="zh-CN" sz="2400" u="sng">
                <a:latin typeface="微软雅黑" charset="-122"/>
                <a:ea typeface="微软雅黑" charset="-122"/>
              </a:rPr>
              <a:t>不够重视</a:t>
            </a:r>
            <a:r>
              <a:rPr lang="en-US" altLang="zh-CN" sz="2400">
                <a:latin typeface="微软雅黑" charset="-122"/>
                <a:ea typeface="微软雅黑" charset="-122"/>
              </a:rPr>
              <a:t>。</a:t>
            </a:r>
            <a:endParaRPr lang="en-US" altLang="zh-CN" sz="2400">
              <a:latin typeface="微软雅黑" charset="-122"/>
              <a:ea typeface="微软雅黑" charset="-122"/>
            </a:endParaRPr>
          </a:p>
        </p:txBody>
      </p:sp>
    </p:spTree>
  </p:cSld>
  <p:clrMapOvr>
    <a:masterClrMapping/>
  </p:clrMapOvr>
  <p:transition advTm="36034"/>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9620" name="Picture 4"/>
          <p:cNvPicPr>
            <a:picLocks noChangeAspect="1"/>
          </p:cNvPicPr>
          <p:nvPr/>
        </p:nvPicPr>
        <p:blipFill>
          <a:blip r:embed="rId1"/>
          <a:stretch>
            <a:fillRect/>
          </a:stretch>
        </p:blipFill>
        <p:spPr>
          <a:xfrm>
            <a:off x="2424113" y="1341438"/>
            <a:ext cx="6119812" cy="3965575"/>
          </a:xfrm>
          <a:prstGeom prst="rect">
            <a:avLst/>
          </a:prstGeom>
          <a:noFill/>
          <a:ln w="9525">
            <a:noFill/>
          </a:ln>
        </p:spPr>
      </p:pic>
      <p:sp>
        <p:nvSpPr>
          <p:cNvPr id="239621" name="Rectangle 5"/>
          <p:cNvSpPr/>
          <p:nvPr/>
        </p:nvSpPr>
        <p:spPr>
          <a:xfrm>
            <a:off x="2135188" y="5778500"/>
            <a:ext cx="8496300" cy="53403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gn="ctr" eaLnBrk="1" latinLnBrk="1" hangingPunct="1">
              <a:lnSpc>
                <a:spcPct val="90000"/>
              </a:lnSpc>
              <a:buClrTx/>
              <a:buSzTx/>
              <a:buFontTx/>
              <a:buNone/>
            </a:pPr>
            <a:r>
              <a:rPr lang="zh-CN" altLang="en-US" sz="3200" b="1" dirty="0">
                <a:solidFill>
                  <a:srgbClr val="9900CC"/>
                </a:solidFill>
                <a:latin typeface="华文中宋" pitchFamily="2" charset="-122"/>
                <a:ea typeface="华文中宋" pitchFamily="2" charset="-122"/>
              </a:rPr>
              <a:t>问题发现越早，解决问题的代价就越小。</a:t>
            </a:r>
            <a:endParaRPr lang="zh-CN" altLang="en-US" sz="3200" b="1" dirty="0">
              <a:solidFill>
                <a:srgbClr val="9900CC"/>
              </a:solidFill>
              <a:latin typeface="华文中宋" pitchFamily="2" charset="-122"/>
              <a:ea typeface="华文中宋" pitchFamily="2" charset="-122"/>
            </a:endParaRPr>
          </a:p>
        </p:txBody>
      </p:sp>
      <p:sp>
        <p:nvSpPr>
          <p:cNvPr id="239622" name="Rectangle 6"/>
          <p:cNvSpPr/>
          <p:nvPr/>
        </p:nvSpPr>
        <p:spPr>
          <a:xfrm>
            <a:off x="9409113" y="1268413"/>
            <a:ext cx="792162" cy="403098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lang="zh-CN" altLang="en-US" sz="3200" b="1" dirty="0">
                <a:solidFill>
                  <a:srgbClr val="FF0000"/>
                </a:solidFill>
                <a:latin typeface="Arial" panose="020B0704020202020204" pitchFamily="34" charset="0"/>
                <a:ea typeface="黑体" pitchFamily="49" charset="-122"/>
              </a:rPr>
              <a:t>缺陷存在放大趋势</a:t>
            </a:r>
            <a:endParaRPr lang="zh-CN" altLang="en-US" sz="3200" b="1" dirty="0">
              <a:solidFill>
                <a:srgbClr val="FF0000"/>
              </a:solidFill>
              <a:latin typeface="Arial" panose="020B0704020202020204" pitchFamily="34" charset="0"/>
              <a:ea typeface="黑体" pitchFamily="49" charset="-122"/>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9622"/>
                                        </p:tgtEl>
                                        <p:attrNameLst>
                                          <p:attrName>style.visibility</p:attrName>
                                        </p:attrNameLst>
                                      </p:cBhvr>
                                      <p:to>
                                        <p:strVal val="visible"/>
                                      </p:to>
                                    </p:set>
                                    <p:animEffect transition="in" filter="wipe(up)">
                                      <p:cBhvr>
                                        <p:cTn id="7" dur="500"/>
                                        <p:tgtEl>
                                          <p:spTgt spid="23962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39621"/>
                                        </p:tgtEl>
                                        <p:attrNameLst>
                                          <p:attrName>style.visibility</p:attrName>
                                        </p:attrNameLst>
                                      </p:cBhvr>
                                      <p:to>
                                        <p:strVal val="visible"/>
                                      </p:to>
                                    </p:set>
                                    <p:anim calcmode="lin" valueType="num">
                                      <p:cBhvr>
                                        <p:cTn id="12" dur="1000" fill="hold"/>
                                        <p:tgtEl>
                                          <p:spTgt spid="239621"/>
                                        </p:tgtEl>
                                        <p:attrNameLst>
                                          <p:attrName>ppt_w</p:attrName>
                                        </p:attrNameLst>
                                      </p:cBhvr>
                                      <p:tavLst>
                                        <p:tav tm="0">
                                          <p:val>
                                            <p:strVal val="#ppt_w*0.70"/>
                                          </p:val>
                                        </p:tav>
                                        <p:tav tm="100000">
                                          <p:val>
                                            <p:strVal val="#ppt_w"/>
                                          </p:val>
                                        </p:tav>
                                      </p:tavLst>
                                    </p:anim>
                                    <p:anim calcmode="lin" valueType="num">
                                      <p:cBhvr>
                                        <p:cTn id="13" dur="1000" fill="hold"/>
                                        <p:tgtEl>
                                          <p:spTgt spid="239621"/>
                                        </p:tgtEl>
                                        <p:attrNameLst>
                                          <p:attrName>ppt_h</p:attrName>
                                        </p:attrNameLst>
                                      </p:cBhvr>
                                      <p:tavLst>
                                        <p:tav tm="0">
                                          <p:val>
                                            <p:strVal val="#ppt_h"/>
                                          </p:val>
                                        </p:tav>
                                        <p:tav tm="100000">
                                          <p:val>
                                            <p:strVal val="#ppt_h"/>
                                          </p:val>
                                        </p:tav>
                                      </p:tavLst>
                                    </p:anim>
                                    <p:animEffect transition="in" filter="fade">
                                      <p:cBhvr>
                                        <p:cTn id="14" dur="1000"/>
                                        <p:tgtEl>
                                          <p:spTgt spid="239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p:bldP spid="2396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缺陷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9" name="矩形 8"/>
          <p:cNvSpPr/>
          <p:nvPr/>
        </p:nvSpPr>
        <p:spPr>
          <a:xfrm>
            <a:off x="2560955" y="966470"/>
            <a:ext cx="7526655" cy="1291590"/>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软件缺陷</a:t>
            </a:r>
            <a:r>
              <a:rPr lang="en-US" altLang="zh-CN" sz="2600">
                <a:latin typeface="微软雅黑" charset="-122"/>
                <a:ea typeface="微软雅黑" charset="-122"/>
              </a:rPr>
              <a:t> </a:t>
            </a:r>
            <a:endParaRPr lang="en-US" altLang="zh-CN" sz="2600">
              <a:latin typeface="微软雅黑" charset="-122"/>
              <a:ea typeface="微软雅黑" charset="-122"/>
            </a:endParaRPr>
          </a:p>
          <a:p>
            <a:pPr lvl="0" indent="0" algn="just">
              <a:lnSpc>
                <a:spcPct val="150000"/>
              </a:lnSpc>
              <a:buFont typeface="Arial" panose="020B0704020202020204" pitchFamily="34" charset="0"/>
              <a:buNone/>
            </a:pPr>
            <a:r>
              <a:rPr lang="en-US" altLang="zh-CN" sz="2600">
                <a:latin typeface="微软雅黑" charset="-122"/>
                <a:ea typeface="微软雅黑" charset="-122"/>
              </a:rPr>
              <a:t>Defect  </a:t>
            </a:r>
            <a:endParaRPr lang="en-US" altLang="zh-CN" sz="2600">
              <a:latin typeface="微软雅黑" charset="-122"/>
              <a:ea typeface="微软雅黑" charset="-122"/>
            </a:endParaRPr>
          </a:p>
        </p:txBody>
      </p:sp>
      <p:sp>
        <p:nvSpPr>
          <p:cNvPr id="15" name="燕尾形 14"/>
          <p:cNvSpPr/>
          <p:nvPr/>
        </p:nvSpPr>
        <p:spPr>
          <a:xfrm>
            <a:off x="1905635" y="120078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4" name="燕尾形 3"/>
          <p:cNvSpPr/>
          <p:nvPr/>
        </p:nvSpPr>
        <p:spPr>
          <a:xfrm>
            <a:off x="1905635" y="307086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5" name="矩形 4"/>
          <p:cNvSpPr/>
          <p:nvPr/>
        </p:nvSpPr>
        <p:spPr>
          <a:xfrm>
            <a:off x="2544445" y="2814320"/>
            <a:ext cx="7526655" cy="3692525"/>
          </a:xfrm>
          <a:prstGeom prst="rect">
            <a:avLst/>
          </a:prstGeom>
        </p:spPr>
        <p:txBody>
          <a:bodyPr wrap="square">
            <a:spAutoFit/>
          </a:bodyPr>
          <a:p>
            <a:pPr lvl="0" indent="0" algn="just">
              <a:lnSpc>
                <a:spcPct val="150000"/>
              </a:lnSpc>
              <a:buFont typeface="Arial" panose="020B0704020202020204" pitchFamily="34" charset="0"/>
              <a:buNone/>
            </a:pPr>
            <a:r>
              <a:rPr lang="en-US" sz="2600">
                <a:latin typeface="微软雅黑" charset="-122"/>
                <a:ea typeface="微软雅黑" charset="-122"/>
              </a:rPr>
              <a:t>Bug</a:t>
            </a:r>
            <a:r>
              <a:rPr sz="2600">
                <a:latin typeface="微软雅黑" charset="-122"/>
                <a:ea typeface="微软雅黑" charset="-122"/>
              </a:rPr>
              <a:t>是指软件运行时因程序本身有错误而造成功能不正常、死机、数据丢失、非正常中断等现象</a:t>
            </a:r>
            <a:r>
              <a:rPr lang="zh-CN" sz="2600">
                <a:latin typeface="微软雅黑" charset="-122"/>
                <a:ea typeface="微软雅黑" charset="-122"/>
              </a:rPr>
              <a:t>。</a:t>
            </a:r>
            <a:endParaRPr lang="zh-CN" sz="2600">
              <a:latin typeface="微软雅黑" charset="-122"/>
              <a:ea typeface="微软雅黑" charset="-122"/>
            </a:endParaRPr>
          </a:p>
          <a:p>
            <a:pPr lvl="0" indent="0" algn="just">
              <a:lnSpc>
                <a:spcPct val="150000"/>
              </a:lnSpc>
              <a:buFont typeface="Arial" panose="020B0704020202020204" pitchFamily="34" charset="0"/>
              <a:buNone/>
            </a:pPr>
            <a:endParaRPr lang="zh-CN" sz="2600">
              <a:latin typeface="微软雅黑" charset="-122"/>
              <a:ea typeface="微软雅黑" charset="-122"/>
            </a:endParaRPr>
          </a:p>
          <a:p>
            <a:pPr lvl="0" indent="0" algn="just">
              <a:lnSpc>
                <a:spcPct val="150000"/>
              </a:lnSpc>
              <a:buFont typeface="Arial" panose="020B0704020202020204" pitchFamily="34" charset="0"/>
              <a:buNone/>
            </a:pPr>
            <a:r>
              <a:rPr lang="zh-CN" sz="2600">
                <a:latin typeface="微软雅黑" charset="-122"/>
                <a:ea typeface="微软雅黑" charset="-122"/>
              </a:rPr>
              <a:t>Defect，缺陷是指不符合最初定义的业务需求，其</a:t>
            </a:r>
            <a:r>
              <a:rPr lang="zh-CN" sz="2600">
                <a:solidFill>
                  <a:schemeClr val="accent1">
                    <a:lumMod val="75000"/>
                  </a:schemeClr>
                </a:solidFill>
                <a:latin typeface="微软雅黑" charset="-122"/>
                <a:ea typeface="微软雅黑" charset="-122"/>
              </a:rPr>
              <a:t>覆盖范围高于Bug</a:t>
            </a:r>
            <a:r>
              <a:rPr lang="zh-CN" sz="2600">
                <a:latin typeface="微软雅黑" charset="-122"/>
                <a:ea typeface="微软雅黑" charset="-122"/>
              </a:rPr>
              <a:t>,除了错误编码外其他导致不符合最初定义的业务需求问题都属于缺陷范畴。</a:t>
            </a:r>
            <a:endParaRPr lang="zh-CN" sz="2600">
              <a:latin typeface="微软雅黑" charset="-122"/>
              <a:ea typeface="微软雅黑" charset="-122"/>
            </a:endParaRPr>
          </a:p>
        </p:txBody>
      </p:sp>
      <p:sp>
        <p:nvSpPr>
          <p:cNvPr id="7" name="文本框 6"/>
          <p:cNvSpPr txBox="1"/>
          <p:nvPr/>
        </p:nvSpPr>
        <p:spPr>
          <a:xfrm>
            <a:off x="3975100" y="1566545"/>
            <a:ext cx="6096000" cy="691515"/>
          </a:xfrm>
          <a:prstGeom prst="rect">
            <a:avLst/>
          </a:prstGeom>
          <a:noFill/>
        </p:spPr>
        <p:txBody>
          <a:bodyPr wrap="square" rtlCol="0" anchor="t">
            <a:spAutoFit/>
          </a:bodyPr>
          <a:p>
            <a:pPr lvl="0" indent="0" algn="just">
              <a:lnSpc>
                <a:spcPct val="150000"/>
              </a:lnSpc>
              <a:buFont typeface="Arial" panose="020B0704020202020204" pitchFamily="34" charset="0"/>
              <a:buNone/>
            </a:pPr>
            <a:r>
              <a:rPr lang="en-US" altLang="zh-CN" sz="2600">
                <a:latin typeface="微软雅黑" charset="-122"/>
                <a:ea typeface="微软雅黑" charset="-122"/>
                <a:sym typeface="+mn-ea"/>
              </a:rPr>
              <a:t>Bug</a:t>
            </a:r>
            <a:endParaRPr lang="en-US" altLang="zh-CN" sz="2600">
              <a:latin typeface="微软雅黑" charset="-122"/>
              <a:ea typeface="微软雅黑" charset="-122"/>
              <a:sym typeface="+mn-ea"/>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mph" presetSubtype="2" fill="hold" nodeType="withEffect">
                                  <p:stCondLst>
                                    <p:cond delay="0"/>
                                  </p:stCondLst>
                                  <p:childTnLst>
                                    <p:animClr clrSpc="rgb" dir="cw">
                                      <p:cBhvr override="childStyle">
                                        <p:cTn id="9" dur="500" fill="hold"/>
                                        <p:tgtEl>
                                          <p:spTgt spid="9">
                                            <p:txEl>
                                              <p:pRg st="1" end="1"/>
                                            </p:txEl>
                                          </p:spTgt>
                                        </p:tgtEl>
                                        <p:attrNameLst>
                                          <p:attrName>style.color</p:attrName>
                                        </p:attrNameLst>
                                      </p:cBhvr>
                                      <p:to>
                                        <a:schemeClr val="accent2"/>
                                      </p:to>
                                    </p:animClr>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par>
                                <p:cTn id="15" presetID="3" presetClass="entr" presetSubtype="1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r="43941" b="1633"/>
          <a:stretch>
            <a:fillRect/>
          </a:stretch>
        </p:blipFill>
        <p:spPr>
          <a:xfrm>
            <a:off x="10795" y="-47625"/>
            <a:ext cx="12181205" cy="6905625"/>
          </a:xfrm>
          <a:prstGeom prst="rect">
            <a:avLst/>
          </a:prstGeom>
        </p:spPr>
      </p:pic>
      <p:sp>
        <p:nvSpPr>
          <p:cNvPr id="1852" name="文本"/>
          <p:cNvSpPr>
            <a:spLocks noGrp="1"/>
          </p:cNvSpPr>
          <p:nvPr>
            <p:ph type="ctrTitle"/>
          </p:nvPr>
        </p:nvSpPr>
        <p:spPr>
          <a:xfrm>
            <a:off x="5918200" y="3790315"/>
            <a:ext cx="4447540" cy="504190"/>
          </a:xfrm>
          <a:prstGeom prst="rect">
            <a:avLst/>
          </a:prstGeom>
        </p:spPr>
        <p:txBody>
          <a:bodyPr lIns="0" tIns="0" rIns="0" bIns="0">
            <a:noAutofit/>
          </a:bodyPr>
          <a:lstStyle/>
          <a:p>
            <a:pPr>
              <a:lnSpc>
                <a:spcPts val="4075"/>
              </a:lnSpc>
            </a:pPr>
            <a:r>
              <a:rPr lang="zh-CN" altLang="en-US" sz="4000" dirty="0">
                <a:solidFill>
                  <a:schemeClr val="tx1"/>
                </a:solidFill>
                <a:latin typeface="微软雅黑" charset="-122"/>
                <a:sym typeface="+mn-ea"/>
              </a:rPr>
              <a:t>软件</a:t>
            </a:r>
            <a:r>
              <a:rPr lang="zh-CN" altLang="en-US" sz="4000" dirty="0">
                <a:solidFill>
                  <a:schemeClr val="tx1"/>
                </a:solidFill>
                <a:latin typeface="微软雅黑" charset="-122"/>
                <a:sym typeface="+mn-ea"/>
              </a:rPr>
              <a:t>质量</a:t>
            </a:r>
            <a:endParaRPr lang="zh-CN" altLang="en-US" sz="4000" dirty="0">
              <a:solidFill>
                <a:schemeClr val="tx1"/>
              </a:solidFill>
              <a:latin typeface="微软雅黑" charset="-122"/>
              <a:sym typeface="+mn-ea"/>
            </a:endParaRPr>
          </a:p>
        </p:txBody>
      </p:sp>
      <p:sp>
        <p:nvSpPr>
          <p:cNvPr id="8" name="文本框 7"/>
          <p:cNvSpPr txBox="1"/>
          <p:nvPr/>
        </p:nvSpPr>
        <p:spPr>
          <a:xfrm>
            <a:off x="5832475" y="2473124"/>
            <a:ext cx="272542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rPr>
              <a:t>PART </a:t>
            </a:r>
            <a:r>
              <a:rPr kumimoji="0" lang="en-US" altLang="zh-CN" sz="4800" b="0" i="0" u="none" strike="noStrike" kern="1200" cap="none" spc="0" normalizeH="0" baseline="0" noProof="0" dirty="0" smtClean="0">
                <a:ln>
                  <a:noFill/>
                </a:ln>
                <a:solidFill>
                  <a:srgbClr val="000000"/>
                </a:solidFill>
                <a:effectLst/>
                <a:uLnTx/>
                <a:uFillTx/>
                <a:latin typeface="微软雅黑"/>
                <a:ea typeface="微软雅黑"/>
                <a:cs typeface="+mn-cs"/>
              </a:rPr>
              <a:t>03</a:t>
            </a:r>
            <a:endPar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7" name="矩形 16"/>
          <p:cNvSpPr/>
          <p:nvPr/>
        </p:nvSpPr>
        <p:spPr>
          <a:xfrm>
            <a:off x="5918200" y="1967119"/>
            <a:ext cx="355600" cy="400745"/>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Tree>
  </p:cSld>
  <p:clrMapOvr>
    <a:masterClrMapping/>
  </p:clrMapOvr>
  <p:transition advTm="573"/>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45665" y="1786255"/>
            <a:ext cx="6934200" cy="3495040"/>
          </a:xfrm>
          <a:prstGeom prst="rect">
            <a:avLst/>
          </a:prstGeom>
        </p:spPr>
        <p:txBody>
          <a:bodyPr wrap="square">
            <a:spAutoFit/>
          </a:bodyPr>
          <a:lstStyle/>
          <a:p>
            <a:pPr marL="342900" lvl="0" indent="-342900" algn="just">
              <a:lnSpc>
                <a:spcPct val="160000"/>
              </a:lnSpc>
              <a:buClr>
                <a:srgbClr val="9DC3E6"/>
              </a:buClr>
              <a:buFont typeface="Wingdings" panose="05000000000000000000" charset="0"/>
              <a:buChar char=""/>
            </a:pPr>
            <a:r>
              <a:rPr lang="zh-CN" altLang="en-US" sz="2800">
                <a:latin typeface="微软雅黑" charset="-122"/>
                <a:ea typeface="微软雅黑" charset="-122"/>
                <a:sym typeface="+mn-ea"/>
              </a:rPr>
              <a:t>林耀威</a:t>
            </a:r>
            <a:endParaRPr lang="zh-CN" altLang="en-US" sz="2800">
              <a:latin typeface="微软雅黑" charset="-122"/>
              <a:ea typeface="微软雅黑" charset="-122"/>
              <a:sym typeface="+mn-ea"/>
            </a:endParaRPr>
          </a:p>
          <a:p>
            <a:pPr marL="342900" lvl="0" indent="-342900" algn="just">
              <a:lnSpc>
                <a:spcPct val="160000"/>
              </a:lnSpc>
              <a:buClr>
                <a:srgbClr val="9DC3E6"/>
              </a:buClr>
              <a:buFont typeface="Wingdings" panose="05000000000000000000" charset="0"/>
              <a:buChar char=""/>
            </a:pPr>
            <a:r>
              <a:rPr kumimoji="0" lang="en-US" altLang="zh-CN" sz="2800" b="0" i="0" u="none" strike="noStrike" kern="1200" cap="none" spc="0" normalizeH="0" baseline="0" noProof="0" dirty="0">
                <a:ln>
                  <a:noFill/>
                </a:ln>
                <a:effectLst/>
                <a:uLnTx/>
                <a:uFillTx/>
                <a:latin typeface="微软雅黑" charset="-122"/>
                <a:ea typeface="微软雅黑" charset="-122"/>
              </a:rPr>
              <a:t>Email</a:t>
            </a:r>
            <a:r>
              <a:rPr kumimoji="0" lang="zh-CN" altLang="en-US" sz="2800" b="0" i="0" u="none" strike="noStrike" kern="1200" cap="none" spc="0" normalizeH="0" baseline="0" noProof="0" dirty="0">
                <a:ln>
                  <a:noFill/>
                </a:ln>
                <a:effectLst/>
                <a:uLnTx/>
                <a:uFillTx/>
                <a:latin typeface="微软雅黑" charset="-122"/>
                <a:ea typeface="微软雅黑" charset="-122"/>
              </a:rPr>
              <a:t>：</a:t>
            </a:r>
            <a:r>
              <a:rPr kumimoji="0" lang="en-US" altLang="zh-CN" sz="2800" b="0" i="0" u="none" strike="noStrike" kern="1200" cap="none" spc="0" normalizeH="0" baseline="0" noProof="0" dirty="0">
                <a:ln>
                  <a:noFill/>
                </a:ln>
                <a:effectLst/>
                <a:uLnTx/>
                <a:uFillTx/>
                <a:latin typeface="微软雅黑" charset="-122"/>
                <a:ea typeface="微软雅黑" charset="-122"/>
              </a:rPr>
              <a:t>lyw9682@gmail.com</a:t>
            </a:r>
            <a:endParaRPr kumimoji="0" lang="en-US" altLang="zh-CN" sz="2800" b="0" i="0" u="none" strike="noStrike" kern="1200" cap="none" spc="0" normalizeH="0" baseline="0" noProof="0" dirty="0">
              <a:ln>
                <a:noFill/>
              </a:ln>
              <a:effectLst/>
              <a:uLnTx/>
              <a:uFillTx/>
              <a:latin typeface="微软雅黑" charset="-122"/>
              <a:ea typeface="微软雅黑" charset="-122"/>
            </a:endParaRPr>
          </a:p>
          <a:p>
            <a:pPr marL="342900" lvl="0" indent="-342900" algn="just">
              <a:lnSpc>
                <a:spcPct val="160000"/>
              </a:lnSpc>
              <a:buClr>
                <a:srgbClr val="9DC3E6"/>
              </a:buClr>
              <a:buFont typeface="Wingdings" panose="05000000000000000000" charset="0"/>
              <a:buChar char=""/>
            </a:pPr>
            <a:r>
              <a:rPr kumimoji="0" lang="en-US" altLang="zh-CN" sz="2800" b="0" i="0" u="none" strike="noStrike" kern="1200" cap="none" spc="0" normalizeH="0" baseline="0" noProof="0" dirty="0">
                <a:ln>
                  <a:noFill/>
                </a:ln>
                <a:effectLst/>
                <a:uLnTx/>
                <a:uFillTx/>
                <a:latin typeface="微软雅黑" charset="-122"/>
                <a:ea typeface="微软雅黑" charset="-122"/>
              </a:rPr>
              <a:t>QQ</a:t>
            </a:r>
            <a:r>
              <a:rPr kumimoji="0" lang="zh-CN" altLang="en-US" sz="2800" b="0" i="0" u="none" strike="noStrike" kern="1200" cap="none" spc="0" normalizeH="0" baseline="0" noProof="0" dirty="0">
                <a:ln>
                  <a:noFill/>
                </a:ln>
                <a:effectLst/>
                <a:uLnTx/>
                <a:uFillTx/>
                <a:latin typeface="微软雅黑" charset="-122"/>
                <a:ea typeface="微软雅黑" charset="-122"/>
              </a:rPr>
              <a:t>：</a:t>
            </a:r>
            <a:r>
              <a:rPr kumimoji="0" lang="en-US" altLang="zh-CN" sz="2800" b="0" i="0" u="none" strike="noStrike" kern="1200" cap="none" spc="0" normalizeH="0" baseline="0" noProof="0" dirty="0">
                <a:ln>
                  <a:noFill/>
                </a:ln>
                <a:effectLst/>
                <a:uLnTx/>
                <a:uFillTx/>
                <a:latin typeface="微软雅黑" charset="-122"/>
                <a:ea typeface="微软雅黑" charset="-122"/>
              </a:rPr>
              <a:t> 695438740</a:t>
            </a:r>
            <a:endParaRPr kumimoji="0" lang="en-US" altLang="zh-CN" sz="2800" b="0" i="0" u="none" strike="noStrike" kern="1200" cap="none" spc="0" normalizeH="0" baseline="0" noProof="0" dirty="0">
              <a:ln>
                <a:noFill/>
              </a:ln>
              <a:effectLst/>
              <a:uLnTx/>
              <a:uFillTx/>
              <a:latin typeface="微软雅黑" charset="-122"/>
              <a:ea typeface="微软雅黑" charset="-122"/>
            </a:endParaRPr>
          </a:p>
          <a:p>
            <a:pPr marL="342900" lvl="0" indent="-342900" algn="just">
              <a:lnSpc>
                <a:spcPct val="160000"/>
              </a:lnSpc>
              <a:buClr>
                <a:srgbClr val="9DC3E6"/>
              </a:buClr>
              <a:buFont typeface="Wingdings" panose="05000000000000000000" charset="0"/>
              <a:buChar char=""/>
            </a:pPr>
            <a:r>
              <a:rPr kumimoji="0" lang="en-US" altLang="zh-CN" sz="2800" b="0" i="0" u="none" strike="noStrike" kern="1200" cap="none" spc="0" normalizeH="0" baseline="0" noProof="0" dirty="0">
                <a:ln>
                  <a:noFill/>
                </a:ln>
                <a:effectLst/>
                <a:uLnTx/>
                <a:uFillTx/>
                <a:latin typeface="微软雅黑" charset="-122"/>
                <a:ea typeface="微软雅黑" charset="-122"/>
              </a:rPr>
              <a:t>Office</a:t>
            </a:r>
            <a:r>
              <a:rPr kumimoji="0" lang="zh-CN" altLang="en-US" sz="2800" b="0" i="0" u="none" strike="noStrike" kern="1200" cap="none" spc="0" normalizeH="0" baseline="0" noProof="0" dirty="0">
                <a:ln>
                  <a:noFill/>
                </a:ln>
                <a:effectLst/>
                <a:uLnTx/>
                <a:uFillTx/>
                <a:latin typeface="微软雅黑" charset="-122"/>
                <a:ea typeface="微软雅黑" charset="-122"/>
              </a:rPr>
              <a:t>：化工楼</a:t>
            </a:r>
            <a:r>
              <a:rPr kumimoji="0" lang="en-US" altLang="zh-CN" sz="2800" b="0" i="0" u="none" strike="noStrike" kern="1200" cap="none" spc="0" normalizeH="0" baseline="0" noProof="0" dirty="0">
                <a:ln>
                  <a:noFill/>
                </a:ln>
                <a:effectLst/>
                <a:uLnTx/>
                <a:uFillTx/>
                <a:latin typeface="微软雅黑" charset="-122"/>
                <a:ea typeface="微软雅黑" charset="-122"/>
              </a:rPr>
              <a:t> 301</a:t>
            </a:r>
            <a:endParaRPr kumimoji="0" lang="en-US" altLang="zh-CN" sz="2800" b="0" i="0" u="none" strike="noStrike" kern="1200" cap="none" spc="0" normalizeH="0" baseline="0" noProof="0" dirty="0">
              <a:ln>
                <a:noFill/>
              </a:ln>
              <a:effectLst/>
              <a:uLnTx/>
              <a:uFillTx/>
              <a:latin typeface="微软雅黑" charset="-122"/>
              <a:ea typeface="微软雅黑" charset="-122"/>
            </a:endParaRPr>
          </a:p>
          <a:p>
            <a:pPr marL="285750" lvl="0" indent="-285750" algn="just">
              <a:lnSpc>
                <a:spcPct val="150000"/>
              </a:lnSpc>
              <a:buFont typeface="Arial" panose="020B0704020202020204" pitchFamily="34" charset="0"/>
              <a:buChar char="•"/>
            </a:pPr>
            <a:endParaRPr kumimoji="0" lang="zh-CN" altLang="en-US" sz="2800" b="0" i="0" u="none" strike="noStrike" kern="1200" cap="none" spc="0" normalizeH="0" baseline="0" noProof="0" dirty="0">
              <a:ln>
                <a:noFill/>
              </a:ln>
              <a:effectLst/>
              <a:uLnTx/>
              <a:uFillTx/>
              <a:latin typeface="微软雅黑" charset="-122"/>
              <a:ea typeface="微软雅黑" charset="-122"/>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教师情况介绍</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质量</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822450" y="1089660"/>
            <a:ext cx="7446645" cy="691515"/>
            <a:chOff x="2870" y="2337"/>
            <a:chExt cx="11727" cy="1089"/>
          </a:xfrm>
        </p:grpSpPr>
        <p:sp>
          <p:nvSpPr>
            <p:cNvPr id="4" name="矩形 3"/>
            <p:cNvSpPr/>
            <p:nvPr/>
          </p:nvSpPr>
          <p:spPr>
            <a:xfrm>
              <a:off x="3677" y="2337"/>
              <a:ext cx="10920" cy="1089"/>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2600">
                  <a:latin typeface="微软雅黑" charset="-122"/>
                  <a:ea typeface="微软雅黑" charset="-122"/>
                  <a:sym typeface="+mn-ea"/>
                </a:rPr>
                <a:t>缺陷是质量的</a:t>
              </a:r>
              <a:r>
                <a:rPr lang="zh-CN" altLang="en-US" sz="2600">
                  <a:latin typeface="微软雅黑" charset="-122"/>
                  <a:ea typeface="微软雅黑" charset="-122"/>
                  <a:sym typeface="+mn-ea"/>
                </a:rPr>
                <a:t>对立面</a:t>
              </a:r>
              <a:endParaRPr lang="zh-CN" altLang="en-US" sz="2600">
                <a:latin typeface="微软雅黑" charset="-122"/>
                <a:ea typeface="微软雅黑" charset="-122"/>
                <a:sym typeface="+mn-ea"/>
              </a:endParaRPr>
            </a:p>
          </p:txBody>
        </p:sp>
        <p:sp>
          <p:nvSpPr>
            <p:cNvPr id="7" name="燕尾形 6"/>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10" name="矩形 9"/>
          <p:cNvSpPr/>
          <p:nvPr/>
        </p:nvSpPr>
        <p:spPr>
          <a:xfrm>
            <a:off x="2334895" y="2078990"/>
            <a:ext cx="7715885" cy="1753235"/>
          </a:xfrm>
          <a:prstGeom prst="rect">
            <a:avLst/>
          </a:prstGeom>
        </p:spPr>
        <p:txBody>
          <a:bodyPr wrap="square">
            <a:spAutoFit/>
          </a:bodyPr>
          <a:p>
            <a:pPr marL="342900" lvl="0" indent="-342900" algn="just">
              <a:lnSpc>
                <a:spcPct val="150000"/>
              </a:lnSpc>
              <a:buFont typeface="Arial" panose="020B0704020202020204" pitchFamily="34" charset="0"/>
              <a:buChar char="•"/>
            </a:pPr>
            <a:r>
              <a:rPr lang="zh-CN" altLang="en-US" sz="2400">
                <a:latin typeface="微软雅黑" charset="-122"/>
                <a:ea typeface="微软雅黑" charset="-122"/>
              </a:rPr>
              <a:t>缺陷是相对质量而存在的，违背了质量、违背了客户的意愿，不能满足客户的要求，就会引起缺陷或产生缺陷。</a:t>
            </a:r>
            <a:endParaRPr lang="zh-CN" altLang="en-US" sz="2400">
              <a:latin typeface="微软雅黑" charset="-122"/>
              <a:ea typeface="微软雅黑" charset="-122"/>
            </a:endParaRPr>
          </a:p>
        </p:txBody>
      </p:sp>
      <p:pic>
        <p:nvPicPr>
          <p:cNvPr id="7170" name="Picture 3" descr="2-1.gif"/>
          <p:cNvPicPr>
            <a:picLocks noChangeAspect="1"/>
          </p:cNvPicPr>
          <p:nvPr/>
        </p:nvPicPr>
        <p:blipFill>
          <a:blip r:embed="rId1"/>
          <a:stretch>
            <a:fillRect/>
          </a:stretch>
        </p:blipFill>
        <p:spPr>
          <a:xfrm>
            <a:off x="2138363" y="3903663"/>
            <a:ext cx="7751762" cy="2154237"/>
          </a:xfrm>
          <a:prstGeom prst="rect">
            <a:avLst/>
          </a:prstGeom>
          <a:noFill/>
          <a:ln w="9525">
            <a:noFill/>
          </a:ln>
        </p:spPr>
      </p:pic>
    </p:spTree>
  </p:cSld>
  <p:clrMapOvr>
    <a:masterClrMapping/>
  </p:clrMapOvr>
  <p:transition advTm="36034"/>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质量</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822450" y="1189355"/>
            <a:ext cx="7446645" cy="691515"/>
            <a:chOff x="2870" y="2321"/>
            <a:chExt cx="11727" cy="1089"/>
          </a:xfrm>
        </p:grpSpPr>
        <p:sp>
          <p:nvSpPr>
            <p:cNvPr id="4" name="矩形 3"/>
            <p:cNvSpPr/>
            <p:nvPr/>
          </p:nvSpPr>
          <p:spPr>
            <a:xfrm>
              <a:off x="3677" y="2321"/>
              <a:ext cx="10920" cy="1089"/>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2600">
                  <a:latin typeface="微软雅黑" charset="-122"/>
                  <a:ea typeface="微软雅黑" charset="-122"/>
                  <a:sym typeface="+mn-ea"/>
                </a:rPr>
                <a:t>软件</a:t>
              </a:r>
              <a:r>
                <a:rPr lang="zh-CN" altLang="en-US" sz="2600">
                  <a:latin typeface="微软雅黑" charset="-122"/>
                  <a:ea typeface="微软雅黑" charset="-122"/>
                  <a:sym typeface="+mn-ea"/>
                </a:rPr>
                <a:t>质量</a:t>
              </a:r>
              <a:endParaRPr lang="zh-CN" altLang="en-US" sz="2600">
                <a:latin typeface="微软雅黑" charset="-122"/>
                <a:ea typeface="微软雅黑" charset="-122"/>
                <a:sym typeface="+mn-ea"/>
              </a:endParaRPr>
            </a:p>
          </p:txBody>
        </p:sp>
        <p:sp>
          <p:nvSpPr>
            <p:cNvPr id="7" name="燕尾形 6"/>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10" name="矩形 9"/>
          <p:cNvSpPr/>
          <p:nvPr/>
        </p:nvSpPr>
        <p:spPr>
          <a:xfrm>
            <a:off x="2334895" y="2183130"/>
            <a:ext cx="7715885" cy="2491740"/>
          </a:xfrm>
          <a:prstGeom prst="rect">
            <a:avLst/>
          </a:prstGeom>
        </p:spPr>
        <p:txBody>
          <a:bodyPr wrap="square">
            <a:spAutoFit/>
          </a:bodyPr>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软件的质量是软件的生命，它直接影响软件的使用与</a:t>
            </a:r>
            <a:r>
              <a:rPr lang="zh-CN" altLang="en-US" sz="2600">
                <a:latin typeface="微软雅黑" charset="-122"/>
                <a:ea typeface="微软雅黑" charset="-122"/>
              </a:rPr>
              <a:t>维护。</a:t>
            </a:r>
            <a:endParaRPr lang="zh-CN" altLang="en-US" sz="2600">
              <a:latin typeface="微软雅黑" charset="-122"/>
              <a:ea typeface="微软雅黑" charset="-122"/>
            </a:endParaRPr>
          </a:p>
          <a:p>
            <a:pPr marL="342900" lvl="0" indent="-342900" algn="just">
              <a:lnSpc>
                <a:spcPct val="150000"/>
              </a:lnSpc>
              <a:buFont typeface="Arial" panose="020B0704020202020204" pitchFamily="34" charset="0"/>
              <a:buChar char="•"/>
            </a:pPr>
            <a:endParaRPr lang="zh-CN" altLang="en-US" sz="2600">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600">
                <a:latin typeface="微软雅黑" charset="-122"/>
                <a:ea typeface="微软雅黑" charset="-122"/>
              </a:rPr>
              <a:t>软件质量问题也是软件工程的</a:t>
            </a:r>
            <a:r>
              <a:rPr lang="zh-CN" altLang="en-US" sz="2600" u="sng">
                <a:latin typeface="微软雅黑" charset="-122"/>
                <a:ea typeface="微软雅黑" charset="-122"/>
              </a:rPr>
              <a:t>核心问题</a:t>
            </a:r>
            <a:r>
              <a:rPr lang="zh-CN" altLang="en-US" sz="2600">
                <a:latin typeface="微软雅黑" charset="-122"/>
                <a:ea typeface="微软雅黑" charset="-122"/>
              </a:rPr>
              <a:t>之一</a:t>
            </a:r>
            <a:endParaRPr lang="zh-CN" altLang="en-US" sz="2600">
              <a:latin typeface="微软雅黑" charset="-122"/>
              <a:ea typeface="微软雅黑" charset="-122"/>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blinds(horizontal)">
                                      <p:cBhvr>
                                        <p:cTn id="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质量</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822450" y="1157605"/>
            <a:ext cx="7446645" cy="691515"/>
            <a:chOff x="2870" y="2474"/>
            <a:chExt cx="11727" cy="1089"/>
          </a:xfrm>
        </p:grpSpPr>
        <p:sp>
          <p:nvSpPr>
            <p:cNvPr id="4" name="矩形 3"/>
            <p:cNvSpPr/>
            <p:nvPr/>
          </p:nvSpPr>
          <p:spPr>
            <a:xfrm>
              <a:off x="3677" y="2474"/>
              <a:ext cx="10920" cy="1089"/>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2600">
                  <a:latin typeface="微软雅黑" charset="-122"/>
                  <a:ea typeface="微软雅黑" charset="-122"/>
                  <a:sym typeface="+mn-ea"/>
                </a:rPr>
                <a:t>软件质量，不同角度会得出不同的观点：</a:t>
              </a:r>
              <a:endParaRPr lang="zh-CN" altLang="en-US" sz="2600">
                <a:latin typeface="微软雅黑" charset="-122"/>
                <a:ea typeface="微软雅黑" charset="-122"/>
                <a:sym typeface="+mn-ea"/>
              </a:endParaRPr>
            </a:p>
          </p:txBody>
        </p:sp>
        <p:sp>
          <p:nvSpPr>
            <p:cNvPr id="7" name="燕尾形 6"/>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10" name="矩形 9"/>
          <p:cNvSpPr/>
          <p:nvPr/>
        </p:nvSpPr>
        <p:spPr>
          <a:xfrm>
            <a:off x="2334895" y="1949450"/>
            <a:ext cx="7797800" cy="3553460"/>
          </a:xfrm>
          <a:prstGeom prst="rect">
            <a:avLst/>
          </a:prstGeom>
        </p:spPr>
        <p:txBody>
          <a:bodyPr wrap="square">
            <a:spAutoFit/>
          </a:bodyPr>
          <a:p>
            <a:pPr marL="457200" lvl="0" indent="-457200" algn="just">
              <a:lnSpc>
                <a:spcPct val="150000"/>
              </a:lnSpc>
              <a:buFont typeface="Arial" panose="020B0704020202020204" pitchFamily="34" charset="0"/>
              <a:buChar char="•"/>
            </a:pPr>
            <a:r>
              <a:rPr lang="zh-CN" altLang="en-US" sz="2500">
                <a:solidFill>
                  <a:schemeClr val="accent1">
                    <a:lumMod val="75000"/>
                  </a:schemeClr>
                </a:solidFill>
                <a:latin typeface="微软雅黑" charset="-122"/>
                <a:ea typeface="微软雅黑" charset="-122"/>
              </a:rPr>
              <a:t>透明性观点。</a:t>
            </a:r>
            <a:r>
              <a:rPr lang="zh-CN" altLang="en-US" sz="2500">
                <a:latin typeface="微软雅黑" charset="-122"/>
                <a:ea typeface="微软雅黑" charset="-122"/>
              </a:rPr>
              <a:t>质量是一种产品可以认识但不可定义的性质。</a:t>
            </a:r>
            <a:endParaRPr lang="zh-CN" altLang="en-US" sz="2500">
              <a:latin typeface="微软雅黑" charset="-122"/>
              <a:ea typeface="微软雅黑" charset="-122"/>
            </a:endParaRPr>
          </a:p>
          <a:p>
            <a:pPr marL="457200" lvl="0" indent="-457200" algn="just">
              <a:lnSpc>
                <a:spcPct val="150000"/>
              </a:lnSpc>
              <a:buFont typeface="Arial" panose="020B0704020202020204" pitchFamily="34" charset="0"/>
              <a:buChar char="•"/>
            </a:pPr>
            <a:r>
              <a:rPr lang="zh-CN" altLang="en-US" sz="2500">
                <a:solidFill>
                  <a:schemeClr val="accent1">
                    <a:lumMod val="75000"/>
                  </a:schemeClr>
                </a:solidFill>
                <a:latin typeface="微软雅黑" charset="-122"/>
                <a:ea typeface="微软雅黑" charset="-122"/>
              </a:rPr>
              <a:t>使用者观点。</a:t>
            </a:r>
            <a:r>
              <a:rPr lang="zh-CN" altLang="en-US" sz="2500">
                <a:latin typeface="微软雅黑" charset="-122"/>
                <a:ea typeface="微软雅黑" charset="-122"/>
              </a:rPr>
              <a:t>质量是产品满足使用费目的的程度。</a:t>
            </a:r>
            <a:endParaRPr lang="zh-CN" altLang="en-US" sz="2500">
              <a:latin typeface="微软雅黑" charset="-122"/>
              <a:ea typeface="微软雅黑" charset="-122"/>
            </a:endParaRPr>
          </a:p>
          <a:p>
            <a:pPr marL="457200" lvl="0" indent="-457200" algn="just">
              <a:lnSpc>
                <a:spcPct val="150000"/>
              </a:lnSpc>
              <a:buFont typeface="Arial" panose="020B0704020202020204" pitchFamily="34" charset="0"/>
              <a:buChar char="•"/>
            </a:pPr>
            <a:r>
              <a:rPr lang="zh-CN" altLang="en-US" sz="2500">
                <a:solidFill>
                  <a:schemeClr val="accent1">
                    <a:lumMod val="75000"/>
                  </a:schemeClr>
                </a:solidFill>
                <a:latin typeface="微软雅黑" charset="-122"/>
                <a:ea typeface="微软雅黑" charset="-122"/>
              </a:rPr>
              <a:t>制造者观点。</a:t>
            </a:r>
            <a:r>
              <a:rPr lang="zh-CN" altLang="en-US" sz="2500">
                <a:latin typeface="微软雅黑" charset="-122"/>
                <a:ea typeface="微软雅黑" charset="-122"/>
              </a:rPr>
              <a:t>质量是产品性能和规格要求的符合度。</a:t>
            </a:r>
            <a:endParaRPr lang="zh-CN" altLang="en-US" sz="2500">
              <a:latin typeface="微软雅黑" charset="-122"/>
              <a:ea typeface="微软雅黑" charset="-122"/>
            </a:endParaRPr>
          </a:p>
          <a:p>
            <a:pPr marL="457200" lvl="0" indent="-457200" algn="just">
              <a:lnSpc>
                <a:spcPct val="150000"/>
              </a:lnSpc>
              <a:buFont typeface="Arial" panose="020B0704020202020204" pitchFamily="34" charset="0"/>
              <a:buChar char="•"/>
            </a:pPr>
            <a:r>
              <a:rPr lang="zh-CN" altLang="en-US" sz="2500">
                <a:solidFill>
                  <a:schemeClr val="accent1">
                    <a:lumMod val="75000"/>
                  </a:schemeClr>
                </a:solidFill>
                <a:latin typeface="微软雅黑" charset="-122"/>
                <a:ea typeface="微软雅黑" charset="-122"/>
              </a:rPr>
              <a:t>价值观点。</a:t>
            </a:r>
            <a:r>
              <a:rPr lang="zh-CN" altLang="en-US" sz="2500">
                <a:latin typeface="微软雅黑" charset="-122"/>
                <a:ea typeface="微软雅黑" charset="-122"/>
              </a:rPr>
              <a:t>质量依赖于顾客愿意付给产品报酬的数量。</a:t>
            </a:r>
            <a:endParaRPr lang="zh-CN" altLang="en-US" sz="2500">
              <a:latin typeface="微软雅黑" charset="-122"/>
              <a:ea typeface="微软雅黑" charset="-122"/>
            </a:endParaRPr>
          </a:p>
        </p:txBody>
      </p:sp>
    </p:spTree>
  </p:cSld>
  <p:clrMapOvr>
    <a:masterClrMapping/>
  </p:clrMapOvr>
  <p:transition advTm="36034"/>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质量</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5" name="组合 4"/>
          <p:cNvGrpSpPr/>
          <p:nvPr/>
        </p:nvGrpSpPr>
        <p:grpSpPr>
          <a:xfrm>
            <a:off x="1541145" y="1191260"/>
            <a:ext cx="8452485" cy="1198880"/>
            <a:chOff x="2645" y="2474"/>
            <a:chExt cx="11952" cy="1888"/>
          </a:xfrm>
        </p:grpSpPr>
        <p:sp>
          <p:nvSpPr>
            <p:cNvPr id="10" name="矩形 9"/>
            <p:cNvSpPr/>
            <p:nvPr/>
          </p:nvSpPr>
          <p:spPr>
            <a:xfrm>
              <a:off x="3677" y="2474"/>
              <a:ext cx="10920" cy="1888"/>
            </a:xfrm>
            <a:prstGeom prst="rect">
              <a:avLst/>
            </a:prstGeom>
          </p:spPr>
          <p:txBody>
            <a:bodyPr wrap="square">
              <a:spAutoFit/>
            </a:bodyPr>
            <a:p>
              <a:pPr lvl="0" indent="0" algn="just">
                <a:lnSpc>
                  <a:spcPct val="150000"/>
                </a:lnSpc>
                <a:buFont typeface="Arial" panose="020B0704020202020204" pitchFamily="34" charset="0"/>
                <a:buNone/>
              </a:pPr>
              <a:r>
                <a:rPr lang="en-US" altLang="zh-CN" sz="2400">
                  <a:latin typeface="微软雅黑" charset="-122"/>
                  <a:ea typeface="微软雅黑" charset="-122"/>
                </a:rPr>
                <a:t>GB/T 11457-2006</a:t>
              </a:r>
              <a:r>
                <a:rPr lang="zh-CN" altLang="en-US" sz="2400">
                  <a:latin typeface="微软雅黑" charset="-122"/>
                  <a:ea typeface="微软雅黑" charset="-122"/>
                </a:rPr>
                <a:t>《信息技术软件工程术语》给出了软件质量</a:t>
              </a:r>
              <a:r>
                <a:rPr lang="zh-CN" altLang="en-US" sz="2400">
                  <a:latin typeface="微软雅黑" charset="-122"/>
                  <a:ea typeface="微软雅黑" charset="-122"/>
                </a:rPr>
                <a:t>定义：</a:t>
              </a:r>
              <a:endParaRPr lang="zh-CN" altLang="en-US" sz="2400">
                <a:latin typeface="微软雅黑" charset="-122"/>
                <a:ea typeface="微软雅黑" charset="-122"/>
              </a:endParaRPr>
            </a:p>
          </p:txBody>
        </p:sp>
        <p:sp>
          <p:nvSpPr>
            <p:cNvPr id="11" name="燕尾形 10"/>
            <p:cNvSpPr/>
            <p:nvPr/>
          </p:nvSpPr>
          <p:spPr>
            <a:xfrm>
              <a:off x="2645"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13" name="矩形 12"/>
          <p:cNvSpPr/>
          <p:nvPr/>
        </p:nvSpPr>
        <p:spPr>
          <a:xfrm>
            <a:off x="2423160" y="2552700"/>
            <a:ext cx="6934200" cy="2306955"/>
          </a:xfrm>
          <a:prstGeom prst="rect">
            <a:avLst/>
          </a:prstGeom>
        </p:spPr>
        <p:txBody>
          <a:bodyPr wrap="square">
            <a:spAutoFit/>
          </a:bodyPr>
          <a:p>
            <a:pPr marL="342900" lvl="0" indent="-342900" algn="just">
              <a:lnSpc>
                <a:spcPct val="150000"/>
              </a:lnSpc>
              <a:buFont typeface="Arial" panose="020B0704020202020204" pitchFamily="34" charset="0"/>
              <a:buChar char="•"/>
            </a:pPr>
            <a:r>
              <a:rPr lang="zh-CN" altLang="en-US" sz="2400">
                <a:latin typeface="微软雅黑" charset="-122"/>
                <a:ea typeface="微软雅黑" charset="-122"/>
              </a:rPr>
              <a:t>软件产品中能满足给定需要的性质和特性的</a:t>
            </a:r>
            <a:r>
              <a:rPr lang="zh-CN" altLang="en-US" sz="2400">
                <a:latin typeface="微软雅黑" charset="-122"/>
                <a:ea typeface="微软雅黑" charset="-122"/>
              </a:rPr>
              <a:t>总体</a:t>
            </a:r>
            <a:endParaRPr lang="zh-CN" altLang="en-US" sz="2400">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400">
                <a:latin typeface="微软雅黑" charset="-122"/>
                <a:ea typeface="微软雅黑" charset="-122"/>
              </a:rPr>
              <a:t>软件具有所期望的各种属性的组合</a:t>
            </a:r>
            <a:r>
              <a:rPr lang="zh-CN" altLang="en-US" sz="2400">
                <a:latin typeface="微软雅黑" charset="-122"/>
                <a:ea typeface="微软雅黑" charset="-122"/>
              </a:rPr>
              <a:t>程度</a:t>
            </a:r>
            <a:endParaRPr lang="zh-CN" altLang="en-US" sz="2400">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400">
                <a:latin typeface="微软雅黑" charset="-122"/>
                <a:ea typeface="微软雅黑" charset="-122"/>
              </a:rPr>
              <a:t>顾客和用户觉得软件满足其综合期望的</a:t>
            </a:r>
            <a:r>
              <a:rPr lang="zh-CN" altLang="en-US" sz="2400">
                <a:latin typeface="微软雅黑" charset="-122"/>
                <a:ea typeface="微软雅黑" charset="-122"/>
              </a:rPr>
              <a:t>程度</a:t>
            </a:r>
            <a:endParaRPr lang="zh-CN" altLang="en-US" sz="2400">
              <a:latin typeface="微软雅黑" charset="-122"/>
              <a:ea typeface="微软雅黑" charset="-122"/>
            </a:endParaRPr>
          </a:p>
          <a:p>
            <a:pPr marL="342900" lvl="0" indent="-342900" algn="just">
              <a:lnSpc>
                <a:spcPct val="150000"/>
              </a:lnSpc>
              <a:buFont typeface="Arial" panose="020B0704020202020204" pitchFamily="34" charset="0"/>
              <a:buChar char="•"/>
            </a:pPr>
            <a:r>
              <a:rPr lang="zh-CN" altLang="en-US" sz="2400">
                <a:latin typeface="微软雅黑" charset="-122"/>
                <a:ea typeface="微软雅黑" charset="-122"/>
              </a:rPr>
              <a:t>确定软件在使用中将满足顾客预期要求的</a:t>
            </a:r>
            <a:r>
              <a:rPr lang="zh-CN" altLang="en-US" sz="2400">
                <a:latin typeface="微软雅黑" charset="-122"/>
                <a:ea typeface="微软雅黑" charset="-122"/>
              </a:rPr>
              <a:t>程度</a:t>
            </a:r>
            <a:endParaRPr lang="zh-CN" altLang="en-US" sz="2400">
              <a:latin typeface="微软雅黑" charset="-122"/>
              <a:ea typeface="微软雅黑" charset="-122"/>
            </a:endParaRPr>
          </a:p>
        </p:txBody>
      </p:sp>
      <p:grpSp>
        <p:nvGrpSpPr>
          <p:cNvPr id="3" name="组合 2"/>
          <p:cNvGrpSpPr/>
          <p:nvPr/>
        </p:nvGrpSpPr>
        <p:grpSpPr>
          <a:xfrm>
            <a:off x="1541780" y="5037455"/>
            <a:ext cx="8451850" cy="1198880"/>
            <a:chOff x="2870" y="2474"/>
            <a:chExt cx="13310" cy="1888"/>
          </a:xfrm>
        </p:grpSpPr>
        <p:sp>
          <p:nvSpPr>
            <p:cNvPr id="8" name="矩形 7"/>
            <p:cNvSpPr/>
            <p:nvPr/>
          </p:nvSpPr>
          <p:spPr>
            <a:xfrm>
              <a:off x="3677" y="2474"/>
              <a:ext cx="12503" cy="1888"/>
            </a:xfrm>
            <a:prstGeom prst="rect">
              <a:avLst/>
            </a:prstGeom>
          </p:spPr>
          <p:txBody>
            <a:bodyPr wrap="square">
              <a:spAutoFit/>
            </a:bodyPr>
            <a:p>
              <a:pPr lvl="0" indent="0" algn="just">
                <a:lnSpc>
                  <a:spcPct val="150000"/>
                </a:lnSpc>
                <a:buFont typeface="Arial" panose="020B0704020202020204" pitchFamily="34" charset="0"/>
                <a:buNone/>
              </a:pPr>
              <a:r>
                <a:rPr lang="zh-CN" altLang="en-US" sz="2400">
                  <a:latin typeface="微软雅黑" charset="-122"/>
                  <a:ea typeface="微软雅黑" charset="-122"/>
                  <a:sym typeface="+mn-ea"/>
                </a:rPr>
                <a:t>迄今为止，研究人员已经建立多个质量模型来帮助理解、度量和预测软件的质量。</a:t>
              </a:r>
              <a:r>
                <a:rPr lang="en-US" altLang="zh-CN" sz="2400">
                  <a:latin typeface="微软雅黑" charset="-122"/>
                  <a:ea typeface="微软雅黑" charset="-122"/>
                  <a:sym typeface="+mn-ea"/>
                </a:rPr>
                <a:t>Boehm</a:t>
              </a:r>
              <a:r>
                <a:rPr lang="zh-CN" altLang="en-US" sz="2400">
                  <a:latin typeface="微软雅黑" charset="-122"/>
                  <a:ea typeface="微软雅黑" charset="-122"/>
                  <a:sym typeface="+mn-ea"/>
                </a:rPr>
                <a:t>模型，</a:t>
              </a:r>
              <a:r>
                <a:rPr lang="en-US" altLang="zh-CN" sz="2400">
                  <a:latin typeface="微软雅黑" charset="-122"/>
                  <a:ea typeface="微软雅黑" charset="-122"/>
                  <a:sym typeface="+mn-ea"/>
                </a:rPr>
                <a:t>McCall</a:t>
              </a:r>
              <a:r>
                <a:rPr lang="zh-CN" altLang="en-US" sz="2400">
                  <a:latin typeface="微软雅黑" charset="-122"/>
                  <a:ea typeface="微软雅黑" charset="-122"/>
                  <a:sym typeface="+mn-ea"/>
                </a:rPr>
                <a:t>模型</a:t>
              </a:r>
              <a:r>
                <a:rPr lang="zh-CN" altLang="en-US" sz="2400">
                  <a:latin typeface="微软雅黑" charset="-122"/>
                  <a:ea typeface="微软雅黑" charset="-122"/>
                  <a:sym typeface="+mn-ea"/>
                </a:rPr>
                <a:t>等</a:t>
              </a:r>
              <a:endParaRPr lang="zh-CN" altLang="en-US" sz="2400">
                <a:latin typeface="微软雅黑" charset="-122"/>
                <a:ea typeface="微软雅黑" charset="-122"/>
                <a:sym typeface="+mn-ea"/>
              </a:endParaRPr>
            </a:p>
          </p:txBody>
        </p:sp>
        <p:sp>
          <p:nvSpPr>
            <p:cNvPr id="9" name="燕尾形 8"/>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McCall</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软件质量</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pic>
        <p:nvPicPr>
          <p:cNvPr id="10" name="图片 9"/>
          <p:cNvPicPr>
            <a:picLocks noChangeAspect="1"/>
          </p:cNvPicPr>
          <p:nvPr/>
        </p:nvPicPr>
        <p:blipFill>
          <a:blip r:embed="rId1"/>
          <a:srcRect r="100" b="15793"/>
          <a:stretch>
            <a:fillRect/>
          </a:stretch>
        </p:blipFill>
        <p:spPr>
          <a:xfrm>
            <a:off x="2243455" y="926465"/>
            <a:ext cx="6975475" cy="3141980"/>
          </a:xfrm>
          <a:prstGeom prst="rect">
            <a:avLst/>
          </a:prstGeom>
        </p:spPr>
      </p:pic>
      <p:sp>
        <p:nvSpPr>
          <p:cNvPr id="11" name="文本框 10"/>
          <p:cNvSpPr txBox="1"/>
          <p:nvPr/>
        </p:nvSpPr>
        <p:spPr>
          <a:xfrm>
            <a:off x="2002155" y="4271010"/>
            <a:ext cx="7709535" cy="1614805"/>
          </a:xfrm>
          <a:prstGeom prst="rect">
            <a:avLst/>
          </a:prstGeom>
          <a:noFill/>
        </p:spPr>
        <p:txBody>
          <a:bodyPr wrap="square" rtlCol="0" anchor="t">
            <a:spAutoFit/>
          </a:bodyPr>
          <a:p>
            <a:pPr marL="342900" lvl="0" indent="-342900" algn="just">
              <a:lnSpc>
                <a:spcPct val="150000"/>
              </a:lnSpc>
              <a:buFont typeface="Arial" panose="020B0704020202020204" pitchFamily="34" charset="0"/>
              <a:buChar char="•"/>
            </a:pPr>
            <a:r>
              <a:rPr lang="en-US" altLang="zh-CN" sz="2200">
                <a:latin typeface="微软雅黑" charset="-122"/>
                <a:ea typeface="微软雅黑" charset="-122"/>
                <a:sym typeface="+mn-ea"/>
              </a:rPr>
              <a:t>1979</a:t>
            </a:r>
            <a:r>
              <a:rPr lang="zh-CN" altLang="en-US" sz="2200">
                <a:latin typeface="微软雅黑" charset="-122"/>
                <a:ea typeface="微软雅黑" charset="-122"/>
                <a:sym typeface="+mn-ea"/>
              </a:rPr>
              <a:t>年由</a:t>
            </a:r>
            <a:r>
              <a:rPr lang="en-US" altLang="zh-CN" sz="2200">
                <a:latin typeface="微软雅黑" charset="-122"/>
                <a:ea typeface="微软雅黑" charset="-122"/>
                <a:sym typeface="+mn-ea"/>
              </a:rPr>
              <a:t>McCall</a:t>
            </a:r>
            <a:r>
              <a:rPr lang="zh-CN" altLang="en-US" sz="2200">
                <a:latin typeface="微软雅黑" charset="-122"/>
                <a:ea typeface="微软雅黑" charset="-122"/>
                <a:sym typeface="+mn-ea"/>
              </a:rPr>
              <a:t>等人提出的软件质量</a:t>
            </a:r>
            <a:r>
              <a:rPr lang="zh-CN" altLang="en-US" sz="2200">
                <a:latin typeface="微软雅黑" charset="-122"/>
                <a:ea typeface="微软雅黑" charset="-122"/>
                <a:sym typeface="+mn-ea"/>
              </a:rPr>
              <a:t>模型</a:t>
            </a:r>
            <a:endParaRPr lang="zh-CN" altLang="en-US" sz="2200">
              <a:latin typeface="微软雅黑" charset="-122"/>
              <a:ea typeface="微软雅黑" charset="-122"/>
              <a:sym typeface="+mn-ea"/>
            </a:endParaRPr>
          </a:p>
          <a:p>
            <a:pPr marL="342900" lvl="0" indent="-342900" algn="just">
              <a:lnSpc>
                <a:spcPct val="150000"/>
              </a:lnSpc>
              <a:buFont typeface="Arial" panose="020B0704020202020204" pitchFamily="34" charset="0"/>
              <a:buChar char="•"/>
            </a:pPr>
            <a:r>
              <a:rPr lang="zh-CN" altLang="en-US" sz="2200">
                <a:latin typeface="微软雅黑" charset="-122"/>
                <a:ea typeface="微软雅黑" charset="-122"/>
                <a:sym typeface="+mn-ea"/>
              </a:rPr>
              <a:t>将软件质量的概念建立在</a:t>
            </a:r>
            <a:r>
              <a:rPr lang="en-US" altLang="zh-CN" sz="2200">
                <a:latin typeface="微软雅黑" charset="-122"/>
                <a:ea typeface="微软雅黑" charset="-122"/>
                <a:sym typeface="+mn-ea"/>
              </a:rPr>
              <a:t>11</a:t>
            </a:r>
            <a:r>
              <a:rPr lang="zh-CN" altLang="en-US" sz="2200">
                <a:latin typeface="微软雅黑" charset="-122"/>
                <a:ea typeface="微软雅黑" charset="-122"/>
                <a:sym typeface="+mn-ea"/>
              </a:rPr>
              <a:t>个质量特性</a:t>
            </a:r>
            <a:r>
              <a:rPr lang="zh-CN" altLang="en-US" sz="2200">
                <a:latin typeface="微软雅黑" charset="-122"/>
                <a:ea typeface="微软雅黑" charset="-122"/>
                <a:sym typeface="+mn-ea"/>
              </a:rPr>
              <a:t>之上</a:t>
            </a:r>
            <a:endParaRPr lang="zh-CN" altLang="en-US" sz="2200">
              <a:latin typeface="微软雅黑" charset="-122"/>
              <a:ea typeface="微软雅黑" charset="-122"/>
              <a:sym typeface="+mn-ea"/>
            </a:endParaRPr>
          </a:p>
          <a:p>
            <a:pPr marL="342900" lvl="0" indent="-342900" algn="just">
              <a:lnSpc>
                <a:spcPct val="150000"/>
              </a:lnSpc>
              <a:buFont typeface="Arial" panose="020B0704020202020204" pitchFamily="34" charset="0"/>
              <a:buChar char="•"/>
            </a:pPr>
            <a:r>
              <a:rPr lang="zh-CN" altLang="en-US" sz="2200">
                <a:latin typeface="微软雅黑" charset="-122"/>
                <a:ea typeface="微软雅黑" charset="-122"/>
                <a:sym typeface="+mn-ea"/>
              </a:rPr>
              <a:t>这些质量特性分别面对软件产品的运行、修正和</a:t>
            </a:r>
            <a:r>
              <a:rPr lang="zh-CN" altLang="en-US" sz="2200">
                <a:latin typeface="微软雅黑" charset="-122"/>
                <a:ea typeface="微软雅黑" charset="-122"/>
                <a:sym typeface="+mn-ea"/>
              </a:rPr>
              <a:t>转移</a:t>
            </a:r>
            <a:endParaRPr lang="zh-CN" altLang="en-US" sz="2200">
              <a:latin typeface="微软雅黑" charset="-122"/>
              <a:ea typeface="微软雅黑" charset="-122"/>
              <a:sym typeface="+mn-ea"/>
            </a:endParaRPr>
          </a:p>
        </p:txBody>
      </p:sp>
    </p:spTree>
  </p:cSld>
  <p:clrMapOvr>
    <a:masterClrMapping/>
  </p:clrMapOvr>
  <p:transition advTm="36034"/>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339" name="Group 69"/>
          <p:cNvGrpSpPr/>
          <p:nvPr/>
        </p:nvGrpSpPr>
        <p:grpSpPr>
          <a:xfrm>
            <a:off x="4161155" y="1308418"/>
            <a:ext cx="1487488" cy="5119687"/>
            <a:chOff x="1258888" y="1557338"/>
            <a:chExt cx="1839621" cy="5119687"/>
          </a:xfrm>
        </p:grpSpPr>
        <p:sp>
          <p:nvSpPr>
            <p:cNvPr id="1467396" name="Text Box 4"/>
            <p:cNvSpPr txBox="1">
              <a:spLocks noChangeArrowheads="1"/>
            </p:cNvSpPr>
            <p:nvPr/>
          </p:nvSpPr>
          <p:spPr bwMode="auto">
            <a:xfrm>
              <a:off x="1258888" y="6308725"/>
              <a:ext cx="1829804" cy="36830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互用性</a:t>
              </a:r>
              <a:endParaRPr kumimoji="0" lang="zh-CN" altLang="en-US"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399" name="Text Box 7"/>
            <p:cNvSpPr txBox="1">
              <a:spLocks noChangeArrowheads="1"/>
            </p:cNvSpPr>
            <p:nvPr/>
          </p:nvSpPr>
          <p:spPr bwMode="auto">
            <a:xfrm>
              <a:off x="1258888" y="1557338"/>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正确性</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400" name="Text Box 8"/>
            <p:cNvSpPr txBox="1">
              <a:spLocks noChangeArrowheads="1"/>
            </p:cNvSpPr>
            <p:nvPr/>
          </p:nvSpPr>
          <p:spPr bwMode="auto">
            <a:xfrm>
              <a:off x="1258888" y="2036763"/>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可靠性</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401" name="Text Box 9"/>
            <p:cNvSpPr txBox="1">
              <a:spLocks noChangeArrowheads="1"/>
            </p:cNvSpPr>
            <p:nvPr/>
          </p:nvSpPr>
          <p:spPr bwMode="auto">
            <a:xfrm>
              <a:off x="1258888" y="2516188"/>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效率</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402" name="Text Box 10"/>
            <p:cNvSpPr txBox="1">
              <a:spLocks noChangeArrowheads="1"/>
            </p:cNvSpPr>
            <p:nvPr/>
          </p:nvSpPr>
          <p:spPr bwMode="auto">
            <a:xfrm>
              <a:off x="1258888" y="2994025"/>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完整性</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403" name="Text Box 11"/>
            <p:cNvSpPr txBox="1">
              <a:spLocks noChangeArrowheads="1"/>
            </p:cNvSpPr>
            <p:nvPr/>
          </p:nvSpPr>
          <p:spPr bwMode="auto">
            <a:xfrm>
              <a:off x="1258888" y="3473450"/>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可用性</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404" name="Text Box 12"/>
            <p:cNvSpPr txBox="1">
              <a:spLocks noChangeArrowheads="1"/>
            </p:cNvSpPr>
            <p:nvPr/>
          </p:nvSpPr>
          <p:spPr bwMode="auto">
            <a:xfrm>
              <a:off x="1258888" y="3952875"/>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可维护性</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405" name="Text Box 13"/>
            <p:cNvSpPr txBox="1">
              <a:spLocks noChangeArrowheads="1"/>
            </p:cNvSpPr>
            <p:nvPr/>
          </p:nvSpPr>
          <p:spPr bwMode="auto">
            <a:xfrm>
              <a:off x="1258888" y="4432300"/>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可测试性</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406" name="Text Box 14"/>
            <p:cNvSpPr txBox="1">
              <a:spLocks noChangeArrowheads="1"/>
            </p:cNvSpPr>
            <p:nvPr/>
          </p:nvSpPr>
          <p:spPr bwMode="auto">
            <a:xfrm>
              <a:off x="1258888" y="4910138"/>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灵活性</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407" name="Text Box 15"/>
            <p:cNvSpPr txBox="1">
              <a:spLocks noChangeArrowheads="1"/>
            </p:cNvSpPr>
            <p:nvPr/>
          </p:nvSpPr>
          <p:spPr bwMode="auto">
            <a:xfrm>
              <a:off x="1258888" y="5389563"/>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可移植性</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sp>
          <p:nvSpPr>
            <p:cNvPr id="1467408" name="Text Box 16"/>
            <p:cNvSpPr txBox="1">
              <a:spLocks noChangeArrowheads="1"/>
            </p:cNvSpPr>
            <p:nvPr/>
          </p:nvSpPr>
          <p:spPr bwMode="auto">
            <a:xfrm>
              <a:off x="1258888" y="5868988"/>
              <a:ext cx="1839621" cy="398780"/>
            </a:xfrm>
            <a:prstGeom prst="rect">
              <a:avLst/>
            </a:prstGeom>
            <a:solidFill>
              <a:srgbClr val="C3E1FF"/>
            </a:solidFill>
            <a:ln w="9525">
              <a:solidFill>
                <a:srgbClr val="808080"/>
              </a:solidFill>
              <a:miter lim="800000"/>
            </a:ln>
            <a:effectLst/>
          </p:spPr>
          <p:txBody>
            <a:bodyPr>
              <a:spAutoFit/>
            </a:bodyPr>
            <a:lstStyle/>
            <a:p>
              <a:pPr marR="0" algn="l" defTabSz="914400">
                <a:spcBef>
                  <a:spcPct val="50000"/>
                </a:spcBef>
                <a:buClrTx/>
                <a:buSzTx/>
                <a:buFontTx/>
                <a:buNone/>
                <a:defRPr/>
              </a:pPr>
              <a:r>
                <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rPr>
                <a:t>重复性</a:t>
              </a:r>
              <a:endParaRPr kumimoji="0" lang="zh-CN" altLang="en-US" sz="2000" b="1" kern="1200" cap="none" spc="0" normalizeH="0" baseline="0" noProof="0">
                <a:effectLst>
                  <a:outerShdw blurRad="38100" dist="38100" dir="2700000" algn="tl">
                    <a:srgbClr val="FFFFFF"/>
                  </a:outerShdw>
                </a:effectLst>
                <a:latin typeface="Arial" panose="020B0704020202020204" pitchFamily="34" charset="0"/>
                <a:ea typeface="宋体" pitchFamily="2" charset="-122"/>
                <a:cs typeface="+mn-cs"/>
              </a:endParaRPr>
            </a:p>
          </p:txBody>
        </p:sp>
      </p:grpSp>
      <p:grpSp>
        <p:nvGrpSpPr>
          <p:cNvPr id="14340" name="Group 68"/>
          <p:cNvGrpSpPr/>
          <p:nvPr/>
        </p:nvGrpSpPr>
        <p:grpSpPr>
          <a:xfrm>
            <a:off x="7629843" y="1344930"/>
            <a:ext cx="1868487" cy="5146675"/>
            <a:chOff x="5076825" y="1557338"/>
            <a:chExt cx="2638425" cy="5146675"/>
          </a:xfrm>
        </p:grpSpPr>
        <p:sp>
          <p:nvSpPr>
            <p:cNvPr id="14381" name="Text Box 3"/>
            <p:cNvSpPr txBox="1"/>
            <p:nvPr/>
          </p:nvSpPr>
          <p:spPr>
            <a:xfrm>
              <a:off x="5076825" y="1557338"/>
              <a:ext cx="2590800"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阐述性</a:t>
              </a:r>
              <a:endParaRPr lang="zh-CN" altLang="en-US" sz="1400" b="1" dirty="0">
                <a:latin typeface="Arial" panose="020B0704020202020204" pitchFamily="34" charset="0"/>
              </a:endParaRPr>
            </a:p>
          </p:txBody>
        </p:sp>
        <p:sp>
          <p:nvSpPr>
            <p:cNvPr id="14382" name="Text Box 5"/>
            <p:cNvSpPr txBox="1"/>
            <p:nvPr/>
          </p:nvSpPr>
          <p:spPr>
            <a:xfrm>
              <a:off x="5076825" y="6453188"/>
              <a:ext cx="2627313"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数据公开性</a:t>
              </a:r>
              <a:endParaRPr lang="zh-CN" altLang="en-US" sz="1400" b="1" dirty="0">
                <a:latin typeface="Arial" panose="020B0704020202020204" pitchFamily="34" charset="0"/>
              </a:endParaRPr>
            </a:p>
          </p:txBody>
        </p:sp>
        <p:sp>
          <p:nvSpPr>
            <p:cNvPr id="14383" name="Text Box 17"/>
            <p:cNvSpPr txBox="1"/>
            <p:nvPr/>
          </p:nvSpPr>
          <p:spPr>
            <a:xfrm>
              <a:off x="5097328" y="2066334"/>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连贯性</a:t>
              </a:r>
              <a:endParaRPr lang="en-US" altLang="zh-CN" sz="1400" b="1">
                <a:latin typeface="Arial" panose="020B0704020202020204" pitchFamily="34" charset="0"/>
              </a:endParaRPr>
            </a:p>
          </p:txBody>
        </p:sp>
        <p:sp>
          <p:nvSpPr>
            <p:cNvPr id="14384" name="Text Box 18"/>
            <p:cNvSpPr txBox="1"/>
            <p:nvPr/>
          </p:nvSpPr>
          <p:spPr>
            <a:xfrm>
              <a:off x="5097328" y="2325822"/>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容错性</a:t>
              </a:r>
              <a:endParaRPr lang="zh-CN" altLang="en-US" sz="1400" b="1" dirty="0">
                <a:latin typeface="Arial" panose="020B0704020202020204" pitchFamily="34" charset="0"/>
              </a:endParaRPr>
            </a:p>
          </p:txBody>
        </p:sp>
        <p:sp>
          <p:nvSpPr>
            <p:cNvPr id="14385" name="Text Box 19"/>
            <p:cNvSpPr txBox="1"/>
            <p:nvPr/>
          </p:nvSpPr>
          <p:spPr>
            <a:xfrm>
              <a:off x="5097328" y="2583885"/>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执行效率/储存效率</a:t>
              </a:r>
              <a:endParaRPr lang="zh-CN" altLang="en-US" sz="1400" b="1" dirty="0">
                <a:latin typeface="Arial" panose="020B0704020202020204" pitchFamily="34" charset="0"/>
              </a:endParaRPr>
            </a:p>
          </p:txBody>
        </p:sp>
        <p:sp>
          <p:nvSpPr>
            <p:cNvPr id="14386" name="Text Box 20"/>
            <p:cNvSpPr txBox="1"/>
            <p:nvPr/>
          </p:nvSpPr>
          <p:spPr>
            <a:xfrm>
              <a:off x="5079639" y="2857631"/>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存取控制/存取检查</a:t>
              </a:r>
              <a:endParaRPr lang="zh-CN" altLang="en-US" sz="1400" b="1" dirty="0">
                <a:latin typeface="Arial" panose="020B0704020202020204" pitchFamily="34" charset="0"/>
              </a:endParaRPr>
            </a:p>
          </p:txBody>
        </p:sp>
        <p:sp>
          <p:nvSpPr>
            <p:cNvPr id="14387" name="Text Box 21"/>
            <p:cNvSpPr txBox="1"/>
            <p:nvPr/>
          </p:nvSpPr>
          <p:spPr>
            <a:xfrm>
              <a:off x="5097328" y="3359498"/>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可训练</a:t>
              </a:r>
              <a:endParaRPr lang="zh-CN" altLang="en-US" sz="1400" b="1" dirty="0">
                <a:latin typeface="Arial" panose="020B0704020202020204" pitchFamily="34" charset="0"/>
              </a:endParaRPr>
            </a:p>
          </p:txBody>
        </p:sp>
        <p:sp>
          <p:nvSpPr>
            <p:cNvPr id="14388" name="Text Box 22"/>
            <p:cNvSpPr txBox="1"/>
            <p:nvPr/>
          </p:nvSpPr>
          <p:spPr>
            <a:xfrm>
              <a:off x="5079639" y="3610432"/>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沟通良好 </a:t>
              </a:r>
              <a:endParaRPr lang="zh-CN" altLang="en-US" sz="1400" b="1" dirty="0">
                <a:latin typeface="Arial" panose="020B0704020202020204" pitchFamily="34" charset="0"/>
              </a:endParaRPr>
            </a:p>
          </p:txBody>
        </p:sp>
        <p:sp>
          <p:nvSpPr>
            <p:cNvPr id="14389" name="Text Box 23"/>
            <p:cNvSpPr txBox="1"/>
            <p:nvPr/>
          </p:nvSpPr>
          <p:spPr>
            <a:xfrm>
              <a:off x="5097328" y="3877049"/>
              <a:ext cx="2617922" cy="250825"/>
            </a:xfrm>
            <a:prstGeom prst="rect">
              <a:avLst/>
            </a:prstGeom>
            <a:solidFill>
              <a:srgbClr val="CCFF99"/>
            </a:solidFill>
            <a:ln w="19050" cap="flat" cmpd="sng">
              <a:solidFill>
                <a:schemeClr val="folHlink"/>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简单性</a:t>
              </a:r>
              <a:endParaRPr lang="zh-CN" altLang="en-US" sz="1400" b="1" dirty="0">
                <a:latin typeface="Arial" panose="020B0704020202020204" pitchFamily="34" charset="0"/>
              </a:endParaRPr>
            </a:p>
          </p:txBody>
        </p:sp>
        <p:sp>
          <p:nvSpPr>
            <p:cNvPr id="14390" name="Text Box 24"/>
            <p:cNvSpPr txBox="1"/>
            <p:nvPr/>
          </p:nvSpPr>
          <p:spPr>
            <a:xfrm>
              <a:off x="5097328" y="4135112"/>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易操作的</a:t>
              </a:r>
              <a:endParaRPr lang="zh-CN" altLang="en-US" sz="1400" b="1" dirty="0">
                <a:latin typeface="Arial" panose="020B0704020202020204" pitchFamily="34" charset="0"/>
              </a:endParaRPr>
            </a:p>
          </p:txBody>
        </p:sp>
        <p:sp>
          <p:nvSpPr>
            <p:cNvPr id="14391" name="Text Box 25"/>
            <p:cNvSpPr txBox="1"/>
            <p:nvPr/>
          </p:nvSpPr>
          <p:spPr>
            <a:xfrm>
              <a:off x="5097328" y="4394600"/>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工具</a:t>
              </a:r>
              <a:endParaRPr lang="zh-CN" altLang="en-US" sz="1400" b="1" dirty="0">
                <a:latin typeface="Arial" panose="020B0704020202020204" pitchFamily="34" charset="0"/>
              </a:endParaRPr>
            </a:p>
          </p:txBody>
        </p:sp>
        <p:sp>
          <p:nvSpPr>
            <p:cNvPr id="14392" name="Text Box 26"/>
            <p:cNvSpPr txBox="1"/>
            <p:nvPr/>
          </p:nvSpPr>
          <p:spPr>
            <a:xfrm>
              <a:off x="5097328" y="4652662"/>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自我操作性</a:t>
              </a:r>
              <a:endParaRPr lang="zh-CN" altLang="en-US" sz="1400" b="1" dirty="0">
                <a:latin typeface="Arial" panose="020B0704020202020204" pitchFamily="34" charset="0"/>
              </a:endParaRPr>
            </a:p>
          </p:txBody>
        </p:sp>
        <p:sp>
          <p:nvSpPr>
            <p:cNvPr id="14393" name="Text Box 27"/>
            <p:cNvSpPr txBox="1"/>
            <p:nvPr/>
          </p:nvSpPr>
          <p:spPr>
            <a:xfrm>
              <a:off x="5097328" y="4912151"/>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扩展性</a:t>
              </a:r>
              <a:endParaRPr lang="zh-CN" altLang="en-US" sz="1400" b="1" dirty="0">
                <a:latin typeface="Arial" panose="020B0704020202020204" pitchFamily="34" charset="0"/>
              </a:endParaRPr>
            </a:p>
          </p:txBody>
        </p:sp>
        <p:sp>
          <p:nvSpPr>
            <p:cNvPr id="14394" name="Text Box 28"/>
            <p:cNvSpPr txBox="1"/>
            <p:nvPr/>
          </p:nvSpPr>
          <p:spPr>
            <a:xfrm>
              <a:off x="5097328" y="5168787"/>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一般性</a:t>
              </a:r>
              <a:endParaRPr lang="zh-CN" altLang="en-US" sz="1400" b="1" dirty="0">
                <a:latin typeface="Arial" panose="020B0704020202020204" pitchFamily="34" charset="0"/>
              </a:endParaRPr>
            </a:p>
          </p:txBody>
        </p:sp>
        <p:sp>
          <p:nvSpPr>
            <p:cNvPr id="14395" name="Text Box 29"/>
            <p:cNvSpPr txBox="1"/>
            <p:nvPr/>
          </p:nvSpPr>
          <p:spPr>
            <a:xfrm>
              <a:off x="5097328" y="5428276"/>
              <a:ext cx="2617922" cy="250825"/>
            </a:xfrm>
            <a:prstGeom prst="rect">
              <a:avLst/>
            </a:prstGeom>
            <a:solidFill>
              <a:srgbClr val="CCFF99"/>
            </a:solidFill>
            <a:ln w="15875" cap="flat" cmpd="sng">
              <a:solidFill>
                <a:schemeClr val="folHlink"/>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模块性</a:t>
              </a:r>
              <a:endParaRPr lang="zh-CN" altLang="en-US" sz="1400" b="1" dirty="0">
                <a:latin typeface="Arial" panose="020B0704020202020204" pitchFamily="34" charset="0"/>
              </a:endParaRPr>
            </a:p>
          </p:txBody>
        </p:sp>
        <p:sp>
          <p:nvSpPr>
            <p:cNvPr id="14396" name="Text Box 30"/>
            <p:cNvSpPr txBox="1"/>
            <p:nvPr/>
          </p:nvSpPr>
          <p:spPr>
            <a:xfrm>
              <a:off x="5097328" y="5686338"/>
              <a:ext cx="2617922" cy="219710"/>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200" b="1" dirty="0">
                  <a:latin typeface="Arial" panose="020B0704020202020204" pitchFamily="34" charset="0"/>
                </a:rPr>
                <a:t>软件系统独立性</a:t>
              </a:r>
              <a:endParaRPr lang="zh-CN" altLang="en-US" sz="1200" b="1" dirty="0">
                <a:latin typeface="Arial" panose="020B0704020202020204" pitchFamily="34" charset="0"/>
              </a:endParaRPr>
            </a:p>
          </p:txBody>
        </p:sp>
        <p:sp>
          <p:nvSpPr>
            <p:cNvPr id="14397" name="Text Box 31"/>
            <p:cNvSpPr txBox="1"/>
            <p:nvPr/>
          </p:nvSpPr>
          <p:spPr>
            <a:xfrm>
              <a:off x="5097328" y="5945826"/>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机器独立性</a:t>
              </a:r>
              <a:endParaRPr lang="zh-CN" altLang="en-US" sz="1400" b="1" dirty="0">
                <a:latin typeface="Arial" panose="020B0704020202020204" pitchFamily="34" charset="0"/>
              </a:endParaRPr>
            </a:p>
          </p:txBody>
        </p:sp>
        <p:sp>
          <p:nvSpPr>
            <p:cNvPr id="14398" name="Text Box 32"/>
            <p:cNvSpPr txBox="1"/>
            <p:nvPr/>
          </p:nvSpPr>
          <p:spPr>
            <a:xfrm>
              <a:off x="5097328" y="6203889"/>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通讯公开性</a:t>
              </a:r>
              <a:endParaRPr lang="zh-CN" altLang="en-US" sz="1400" b="1" dirty="0">
                <a:latin typeface="Arial" panose="020B0704020202020204" pitchFamily="34" charset="0"/>
              </a:endParaRPr>
            </a:p>
          </p:txBody>
        </p:sp>
        <p:sp>
          <p:nvSpPr>
            <p:cNvPr id="14399" name="Text Box 33"/>
            <p:cNvSpPr txBox="1"/>
            <p:nvPr/>
          </p:nvSpPr>
          <p:spPr>
            <a:xfrm>
              <a:off x="5097328" y="1806846"/>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正确性</a:t>
              </a:r>
              <a:endParaRPr lang="zh-CN" altLang="en-US" sz="1400" b="1" dirty="0">
                <a:latin typeface="Arial" panose="020B0704020202020204" pitchFamily="34" charset="0"/>
              </a:endParaRPr>
            </a:p>
          </p:txBody>
        </p:sp>
        <p:sp>
          <p:nvSpPr>
            <p:cNvPr id="14400" name="Text Box 34"/>
            <p:cNvSpPr txBox="1"/>
            <p:nvPr/>
          </p:nvSpPr>
          <p:spPr>
            <a:xfrm>
              <a:off x="5097328" y="3100010"/>
              <a:ext cx="2617922" cy="250825"/>
            </a:xfrm>
            <a:prstGeom prst="rect">
              <a:avLst/>
            </a:prstGeom>
            <a:solidFill>
              <a:srgbClr val="CCFF99"/>
            </a:solidFill>
            <a:ln w="9525" cap="flat" cmpd="sng">
              <a:solidFill>
                <a:srgbClr val="808080"/>
              </a:solidFill>
              <a:prstDash val="solid"/>
              <a:miter/>
              <a:headEnd type="none" w="med" len="med"/>
              <a:tailEnd type="none" w="med" len="med"/>
            </a:ln>
          </p:spPr>
          <p:txBody>
            <a:bodyPr tIns="18000" bIns="18000">
              <a:spAutoFit/>
            </a:bodyPr>
            <a:p>
              <a:pPr algn="l">
                <a:spcBef>
                  <a:spcPct val="50000"/>
                </a:spcBef>
              </a:pPr>
              <a:r>
                <a:rPr lang="zh-CN" altLang="en-US" sz="1400" b="1" dirty="0">
                  <a:latin typeface="Arial" panose="020B0704020202020204" pitchFamily="34" charset="0"/>
                </a:rPr>
                <a:t>可操作性</a:t>
              </a:r>
              <a:endParaRPr lang="zh-CN" altLang="en-US" sz="1400" b="1" dirty="0">
                <a:latin typeface="Arial" panose="020B0704020202020204" pitchFamily="34" charset="0"/>
              </a:endParaRPr>
            </a:p>
          </p:txBody>
        </p:sp>
      </p:grpSp>
      <p:sp>
        <p:nvSpPr>
          <p:cNvPr id="14341" name="Line 35"/>
          <p:cNvSpPr/>
          <p:nvPr/>
        </p:nvSpPr>
        <p:spPr>
          <a:xfrm flipH="1">
            <a:off x="5637530" y="1424305"/>
            <a:ext cx="2006600" cy="0"/>
          </a:xfrm>
          <a:prstGeom prst="line">
            <a:avLst/>
          </a:prstGeom>
          <a:ln w="28575" cap="flat" cmpd="sng">
            <a:solidFill>
              <a:srgbClr val="3366FF"/>
            </a:solidFill>
            <a:prstDash val="solid"/>
            <a:headEnd type="none" w="med" len="med"/>
            <a:tailEnd type="triangle" w="med" len="med"/>
          </a:ln>
        </p:spPr>
      </p:sp>
      <p:sp>
        <p:nvSpPr>
          <p:cNvPr id="14342" name="Line 36"/>
          <p:cNvSpPr/>
          <p:nvPr/>
        </p:nvSpPr>
        <p:spPr>
          <a:xfrm flipH="1" flipV="1">
            <a:off x="5637530" y="1521143"/>
            <a:ext cx="2006600" cy="160337"/>
          </a:xfrm>
          <a:prstGeom prst="line">
            <a:avLst/>
          </a:prstGeom>
          <a:ln w="28575" cap="flat" cmpd="sng">
            <a:solidFill>
              <a:srgbClr val="3366FF"/>
            </a:solidFill>
            <a:prstDash val="solid"/>
            <a:headEnd type="none" w="med" len="med"/>
            <a:tailEnd type="triangle" w="med" len="med"/>
          </a:ln>
        </p:spPr>
      </p:sp>
      <p:sp>
        <p:nvSpPr>
          <p:cNvPr id="14343" name="Line 37"/>
          <p:cNvSpPr/>
          <p:nvPr/>
        </p:nvSpPr>
        <p:spPr>
          <a:xfrm flipH="1" flipV="1">
            <a:off x="5637530" y="1617980"/>
            <a:ext cx="2006600" cy="323850"/>
          </a:xfrm>
          <a:prstGeom prst="line">
            <a:avLst/>
          </a:prstGeom>
          <a:ln w="28575" cap="flat" cmpd="sng">
            <a:solidFill>
              <a:srgbClr val="3366FF"/>
            </a:solidFill>
            <a:prstDash val="solid"/>
            <a:headEnd type="none" w="med" len="med"/>
            <a:tailEnd type="triangle" w="med" len="med"/>
          </a:ln>
        </p:spPr>
      </p:sp>
      <p:sp>
        <p:nvSpPr>
          <p:cNvPr id="14344" name="Line 38"/>
          <p:cNvSpPr/>
          <p:nvPr/>
        </p:nvSpPr>
        <p:spPr>
          <a:xfrm flipH="1">
            <a:off x="5637530" y="1941830"/>
            <a:ext cx="1973263" cy="0"/>
          </a:xfrm>
          <a:prstGeom prst="line">
            <a:avLst/>
          </a:prstGeom>
          <a:ln w="28575" cap="flat" cmpd="sng">
            <a:solidFill>
              <a:srgbClr val="3366FF"/>
            </a:solidFill>
            <a:prstDash val="solid"/>
            <a:headEnd type="none" w="med" len="med"/>
            <a:tailEnd type="triangle" w="med" len="med"/>
          </a:ln>
        </p:spPr>
      </p:sp>
      <p:sp>
        <p:nvSpPr>
          <p:cNvPr id="14345" name="Line 39"/>
          <p:cNvSpPr/>
          <p:nvPr/>
        </p:nvSpPr>
        <p:spPr>
          <a:xfrm flipH="1" flipV="1">
            <a:off x="5637530" y="2038668"/>
            <a:ext cx="2006600" cy="193675"/>
          </a:xfrm>
          <a:prstGeom prst="line">
            <a:avLst/>
          </a:prstGeom>
          <a:ln w="28575" cap="flat" cmpd="sng">
            <a:solidFill>
              <a:srgbClr val="3366FF"/>
            </a:solidFill>
            <a:prstDash val="solid"/>
            <a:headEnd type="none" w="med" len="med"/>
            <a:tailEnd type="triangle" w="med" len="med"/>
          </a:ln>
        </p:spPr>
      </p:sp>
      <p:sp>
        <p:nvSpPr>
          <p:cNvPr id="14346" name="Line 40"/>
          <p:cNvSpPr/>
          <p:nvPr/>
        </p:nvSpPr>
        <p:spPr>
          <a:xfrm flipH="1">
            <a:off x="5637530" y="2489518"/>
            <a:ext cx="2006600" cy="0"/>
          </a:xfrm>
          <a:prstGeom prst="line">
            <a:avLst/>
          </a:prstGeom>
          <a:ln w="28575" cap="flat" cmpd="sng">
            <a:solidFill>
              <a:srgbClr val="3366FF"/>
            </a:solidFill>
            <a:prstDash val="solid"/>
            <a:headEnd type="none" w="med" len="med"/>
            <a:tailEnd type="triangle" w="med" len="med"/>
          </a:ln>
        </p:spPr>
      </p:sp>
      <p:sp>
        <p:nvSpPr>
          <p:cNvPr id="14347" name="Line 41"/>
          <p:cNvSpPr/>
          <p:nvPr/>
        </p:nvSpPr>
        <p:spPr>
          <a:xfrm flipH="1">
            <a:off x="5637530" y="2749868"/>
            <a:ext cx="2006600" cy="193675"/>
          </a:xfrm>
          <a:prstGeom prst="line">
            <a:avLst/>
          </a:prstGeom>
          <a:ln w="28575" cap="flat" cmpd="sng">
            <a:solidFill>
              <a:srgbClr val="3366FF"/>
            </a:solidFill>
            <a:prstDash val="solid"/>
            <a:headEnd type="none" w="med" len="med"/>
            <a:tailEnd type="triangle" w="med" len="med"/>
          </a:ln>
        </p:spPr>
      </p:sp>
      <p:sp>
        <p:nvSpPr>
          <p:cNvPr id="14348" name="Line 42"/>
          <p:cNvSpPr/>
          <p:nvPr/>
        </p:nvSpPr>
        <p:spPr>
          <a:xfrm flipH="1">
            <a:off x="5637530" y="3040380"/>
            <a:ext cx="2006600" cy="355600"/>
          </a:xfrm>
          <a:prstGeom prst="line">
            <a:avLst/>
          </a:prstGeom>
          <a:ln w="28575" cap="flat" cmpd="sng">
            <a:solidFill>
              <a:srgbClr val="3366FF"/>
            </a:solidFill>
            <a:prstDash val="solid"/>
            <a:headEnd type="none" w="med" len="med"/>
            <a:tailEnd type="triangle" w="med" len="med"/>
          </a:ln>
        </p:spPr>
      </p:sp>
      <p:sp>
        <p:nvSpPr>
          <p:cNvPr id="14349" name="Line 43"/>
          <p:cNvSpPr/>
          <p:nvPr/>
        </p:nvSpPr>
        <p:spPr>
          <a:xfrm flipH="1">
            <a:off x="5637530" y="3751580"/>
            <a:ext cx="2006600" cy="96838"/>
          </a:xfrm>
          <a:prstGeom prst="line">
            <a:avLst/>
          </a:prstGeom>
          <a:ln w="28575" cap="flat" cmpd="sng">
            <a:solidFill>
              <a:srgbClr val="3366FF"/>
            </a:solidFill>
            <a:prstDash val="solid"/>
            <a:headEnd type="none" w="med" len="med"/>
            <a:tailEnd type="triangle" w="med" len="med"/>
          </a:ln>
        </p:spPr>
      </p:sp>
      <p:sp>
        <p:nvSpPr>
          <p:cNvPr id="14350" name="Line 44"/>
          <p:cNvSpPr/>
          <p:nvPr/>
        </p:nvSpPr>
        <p:spPr>
          <a:xfrm flipH="1">
            <a:off x="5637530" y="3526155"/>
            <a:ext cx="2006600" cy="0"/>
          </a:xfrm>
          <a:prstGeom prst="line">
            <a:avLst/>
          </a:prstGeom>
          <a:ln w="28575" cap="flat" cmpd="sng">
            <a:solidFill>
              <a:srgbClr val="3366FF"/>
            </a:solidFill>
            <a:prstDash val="solid"/>
            <a:headEnd type="none" w="med" len="med"/>
            <a:tailEnd type="triangle" w="med" len="med"/>
          </a:ln>
        </p:spPr>
      </p:sp>
      <p:sp>
        <p:nvSpPr>
          <p:cNvPr id="14351" name="Line 45"/>
          <p:cNvSpPr/>
          <p:nvPr/>
        </p:nvSpPr>
        <p:spPr>
          <a:xfrm flipH="1">
            <a:off x="5637530" y="3783330"/>
            <a:ext cx="2006600" cy="614363"/>
          </a:xfrm>
          <a:prstGeom prst="line">
            <a:avLst/>
          </a:prstGeom>
          <a:ln w="28575" cap="flat" cmpd="sng">
            <a:solidFill>
              <a:srgbClr val="3366FF"/>
            </a:solidFill>
            <a:prstDash val="solid"/>
            <a:headEnd type="none" w="med" len="med"/>
            <a:tailEnd type="triangle" w="med" len="med"/>
          </a:ln>
        </p:spPr>
      </p:sp>
      <p:sp>
        <p:nvSpPr>
          <p:cNvPr id="14352" name="Line 46"/>
          <p:cNvSpPr/>
          <p:nvPr/>
        </p:nvSpPr>
        <p:spPr>
          <a:xfrm flipH="1">
            <a:off x="5637530" y="3267393"/>
            <a:ext cx="2006600" cy="193675"/>
          </a:xfrm>
          <a:prstGeom prst="line">
            <a:avLst/>
          </a:prstGeom>
          <a:ln w="28575" cap="flat" cmpd="sng">
            <a:solidFill>
              <a:srgbClr val="3366FF"/>
            </a:solidFill>
            <a:prstDash val="solid"/>
            <a:headEnd type="none" w="med" len="med"/>
            <a:tailEnd type="triangle" w="med" len="med"/>
          </a:ln>
        </p:spPr>
      </p:sp>
      <p:sp>
        <p:nvSpPr>
          <p:cNvPr id="14353" name="Line 47"/>
          <p:cNvSpPr/>
          <p:nvPr/>
        </p:nvSpPr>
        <p:spPr>
          <a:xfrm flipH="1" flipV="1">
            <a:off x="5637530" y="3913505"/>
            <a:ext cx="2006600" cy="96838"/>
          </a:xfrm>
          <a:prstGeom prst="line">
            <a:avLst/>
          </a:prstGeom>
          <a:ln w="28575" cap="flat" cmpd="sng">
            <a:solidFill>
              <a:srgbClr val="3366FF"/>
            </a:solidFill>
            <a:prstDash val="solid"/>
            <a:headEnd type="none" w="med" len="med"/>
            <a:tailEnd type="triangle" w="med" len="med"/>
          </a:ln>
        </p:spPr>
      </p:sp>
      <p:sp>
        <p:nvSpPr>
          <p:cNvPr id="14354" name="Line 48"/>
          <p:cNvSpPr/>
          <p:nvPr/>
        </p:nvSpPr>
        <p:spPr>
          <a:xfrm flipH="1" flipV="1">
            <a:off x="5637530" y="4043680"/>
            <a:ext cx="2006600" cy="1292225"/>
          </a:xfrm>
          <a:prstGeom prst="line">
            <a:avLst/>
          </a:prstGeom>
          <a:ln w="28575" cap="flat" cmpd="sng">
            <a:solidFill>
              <a:srgbClr val="3366FF"/>
            </a:solidFill>
            <a:prstDash val="solid"/>
            <a:headEnd type="none" w="med" len="med"/>
            <a:tailEnd type="triangle" w="med" len="med"/>
          </a:ln>
        </p:spPr>
      </p:sp>
      <p:sp>
        <p:nvSpPr>
          <p:cNvPr id="14355" name="Line 49"/>
          <p:cNvSpPr/>
          <p:nvPr/>
        </p:nvSpPr>
        <p:spPr>
          <a:xfrm flipH="1" flipV="1">
            <a:off x="5637530" y="3977005"/>
            <a:ext cx="2006600" cy="584200"/>
          </a:xfrm>
          <a:prstGeom prst="line">
            <a:avLst/>
          </a:prstGeom>
          <a:ln w="28575" cap="flat" cmpd="sng">
            <a:solidFill>
              <a:srgbClr val="3366FF"/>
            </a:solidFill>
            <a:prstDash val="solid"/>
            <a:headEnd type="none" w="med" len="med"/>
            <a:tailEnd type="triangle" w="med" len="med"/>
          </a:ln>
        </p:spPr>
      </p:sp>
      <p:sp>
        <p:nvSpPr>
          <p:cNvPr id="14356" name="Line 50"/>
          <p:cNvSpPr/>
          <p:nvPr/>
        </p:nvSpPr>
        <p:spPr>
          <a:xfrm flipH="1">
            <a:off x="5637530" y="4269105"/>
            <a:ext cx="2006600" cy="128588"/>
          </a:xfrm>
          <a:prstGeom prst="line">
            <a:avLst/>
          </a:prstGeom>
          <a:ln w="28575" cap="flat" cmpd="sng">
            <a:solidFill>
              <a:srgbClr val="3366FF"/>
            </a:solidFill>
            <a:prstDash val="solid"/>
            <a:headEnd type="none" w="med" len="med"/>
            <a:tailEnd type="triangle" w="med" len="med"/>
          </a:ln>
        </p:spPr>
      </p:sp>
      <p:sp>
        <p:nvSpPr>
          <p:cNvPr id="14357" name="Line 51"/>
          <p:cNvSpPr/>
          <p:nvPr/>
        </p:nvSpPr>
        <p:spPr>
          <a:xfrm flipH="1" flipV="1">
            <a:off x="5637530" y="4462780"/>
            <a:ext cx="2006600" cy="128588"/>
          </a:xfrm>
          <a:prstGeom prst="line">
            <a:avLst/>
          </a:prstGeom>
          <a:ln w="28575" cap="flat" cmpd="sng">
            <a:solidFill>
              <a:srgbClr val="3366FF"/>
            </a:solidFill>
            <a:prstDash val="solid"/>
            <a:headEnd type="none" w="med" len="med"/>
            <a:tailEnd type="triangle" w="med" len="med"/>
          </a:ln>
        </p:spPr>
      </p:sp>
      <p:sp>
        <p:nvSpPr>
          <p:cNvPr id="14358" name="Line 52"/>
          <p:cNvSpPr/>
          <p:nvPr/>
        </p:nvSpPr>
        <p:spPr>
          <a:xfrm flipH="1" flipV="1">
            <a:off x="5637530" y="4494530"/>
            <a:ext cx="2006600" cy="841375"/>
          </a:xfrm>
          <a:prstGeom prst="line">
            <a:avLst/>
          </a:prstGeom>
          <a:ln w="28575" cap="flat" cmpd="sng">
            <a:solidFill>
              <a:srgbClr val="3366FF"/>
            </a:solidFill>
            <a:prstDash val="solid"/>
            <a:headEnd type="none" w="med" len="med"/>
            <a:tailEnd type="triangle" w="med" len="med"/>
          </a:ln>
        </p:spPr>
      </p:sp>
      <p:sp>
        <p:nvSpPr>
          <p:cNvPr id="14359" name="Line 53"/>
          <p:cNvSpPr/>
          <p:nvPr/>
        </p:nvSpPr>
        <p:spPr>
          <a:xfrm flipH="1">
            <a:off x="5637530" y="3783330"/>
            <a:ext cx="2006600" cy="1100138"/>
          </a:xfrm>
          <a:prstGeom prst="line">
            <a:avLst/>
          </a:prstGeom>
          <a:ln w="28575" cap="flat" cmpd="sng">
            <a:solidFill>
              <a:srgbClr val="3366FF"/>
            </a:solidFill>
            <a:prstDash val="solid"/>
            <a:headEnd type="none" w="med" len="med"/>
            <a:tailEnd type="triangle" w="med" len="med"/>
          </a:ln>
        </p:spPr>
      </p:sp>
      <p:sp>
        <p:nvSpPr>
          <p:cNvPr id="14360" name="Line 54"/>
          <p:cNvSpPr/>
          <p:nvPr/>
        </p:nvSpPr>
        <p:spPr>
          <a:xfrm flipH="1">
            <a:off x="5637530" y="4786630"/>
            <a:ext cx="2006600" cy="96838"/>
          </a:xfrm>
          <a:prstGeom prst="line">
            <a:avLst/>
          </a:prstGeom>
          <a:ln w="28575" cap="flat" cmpd="sng">
            <a:solidFill>
              <a:srgbClr val="3366FF"/>
            </a:solidFill>
            <a:prstDash val="solid"/>
            <a:headEnd type="none" w="med" len="med"/>
            <a:tailEnd type="triangle" w="med" len="med"/>
          </a:ln>
        </p:spPr>
      </p:sp>
      <p:sp>
        <p:nvSpPr>
          <p:cNvPr id="14361" name="Line 55"/>
          <p:cNvSpPr/>
          <p:nvPr/>
        </p:nvSpPr>
        <p:spPr>
          <a:xfrm flipH="1" flipV="1">
            <a:off x="5637530" y="4948555"/>
            <a:ext cx="2006600" cy="96838"/>
          </a:xfrm>
          <a:prstGeom prst="line">
            <a:avLst/>
          </a:prstGeom>
          <a:ln w="28575" cap="flat" cmpd="sng">
            <a:solidFill>
              <a:srgbClr val="3366FF"/>
            </a:solidFill>
            <a:prstDash val="solid"/>
            <a:headEnd type="none" w="med" len="med"/>
            <a:tailEnd type="triangle" w="med" len="med"/>
          </a:ln>
        </p:spPr>
      </p:sp>
      <p:sp>
        <p:nvSpPr>
          <p:cNvPr id="14362" name="Line 56"/>
          <p:cNvSpPr/>
          <p:nvPr/>
        </p:nvSpPr>
        <p:spPr>
          <a:xfrm flipH="1" flipV="1">
            <a:off x="5637530" y="4980305"/>
            <a:ext cx="2006600" cy="388938"/>
          </a:xfrm>
          <a:prstGeom prst="line">
            <a:avLst/>
          </a:prstGeom>
          <a:ln w="28575" cap="flat" cmpd="sng">
            <a:solidFill>
              <a:srgbClr val="3366FF"/>
            </a:solidFill>
            <a:prstDash val="solid"/>
            <a:headEnd type="none" w="med" len="med"/>
            <a:tailEnd type="triangle" w="med" len="med"/>
          </a:ln>
        </p:spPr>
      </p:sp>
      <p:sp>
        <p:nvSpPr>
          <p:cNvPr id="14363" name="Line 57"/>
          <p:cNvSpPr/>
          <p:nvPr/>
        </p:nvSpPr>
        <p:spPr>
          <a:xfrm flipH="1" flipV="1">
            <a:off x="5637530" y="5369243"/>
            <a:ext cx="2006600" cy="193675"/>
          </a:xfrm>
          <a:prstGeom prst="line">
            <a:avLst/>
          </a:prstGeom>
          <a:ln w="28575" cap="flat" cmpd="sng">
            <a:solidFill>
              <a:srgbClr val="3366FF"/>
            </a:solidFill>
            <a:prstDash val="solid"/>
            <a:headEnd type="none" w="med" len="med"/>
            <a:tailEnd type="triangle" w="med" len="med"/>
          </a:ln>
        </p:spPr>
      </p:sp>
      <p:sp>
        <p:nvSpPr>
          <p:cNvPr id="14364" name="Line 58"/>
          <p:cNvSpPr/>
          <p:nvPr/>
        </p:nvSpPr>
        <p:spPr>
          <a:xfrm flipH="1">
            <a:off x="5637530" y="3816668"/>
            <a:ext cx="2006600" cy="1519237"/>
          </a:xfrm>
          <a:prstGeom prst="line">
            <a:avLst/>
          </a:prstGeom>
          <a:ln w="28575" cap="flat" cmpd="sng">
            <a:solidFill>
              <a:srgbClr val="3366FF"/>
            </a:solidFill>
            <a:prstDash val="solid"/>
            <a:headEnd type="none" w="med" len="med"/>
            <a:tailEnd type="triangle" w="med" len="med"/>
          </a:ln>
        </p:spPr>
      </p:sp>
      <p:sp>
        <p:nvSpPr>
          <p:cNvPr id="14365" name="Line 59"/>
          <p:cNvSpPr/>
          <p:nvPr/>
        </p:nvSpPr>
        <p:spPr>
          <a:xfrm flipH="1" flipV="1">
            <a:off x="5637530" y="5400993"/>
            <a:ext cx="2006600" cy="452437"/>
          </a:xfrm>
          <a:prstGeom prst="line">
            <a:avLst/>
          </a:prstGeom>
          <a:ln w="28575" cap="flat" cmpd="sng">
            <a:solidFill>
              <a:srgbClr val="3366FF"/>
            </a:solidFill>
            <a:prstDash val="solid"/>
            <a:headEnd type="none" w="med" len="med"/>
            <a:tailEnd type="triangle" w="med" len="med"/>
          </a:ln>
        </p:spPr>
      </p:sp>
      <p:sp>
        <p:nvSpPr>
          <p:cNvPr id="14366" name="Line 60"/>
          <p:cNvSpPr/>
          <p:nvPr/>
        </p:nvSpPr>
        <p:spPr>
          <a:xfrm flipH="1">
            <a:off x="5637530" y="3848418"/>
            <a:ext cx="1973263" cy="1941512"/>
          </a:xfrm>
          <a:prstGeom prst="line">
            <a:avLst/>
          </a:prstGeom>
          <a:ln w="28575" cap="flat" cmpd="sng">
            <a:solidFill>
              <a:srgbClr val="3366FF"/>
            </a:solidFill>
            <a:prstDash val="solid"/>
            <a:headEnd type="none" w="med" len="med"/>
            <a:tailEnd type="triangle" w="med" len="med"/>
          </a:ln>
        </p:spPr>
      </p:sp>
      <p:sp>
        <p:nvSpPr>
          <p:cNvPr id="14367" name="Line 61"/>
          <p:cNvSpPr/>
          <p:nvPr/>
        </p:nvSpPr>
        <p:spPr>
          <a:xfrm flipH="1">
            <a:off x="5637530" y="5078730"/>
            <a:ext cx="2006600" cy="711200"/>
          </a:xfrm>
          <a:prstGeom prst="line">
            <a:avLst/>
          </a:prstGeom>
          <a:ln w="28575" cap="flat" cmpd="sng">
            <a:solidFill>
              <a:srgbClr val="3366FF"/>
            </a:solidFill>
            <a:prstDash val="solid"/>
            <a:headEnd type="none" w="med" len="med"/>
            <a:tailEnd type="triangle" w="med" len="med"/>
          </a:ln>
        </p:spPr>
      </p:sp>
      <p:sp>
        <p:nvSpPr>
          <p:cNvPr id="14368" name="Line 62"/>
          <p:cNvSpPr/>
          <p:nvPr/>
        </p:nvSpPr>
        <p:spPr>
          <a:xfrm flipH="1">
            <a:off x="5637530" y="5335905"/>
            <a:ext cx="2006600" cy="484188"/>
          </a:xfrm>
          <a:prstGeom prst="line">
            <a:avLst/>
          </a:prstGeom>
          <a:ln w="28575" cap="flat" cmpd="sng">
            <a:solidFill>
              <a:srgbClr val="3366FF"/>
            </a:solidFill>
            <a:prstDash val="solid"/>
            <a:headEnd type="none" w="med" len="med"/>
            <a:tailEnd type="triangle" w="med" len="med"/>
          </a:ln>
        </p:spPr>
      </p:sp>
      <p:sp>
        <p:nvSpPr>
          <p:cNvPr id="14369" name="Line 63"/>
          <p:cNvSpPr/>
          <p:nvPr/>
        </p:nvSpPr>
        <p:spPr>
          <a:xfrm flipH="1">
            <a:off x="5637530" y="5562918"/>
            <a:ext cx="2006600" cy="290512"/>
          </a:xfrm>
          <a:prstGeom prst="line">
            <a:avLst/>
          </a:prstGeom>
          <a:ln w="28575" cap="flat" cmpd="sng">
            <a:solidFill>
              <a:srgbClr val="3366FF"/>
            </a:solidFill>
            <a:prstDash val="solid"/>
            <a:headEnd type="none" w="med" len="med"/>
            <a:tailEnd type="triangle" w="med" len="med"/>
          </a:ln>
        </p:spPr>
      </p:sp>
      <p:sp>
        <p:nvSpPr>
          <p:cNvPr id="14370" name="Line 64"/>
          <p:cNvSpPr/>
          <p:nvPr/>
        </p:nvSpPr>
        <p:spPr>
          <a:xfrm flipH="1">
            <a:off x="5637530" y="5853430"/>
            <a:ext cx="2006600" cy="0"/>
          </a:xfrm>
          <a:prstGeom prst="line">
            <a:avLst/>
          </a:prstGeom>
          <a:ln w="28575" cap="flat" cmpd="sng">
            <a:solidFill>
              <a:srgbClr val="3366FF"/>
            </a:solidFill>
            <a:prstDash val="solid"/>
            <a:headEnd type="none" w="med" len="med"/>
            <a:tailEnd type="triangle" w="med" len="med"/>
          </a:ln>
        </p:spPr>
      </p:sp>
      <p:sp>
        <p:nvSpPr>
          <p:cNvPr id="14371" name="Line 65"/>
          <p:cNvSpPr/>
          <p:nvPr/>
        </p:nvSpPr>
        <p:spPr>
          <a:xfrm flipH="1">
            <a:off x="5637530" y="6112193"/>
            <a:ext cx="2006600" cy="193675"/>
          </a:xfrm>
          <a:prstGeom prst="line">
            <a:avLst/>
          </a:prstGeom>
          <a:ln w="28575" cap="flat" cmpd="sng">
            <a:solidFill>
              <a:srgbClr val="3366FF"/>
            </a:solidFill>
            <a:prstDash val="solid"/>
            <a:headEnd type="none" w="med" len="med"/>
            <a:tailEnd type="triangle" w="med" len="med"/>
          </a:ln>
        </p:spPr>
      </p:sp>
      <p:sp>
        <p:nvSpPr>
          <p:cNvPr id="14372" name="Line 66"/>
          <p:cNvSpPr/>
          <p:nvPr/>
        </p:nvSpPr>
        <p:spPr>
          <a:xfrm flipH="1" flipV="1">
            <a:off x="5645468" y="6331268"/>
            <a:ext cx="1981200" cy="0"/>
          </a:xfrm>
          <a:prstGeom prst="line">
            <a:avLst/>
          </a:prstGeom>
          <a:ln w="28575" cap="flat" cmpd="sng">
            <a:solidFill>
              <a:srgbClr val="3366FF"/>
            </a:solidFill>
            <a:prstDash val="solid"/>
            <a:headEnd type="none" w="med" len="med"/>
            <a:tailEnd type="triangle" w="med" len="med"/>
          </a:ln>
        </p:spPr>
      </p:sp>
      <p:sp>
        <p:nvSpPr>
          <p:cNvPr id="14373" name="Line 67"/>
          <p:cNvSpPr/>
          <p:nvPr/>
        </p:nvSpPr>
        <p:spPr>
          <a:xfrm flipH="1">
            <a:off x="5637530" y="5369243"/>
            <a:ext cx="1973263" cy="871537"/>
          </a:xfrm>
          <a:prstGeom prst="line">
            <a:avLst/>
          </a:prstGeom>
          <a:ln w="28575" cap="flat" cmpd="sng">
            <a:solidFill>
              <a:srgbClr val="3366FF"/>
            </a:solidFill>
            <a:prstDash val="solid"/>
            <a:headEnd type="none" w="med" len="med"/>
            <a:tailEnd type="triangle" w="med" len="med"/>
          </a:ln>
        </p:spPr>
      </p:sp>
      <p:sp>
        <p:nvSpPr>
          <p:cNvPr id="71" name="TextBox 70"/>
          <p:cNvSpPr txBox="1"/>
          <p:nvPr/>
        </p:nvSpPr>
        <p:spPr>
          <a:xfrm>
            <a:off x="2627630" y="2038668"/>
            <a:ext cx="839788" cy="829945"/>
          </a:xfrm>
          <a:prstGeom prst="rect">
            <a:avLst/>
          </a:prstGeom>
          <a:solidFill>
            <a:srgbClr val="C00000"/>
          </a:solidFill>
        </p:spPr>
        <p:txBody>
          <a:bodyPr>
            <a:spAutoFit/>
          </a:bodyPr>
          <a:lstStyle/>
          <a:p>
            <a:pPr marR="0" algn="l" defTabSz="914400">
              <a:buClrTx/>
              <a:buSzTx/>
              <a:buFontTx/>
              <a:buNone/>
              <a:defRPr/>
            </a:pPr>
            <a:r>
              <a:rPr kumimoji="0" lang="zh-CN" altLang="en-US" sz="2400" b="1" kern="1200" cap="none" spc="0" normalizeH="0" baseline="0" noProof="0" dirty="0">
                <a:solidFill>
                  <a:srgbClr val="FFFFEE"/>
                </a:solidFill>
                <a:latin typeface="楷体_GB2312" pitchFamily="49" charset="-122"/>
                <a:ea typeface="楷体_GB2312" pitchFamily="49" charset="-122"/>
                <a:cs typeface="+mn-cs"/>
              </a:rPr>
              <a:t>产品操作</a:t>
            </a:r>
            <a:endParaRPr kumimoji="0" lang="zh-CN" altLang="en-US" sz="2400" b="1" kern="1200" cap="none" spc="0" normalizeH="0" baseline="0" noProof="0" dirty="0">
              <a:solidFill>
                <a:srgbClr val="FFFFEE"/>
              </a:solidFill>
              <a:latin typeface="楷体_GB2312" pitchFamily="49" charset="-122"/>
              <a:ea typeface="楷体_GB2312" pitchFamily="49" charset="-122"/>
              <a:cs typeface="+mn-cs"/>
            </a:endParaRPr>
          </a:p>
        </p:txBody>
      </p:sp>
      <p:sp>
        <p:nvSpPr>
          <p:cNvPr id="72" name="TextBox 71"/>
          <p:cNvSpPr txBox="1"/>
          <p:nvPr/>
        </p:nvSpPr>
        <p:spPr>
          <a:xfrm>
            <a:off x="2627630" y="4010343"/>
            <a:ext cx="839788" cy="829945"/>
          </a:xfrm>
          <a:prstGeom prst="rect">
            <a:avLst/>
          </a:prstGeom>
          <a:solidFill>
            <a:srgbClr val="C00000"/>
          </a:solidFill>
        </p:spPr>
        <p:txBody>
          <a:bodyPr>
            <a:spAutoFit/>
          </a:bodyPr>
          <a:lstStyle/>
          <a:p>
            <a:pPr marR="0" algn="l" defTabSz="914400">
              <a:buClrTx/>
              <a:buSzTx/>
              <a:buFontTx/>
              <a:buNone/>
              <a:defRPr/>
            </a:pPr>
            <a:r>
              <a:rPr kumimoji="0" lang="zh-CN" altLang="en-US" sz="2400" b="1" kern="1200" cap="none" spc="0" normalizeH="0" baseline="0" noProof="0" dirty="0">
                <a:solidFill>
                  <a:srgbClr val="FFFFEE"/>
                </a:solidFill>
                <a:latin typeface="楷体_GB2312" pitchFamily="49" charset="-122"/>
                <a:ea typeface="楷体_GB2312" pitchFamily="49" charset="-122"/>
                <a:cs typeface="+mn-cs"/>
              </a:rPr>
              <a:t>产品修改</a:t>
            </a:r>
            <a:endParaRPr kumimoji="0" lang="zh-CN" altLang="en-US" sz="2400" b="1" kern="1200" cap="none" spc="0" normalizeH="0" baseline="0" noProof="0" dirty="0">
              <a:solidFill>
                <a:srgbClr val="FFFFEE"/>
              </a:solidFill>
              <a:latin typeface="楷体_GB2312" pitchFamily="49" charset="-122"/>
              <a:ea typeface="楷体_GB2312" pitchFamily="49" charset="-122"/>
              <a:cs typeface="+mn-cs"/>
            </a:endParaRPr>
          </a:p>
        </p:txBody>
      </p:sp>
      <p:sp>
        <p:nvSpPr>
          <p:cNvPr id="73" name="TextBox 72"/>
          <p:cNvSpPr txBox="1"/>
          <p:nvPr/>
        </p:nvSpPr>
        <p:spPr>
          <a:xfrm>
            <a:off x="2627630" y="5324793"/>
            <a:ext cx="839788" cy="829945"/>
          </a:xfrm>
          <a:prstGeom prst="rect">
            <a:avLst/>
          </a:prstGeom>
          <a:solidFill>
            <a:srgbClr val="C00000"/>
          </a:solidFill>
        </p:spPr>
        <p:txBody>
          <a:bodyPr>
            <a:spAutoFit/>
          </a:bodyPr>
          <a:p>
            <a:pPr algn="l"/>
            <a:r>
              <a:rPr lang="zh-CN" altLang="en-US" sz="2400" b="1" dirty="0">
                <a:solidFill>
                  <a:srgbClr val="FFFFEE"/>
                </a:solidFill>
                <a:latin typeface="楷体_GB2312" pitchFamily="49" charset="-122"/>
                <a:ea typeface="楷体_GB2312" pitchFamily="49" charset="-122"/>
              </a:rPr>
              <a:t>产品转换</a:t>
            </a:r>
            <a:endParaRPr lang="en-US" altLang="zh-CN" sz="2400" b="1">
              <a:solidFill>
                <a:srgbClr val="FFFFEE"/>
              </a:solidFill>
              <a:latin typeface="楷体_GB2312" pitchFamily="49" charset="-122"/>
              <a:ea typeface="楷体_GB2312" pitchFamily="49" charset="-122"/>
            </a:endParaRPr>
          </a:p>
        </p:txBody>
      </p:sp>
      <p:sp>
        <p:nvSpPr>
          <p:cNvPr id="14378" name="Left Brace 73"/>
          <p:cNvSpPr/>
          <p:nvPr/>
        </p:nvSpPr>
        <p:spPr>
          <a:xfrm>
            <a:off x="3503930" y="5178743"/>
            <a:ext cx="547688" cy="1204912"/>
          </a:xfrm>
          <a:prstGeom prst="leftBrace">
            <a:avLst>
              <a:gd name="adj1" fmla="val 30759"/>
              <a:gd name="adj2" fmla="val 48866"/>
            </a:avLst>
          </a:prstGeom>
          <a:solidFill>
            <a:schemeClr val="accent1">
              <a:alpha val="50195"/>
            </a:schemeClr>
          </a:solidFill>
          <a:ln w="9525" cap="flat" cmpd="sng">
            <a:solidFill>
              <a:schemeClr val="tx1"/>
            </a:solidFill>
            <a:prstDash val="solid"/>
            <a:headEnd type="none" w="med" len="med"/>
            <a:tailEnd type="none" w="med" len="med"/>
          </a:ln>
        </p:spPr>
        <p:txBody>
          <a:bodyPr lIns="0" tIns="0" rIns="0" bIns="0" anchor="ctr" anchorCtr="0"/>
          <a:p>
            <a:pPr algn="l"/>
            <a:endParaRPr lang="zh-CN" altLang="en-US" dirty="0">
              <a:latin typeface="Arial" panose="020B0704020202020204" pitchFamily="34" charset="0"/>
            </a:endParaRPr>
          </a:p>
        </p:txBody>
      </p:sp>
      <p:sp>
        <p:nvSpPr>
          <p:cNvPr id="14379" name="Left Brace 74"/>
          <p:cNvSpPr/>
          <p:nvPr/>
        </p:nvSpPr>
        <p:spPr>
          <a:xfrm>
            <a:off x="3503930" y="3791268"/>
            <a:ext cx="547688" cy="1204912"/>
          </a:xfrm>
          <a:prstGeom prst="leftBrace">
            <a:avLst>
              <a:gd name="adj1" fmla="val 30759"/>
              <a:gd name="adj2" fmla="val 48866"/>
            </a:avLst>
          </a:prstGeom>
          <a:solidFill>
            <a:schemeClr val="accent1">
              <a:alpha val="50195"/>
            </a:schemeClr>
          </a:solidFill>
          <a:ln w="9525" cap="flat" cmpd="sng">
            <a:solidFill>
              <a:schemeClr val="tx1"/>
            </a:solidFill>
            <a:prstDash val="solid"/>
            <a:headEnd type="none" w="med" len="med"/>
            <a:tailEnd type="none" w="med" len="med"/>
          </a:ln>
        </p:spPr>
        <p:txBody>
          <a:bodyPr lIns="0" tIns="0" rIns="0" bIns="0" anchor="ctr" anchorCtr="0"/>
          <a:p>
            <a:pPr algn="l"/>
            <a:endParaRPr lang="zh-CN" altLang="en-US" dirty="0">
              <a:latin typeface="Arial" panose="020B0704020202020204" pitchFamily="34" charset="0"/>
            </a:endParaRPr>
          </a:p>
        </p:txBody>
      </p:sp>
      <p:sp>
        <p:nvSpPr>
          <p:cNvPr id="14380" name="Left Brace 75"/>
          <p:cNvSpPr/>
          <p:nvPr/>
        </p:nvSpPr>
        <p:spPr>
          <a:xfrm>
            <a:off x="3503930" y="1417955"/>
            <a:ext cx="547688" cy="2117725"/>
          </a:xfrm>
          <a:prstGeom prst="leftBrace">
            <a:avLst>
              <a:gd name="adj1" fmla="val 30754"/>
              <a:gd name="adj2" fmla="val 48866"/>
            </a:avLst>
          </a:prstGeom>
          <a:solidFill>
            <a:schemeClr val="accent1">
              <a:alpha val="50195"/>
            </a:schemeClr>
          </a:solidFill>
          <a:ln w="9525" cap="flat" cmpd="sng">
            <a:solidFill>
              <a:schemeClr val="tx1"/>
            </a:solidFill>
            <a:prstDash val="solid"/>
            <a:headEnd type="none" w="med" len="med"/>
            <a:tailEnd type="none" w="med" len="med"/>
          </a:ln>
        </p:spPr>
        <p:txBody>
          <a:bodyPr lIns="0" tIns="0" rIns="0" bIns="0" anchor="ctr" anchorCtr="0"/>
          <a:p>
            <a:pPr algn="l"/>
            <a:endParaRPr lang="zh-CN" altLang="en-US" dirty="0">
              <a:latin typeface="Arial" panose="020B0704020202020204" pitchFamily="34"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McCall</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软件质量</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文本框 3"/>
          <p:cNvSpPr txBox="1"/>
          <p:nvPr/>
        </p:nvSpPr>
        <p:spPr>
          <a:xfrm>
            <a:off x="4161155" y="897255"/>
            <a:ext cx="1776095" cy="368300"/>
          </a:xfrm>
          <a:prstGeom prst="rect">
            <a:avLst/>
          </a:prstGeom>
          <a:noFill/>
        </p:spPr>
        <p:txBody>
          <a:bodyPr wrap="square" rtlCol="0">
            <a:spAutoFit/>
          </a:bodyPr>
          <a:p>
            <a:r>
              <a:rPr lang="en-US" altLang="zh-CN"/>
              <a:t>11</a:t>
            </a:r>
            <a:r>
              <a:rPr lang="zh-CN" altLang="en-US"/>
              <a:t>质量</a:t>
            </a:r>
            <a:r>
              <a:rPr lang="zh-CN" altLang="en-US"/>
              <a:t>因子</a:t>
            </a:r>
            <a:endParaRPr lang="zh-CN" altLang="en-US"/>
          </a:p>
        </p:txBody>
      </p:sp>
      <p:sp>
        <p:nvSpPr>
          <p:cNvPr id="5" name="文本框 4"/>
          <p:cNvSpPr txBox="1"/>
          <p:nvPr/>
        </p:nvSpPr>
        <p:spPr>
          <a:xfrm>
            <a:off x="7912100" y="940435"/>
            <a:ext cx="1318260" cy="368300"/>
          </a:xfrm>
          <a:prstGeom prst="rect">
            <a:avLst/>
          </a:prstGeom>
          <a:noFill/>
        </p:spPr>
        <p:txBody>
          <a:bodyPr wrap="square" rtlCol="0">
            <a:spAutoFit/>
          </a:bodyPr>
          <a:p>
            <a:r>
              <a:rPr lang="zh-CN" altLang="en-US"/>
              <a:t>质量</a:t>
            </a:r>
            <a:r>
              <a:rPr lang="zh-CN" altLang="en-US"/>
              <a:t>标准</a:t>
            </a:r>
            <a:endParaRPr lang="zh-CN" altLang="en-US"/>
          </a:p>
        </p:txBody>
      </p:sp>
    </p:spTree>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2" descr="16-3"/>
          <p:cNvPicPr>
            <a:picLocks noChangeAspect="1"/>
          </p:cNvPicPr>
          <p:nvPr/>
        </p:nvPicPr>
        <p:blipFill>
          <a:blip r:embed="rId1"/>
          <a:stretch>
            <a:fillRect/>
          </a:stretch>
        </p:blipFill>
        <p:spPr>
          <a:xfrm>
            <a:off x="6067425" y="364490"/>
            <a:ext cx="4841240" cy="6426200"/>
          </a:xfrm>
          <a:prstGeom prst="rect">
            <a:avLst/>
          </a:prstGeom>
          <a:noFill/>
          <a:ln w="9525">
            <a:noFill/>
          </a:ln>
        </p:spPr>
      </p:pic>
      <p:grpSp>
        <p:nvGrpSpPr>
          <p:cNvPr id="39" name="组合 38"/>
          <p:cNvGrpSpPr/>
          <p:nvPr/>
        </p:nvGrpSpPr>
        <p:grpSpPr>
          <a:xfrm>
            <a:off x="0" y="287611"/>
            <a:ext cx="6561455" cy="504190"/>
            <a:chOff x="0" y="287611"/>
            <a:chExt cx="6561455"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5664200"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800">
                  <a:latin typeface="微软雅黑" charset="-122"/>
                  <a:ea typeface="微软雅黑" charset="-122"/>
                  <a:sym typeface="+mn-ea"/>
                </a:rPr>
                <a:t>ISO/IEC 9126</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软件质量</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61925" y="1372235"/>
            <a:ext cx="5511165" cy="1106805"/>
            <a:chOff x="2870" y="2474"/>
            <a:chExt cx="8679" cy="1743"/>
          </a:xfrm>
        </p:grpSpPr>
        <p:sp>
          <p:nvSpPr>
            <p:cNvPr id="4" name="矩形 3"/>
            <p:cNvSpPr/>
            <p:nvPr/>
          </p:nvSpPr>
          <p:spPr>
            <a:xfrm>
              <a:off x="3677" y="2474"/>
              <a:ext cx="7872" cy="1743"/>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2200">
                  <a:latin typeface="微软雅黑" charset="-122"/>
                  <a:ea typeface="微软雅黑" charset="-122"/>
                  <a:sym typeface="+mn-ea"/>
                </a:rPr>
                <a:t>ISO/IEC 9126软件质量模型，被国内和国际标准采用，由3个层次组成：</a:t>
              </a:r>
              <a:endParaRPr lang="zh-CN" altLang="en-US" sz="2200">
                <a:latin typeface="微软雅黑" charset="0"/>
                <a:ea typeface="微软雅黑" charset="0"/>
                <a:cs typeface="微软雅黑" charset="0"/>
                <a:sym typeface="+mn-ea"/>
              </a:endParaRPr>
            </a:p>
          </p:txBody>
        </p:sp>
        <p:sp>
          <p:nvSpPr>
            <p:cNvPr id="7" name="燕尾形 6"/>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5" name="文本框 4"/>
          <p:cNvSpPr txBox="1"/>
          <p:nvPr/>
        </p:nvSpPr>
        <p:spPr>
          <a:xfrm>
            <a:off x="161925" y="2691130"/>
            <a:ext cx="6096000" cy="2968625"/>
          </a:xfrm>
          <a:prstGeom prst="rect">
            <a:avLst/>
          </a:prstGeom>
          <a:noFill/>
        </p:spPr>
        <p:txBody>
          <a:bodyPr wrap="square" rtlCol="0" anchor="t">
            <a:spAutoFit/>
          </a:bodyPr>
          <a:p>
            <a:pPr lvl="1" algn="l" eaLnBrk="1" hangingPunct="1">
              <a:spcBef>
                <a:spcPct val="50000"/>
              </a:spcBef>
            </a:pPr>
            <a:r>
              <a:rPr lang="en-US" altLang="zh-CN" sz="2200" b="1">
                <a:solidFill>
                  <a:srgbClr val="99CCFF"/>
                </a:solidFill>
                <a:latin typeface="微软雅黑" charset="0"/>
                <a:ea typeface="微软雅黑" charset="0"/>
                <a:cs typeface="微软雅黑" charset="0"/>
                <a:sym typeface="+mn-ea"/>
              </a:rPr>
              <a:t>- </a:t>
            </a:r>
            <a:r>
              <a:rPr lang="en-US" altLang="zh-CN" sz="2200" b="1">
                <a:solidFill>
                  <a:srgbClr val="3366FF"/>
                </a:solidFill>
                <a:latin typeface="微软雅黑" charset="0"/>
                <a:ea typeface="微软雅黑" charset="0"/>
                <a:cs typeface="微软雅黑" charset="0"/>
                <a:sym typeface="+mn-ea"/>
              </a:rPr>
              <a:t>SQRC</a:t>
            </a:r>
            <a:r>
              <a:rPr lang="en-US" altLang="zh-CN" sz="2200">
                <a:latin typeface="微软雅黑" charset="0"/>
                <a:ea typeface="微软雅黑" charset="0"/>
                <a:cs typeface="微软雅黑" charset="0"/>
                <a:sym typeface="+mn-ea"/>
              </a:rPr>
              <a:t> </a:t>
            </a:r>
            <a:r>
              <a:rPr lang="zh-CN" altLang="en-US" sz="2200" dirty="0">
                <a:latin typeface="微软雅黑" charset="0"/>
                <a:ea typeface="微软雅黑" charset="0"/>
                <a:cs typeface="微软雅黑" charset="0"/>
                <a:sym typeface="+mn-ea"/>
              </a:rPr>
              <a:t>软件质量需求评价准则（高层）</a:t>
            </a:r>
            <a:endParaRPr lang="zh-CN" altLang="en-US" sz="2200" dirty="0">
              <a:latin typeface="微软雅黑" charset="0"/>
              <a:ea typeface="微软雅黑" charset="0"/>
              <a:cs typeface="微软雅黑" charset="0"/>
              <a:sym typeface="+mn-ea"/>
            </a:endParaRPr>
          </a:p>
          <a:p>
            <a:pPr lvl="1" algn="l" eaLnBrk="1" hangingPunct="1">
              <a:spcBef>
                <a:spcPct val="50000"/>
              </a:spcBef>
            </a:pPr>
            <a:r>
              <a:rPr lang="zh-CN" altLang="en-US" sz="2200" dirty="0">
                <a:latin typeface="微软雅黑" charset="0"/>
                <a:ea typeface="微软雅黑" charset="0"/>
                <a:cs typeface="微软雅黑" charset="0"/>
                <a:sym typeface="+mn-ea"/>
              </a:rPr>
              <a:t>质量特性</a:t>
            </a:r>
            <a:endParaRPr lang="zh-CN" altLang="en-US" sz="2200" dirty="0">
              <a:latin typeface="微软雅黑" charset="0"/>
              <a:ea typeface="微软雅黑" charset="0"/>
              <a:cs typeface="微软雅黑" charset="0"/>
            </a:endParaRPr>
          </a:p>
          <a:p>
            <a:pPr lvl="1" algn="l" eaLnBrk="1" hangingPunct="1">
              <a:spcBef>
                <a:spcPct val="50000"/>
              </a:spcBef>
            </a:pPr>
            <a:r>
              <a:rPr lang="en-US" altLang="zh-CN" sz="2200" b="1">
                <a:solidFill>
                  <a:srgbClr val="99CCFF"/>
                </a:solidFill>
                <a:latin typeface="微软雅黑" charset="0"/>
                <a:ea typeface="微软雅黑" charset="0"/>
                <a:cs typeface="微软雅黑" charset="0"/>
                <a:sym typeface="+mn-ea"/>
              </a:rPr>
              <a:t>- </a:t>
            </a:r>
            <a:r>
              <a:rPr lang="en-US" altLang="zh-CN" sz="2200" b="1">
                <a:solidFill>
                  <a:srgbClr val="3366FF"/>
                </a:solidFill>
                <a:latin typeface="微软雅黑" charset="0"/>
                <a:ea typeface="微软雅黑" charset="0"/>
                <a:cs typeface="微软雅黑" charset="0"/>
                <a:sym typeface="+mn-ea"/>
              </a:rPr>
              <a:t>SQDC</a:t>
            </a:r>
            <a:r>
              <a:rPr lang="zh-CN" altLang="en-US" sz="2200" dirty="0">
                <a:latin typeface="微软雅黑" charset="0"/>
                <a:ea typeface="微软雅黑" charset="0"/>
                <a:cs typeface="微软雅黑" charset="0"/>
                <a:sym typeface="+mn-ea"/>
              </a:rPr>
              <a:t> 软件质量设计评价准则（中层）</a:t>
            </a:r>
            <a:endParaRPr lang="zh-CN" altLang="en-US" sz="2200" dirty="0">
              <a:latin typeface="微软雅黑" charset="0"/>
              <a:ea typeface="微软雅黑" charset="0"/>
              <a:cs typeface="微软雅黑" charset="0"/>
              <a:sym typeface="+mn-ea"/>
            </a:endParaRPr>
          </a:p>
          <a:p>
            <a:pPr lvl="1" algn="l" eaLnBrk="1" hangingPunct="1">
              <a:spcBef>
                <a:spcPct val="50000"/>
              </a:spcBef>
            </a:pPr>
            <a:r>
              <a:rPr lang="zh-CN" altLang="en-US" sz="2200" dirty="0">
                <a:latin typeface="微软雅黑" charset="0"/>
                <a:ea typeface="微软雅黑" charset="0"/>
                <a:cs typeface="微软雅黑" charset="0"/>
                <a:sym typeface="+mn-ea"/>
              </a:rPr>
              <a:t>质量子特性（推荐、非标准）</a:t>
            </a:r>
            <a:endParaRPr lang="zh-CN" altLang="en-US" sz="2200" dirty="0">
              <a:latin typeface="微软雅黑" charset="0"/>
              <a:ea typeface="微软雅黑" charset="0"/>
              <a:cs typeface="微软雅黑" charset="0"/>
            </a:endParaRPr>
          </a:p>
          <a:p>
            <a:pPr lvl="1" algn="l" eaLnBrk="1" hangingPunct="1">
              <a:spcBef>
                <a:spcPct val="50000"/>
              </a:spcBef>
            </a:pPr>
            <a:r>
              <a:rPr lang="en-US" altLang="zh-CN" sz="2200" b="1">
                <a:solidFill>
                  <a:srgbClr val="99CCFF"/>
                </a:solidFill>
                <a:latin typeface="微软雅黑" charset="0"/>
                <a:ea typeface="微软雅黑" charset="0"/>
                <a:cs typeface="微软雅黑" charset="0"/>
                <a:sym typeface="+mn-ea"/>
              </a:rPr>
              <a:t>- </a:t>
            </a:r>
            <a:r>
              <a:rPr lang="en-US" altLang="zh-CN" sz="2200" b="1">
                <a:solidFill>
                  <a:srgbClr val="3366FF"/>
                </a:solidFill>
                <a:latin typeface="微软雅黑" charset="0"/>
                <a:ea typeface="微软雅黑" charset="0"/>
                <a:cs typeface="微软雅黑" charset="0"/>
                <a:sym typeface="+mn-ea"/>
              </a:rPr>
              <a:t>SQMC</a:t>
            </a:r>
            <a:r>
              <a:rPr lang="zh-CN" altLang="en-US" sz="2200" dirty="0">
                <a:latin typeface="微软雅黑" charset="0"/>
                <a:ea typeface="微软雅黑" charset="0"/>
                <a:cs typeface="微软雅黑" charset="0"/>
                <a:sym typeface="+mn-ea"/>
              </a:rPr>
              <a:t> 软件质量度量评价准则（低层）</a:t>
            </a:r>
            <a:endParaRPr lang="zh-CN" altLang="en-US" sz="2200" dirty="0">
              <a:latin typeface="微软雅黑" charset="0"/>
              <a:ea typeface="微软雅黑" charset="0"/>
              <a:cs typeface="微软雅黑" charset="0"/>
              <a:sym typeface="+mn-ea"/>
            </a:endParaRPr>
          </a:p>
          <a:p>
            <a:pPr lvl="1" algn="l" eaLnBrk="1" hangingPunct="1">
              <a:spcBef>
                <a:spcPct val="50000"/>
              </a:spcBef>
            </a:pPr>
            <a:r>
              <a:rPr lang="zh-CN" altLang="en-US" sz="2200" dirty="0">
                <a:latin typeface="微软雅黑" charset="0"/>
                <a:ea typeface="微软雅黑" charset="0"/>
                <a:cs typeface="微软雅黑" charset="0"/>
                <a:sym typeface="+mn-ea"/>
              </a:rPr>
              <a:t>度量（视实际情况</a:t>
            </a:r>
            <a:r>
              <a:rPr lang="zh-CN" altLang="en-US" sz="2200" dirty="0">
                <a:latin typeface="微软雅黑" charset="0"/>
                <a:ea typeface="微软雅黑" charset="0"/>
                <a:cs typeface="微软雅黑" charset="0"/>
                <a:sym typeface="+mn-ea"/>
              </a:rPr>
              <a:t>制定）</a:t>
            </a:r>
            <a:endParaRPr lang="zh-CN" altLang="en-US" sz="2200" dirty="0">
              <a:latin typeface="微软雅黑" charset="0"/>
              <a:ea typeface="微软雅黑" charset="0"/>
              <a:cs typeface="微软雅黑" charset="0"/>
              <a:sym typeface="+mn-ea"/>
            </a:endParaRPr>
          </a:p>
        </p:txBody>
      </p:sp>
    </p:spTree>
  </p:cSld>
  <p:clrMapOvr>
    <a:masterClrMapping/>
  </p:clrMapOvr>
  <p:transition advTm="36034"/>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6561455" cy="504190"/>
            <a:chOff x="0" y="287611"/>
            <a:chExt cx="6561455"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5664200"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800">
                  <a:latin typeface="微软雅黑" charset="-122"/>
                  <a:ea typeface="微软雅黑" charset="-122"/>
                  <a:sym typeface="+mn-ea"/>
                </a:rPr>
                <a:t>ISO/IEC 9126</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软件质量</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aphicFrame>
        <p:nvGraphicFramePr>
          <p:cNvPr id="8" name="表格 7"/>
          <p:cNvGraphicFramePr/>
          <p:nvPr/>
        </p:nvGraphicFramePr>
        <p:xfrm>
          <a:off x="1828800" y="981075"/>
          <a:ext cx="8534400" cy="5186680"/>
        </p:xfrm>
        <a:graphic>
          <a:graphicData uri="http://schemas.openxmlformats.org/drawingml/2006/table">
            <a:tbl>
              <a:tblPr firstRow="1" bandRow="1">
                <a:tableStyleId>{5C22544A-7EE6-4342-B048-85BDC9FD1C3A}</a:tableStyleId>
              </a:tblPr>
              <a:tblGrid>
                <a:gridCol w="1808480"/>
                <a:gridCol w="6725920"/>
              </a:tblGrid>
              <a:tr h="381000">
                <a:tc>
                  <a:txBody>
                    <a:bodyPr/>
                    <a:p>
                      <a:pPr algn="ctr">
                        <a:buNone/>
                      </a:pPr>
                      <a:r>
                        <a:rPr lang="zh-CN" altLang="en-US" sz="2200"/>
                        <a:t>质量特性</a:t>
                      </a:r>
                      <a:endParaRPr lang="zh-CN" altLang="en-US" sz="2200"/>
                    </a:p>
                  </a:txBody>
                  <a:tcPr/>
                </a:tc>
                <a:tc>
                  <a:txBody>
                    <a:bodyPr/>
                    <a:p>
                      <a:pPr algn="ctr">
                        <a:buNone/>
                      </a:pPr>
                      <a:r>
                        <a:rPr lang="zh-CN" altLang="en-US" sz="2200"/>
                        <a:t>定义及说明</a:t>
                      </a:r>
                      <a:endParaRPr lang="zh-CN" altLang="en-US" sz="2200"/>
                    </a:p>
                  </a:txBody>
                  <a:tcPr/>
                </a:tc>
              </a:tr>
              <a:tr h="782320">
                <a:tc>
                  <a:txBody>
                    <a:bodyPr/>
                    <a:p>
                      <a:pPr algn="ctr">
                        <a:buNone/>
                      </a:pPr>
                      <a:r>
                        <a:rPr lang="zh-CN" altLang="en-US" sz="2400"/>
                        <a:t>功能性</a:t>
                      </a:r>
                      <a:endParaRPr lang="zh-CN" altLang="en-US" sz="2400"/>
                    </a:p>
                  </a:txBody>
                  <a:tcPr anchor="ctr" anchorCtr="0"/>
                </a:tc>
                <a:tc>
                  <a:txBody>
                    <a:bodyPr/>
                    <a:p>
                      <a:pPr>
                        <a:buNone/>
                      </a:pPr>
                      <a:r>
                        <a:rPr lang="zh-CN" altLang="en-US" sz="2100"/>
                        <a:t>软件所实现的功能达到它的设计规范和满足用户需求的程度。</a:t>
                      </a:r>
                      <a:endParaRPr lang="zh-CN" altLang="en-US" sz="2100"/>
                    </a:p>
                  </a:txBody>
                  <a:tcPr/>
                </a:tc>
              </a:tr>
              <a:tr h="381000">
                <a:tc>
                  <a:txBody>
                    <a:bodyPr/>
                    <a:p>
                      <a:pPr algn="ctr">
                        <a:buNone/>
                      </a:pPr>
                      <a:r>
                        <a:rPr lang="zh-CN" altLang="en-US" sz="2400"/>
                        <a:t>可靠性</a:t>
                      </a:r>
                      <a:endParaRPr lang="zh-CN" altLang="en-US" sz="2400"/>
                    </a:p>
                  </a:txBody>
                  <a:tcPr anchor="ctr" anchorCtr="0"/>
                </a:tc>
                <a:tc>
                  <a:txBody>
                    <a:bodyPr/>
                    <a:p>
                      <a:pPr>
                        <a:buNone/>
                      </a:pPr>
                      <a:r>
                        <a:rPr lang="zh-CN" altLang="en-US" sz="2100"/>
                        <a:t>用户使用的根本，在规定时间和条件下，软件所能维持其正常的功能操作、性能水平的程度。</a:t>
                      </a:r>
                      <a:endParaRPr lang="zh-CN" altLang="en-US" sz="2100"/>
                    </a:p>
                  </a:txBody>
                  <a:tcPr/>
                </a:tc>
              </a:tr>
              <a:tr h="381000">
                <a:tc>
                  <a:txBody>
                    <a:bodyPr/>
                    <a:p>
                      <a:pPr algn="ctr">
                        <a:buNone/>
                      </a:pPr>
                      <a:r>
                        <a:rPr lang="zh-CN" altLang="en-US" sz="2400"/>
                        <a:t>可用性</a:t>
                      </a:r>
                      <a:endParaRPr lang="zh-CN" altLang="en-US" sz="2400"/>
                    </a:p>
                  </a:txBody>
                  <a:tcPr anchor="ctr" anchorCtr="0"/>
                </a:tc>
                <a:tc>
                  <a:txBody>
                    <a:bodyPr/>
                    <a:p>
                      <a:pPr>
                        <a:buNone/>
                      </a:pPr>
                      <a:r>
                        <a:rPr lang="zh-CN" altLang="en-US" sz="2100"/>
                        <a:t>对于一个软件，用户学习操作准备输入和理解输入所做努力的程度。如安装简单方便，容易使用；界面友好，并能适用于不同特点的用户。</a:t>
                      </a:r>
                      <a:endParaRPr lang="zh-CN" altLang="en-US" sz="2100"/>
                    </a:p>
                  </a:txBody>
                  <a:tcPr/>
                </a:tc>
              </a:tr>
              <a:tr h="381000">
                <a:tc>
                  <a:txBody>
                    <a:bodyPr/>
                    <a:p>
                      <a:pPr algn="ctr">
                        <a:buNone/>
                      </a:pPr>
                      <a:r>
                        <a:rPr lang="zh-CN" altLang="en-US" sz="2400"/>
                        <a:t>效率</a:t>
                      </a:r>
                      <a:endParaRPr lang="zh-CN" altLang="en-US" sz="2400"/>
                    </a:p>
                  </a:txBody>
                  <a:tcPr anchor="ctr" anchorCtr="0"/>
                </a:tc>
                <a:tc>
                  <a:txBody>
                    <a:bodyPr/>
                    <a:p>
                      <a:pPr>
                        <a:buNone/>
                      </a:pPr>
                      <a:r>
                        <a:rPr lang="zh-CN" altLang="en-US" sz="2100"/>
                        <a:t>是在规定条件下，软件性能水平与所使用资源量之间关系有关的属性，包括存储时间和执行效率等。</a:t>
                      </a:r>
                      <a:endParaRPr lang="zh-CN" altLang="en-US" sz="2100"/>
                    </a:p>
                  </a:txBody>
                  <a:tcPr/>
                </a:tc>
              </a:tr>
              <a:tr h="381000">
                <a:tc>
                  <a:txBody>
                    <a:bodyPr/>
                    <a:p>
                      <a:pPr algn="ctr">
                        <a:buNone/>
                      </a:pPr>
                      <a:r>
                        <a:rPr lang="zh-CN" altLang="en-US" sz="2400"/>
                        <a:t>可移植性</a:t>
                      </a:r>
                      <a:endParaRPr lang="zh-CN" altLang="en-US" sz="2400"/>
                    </a:p>
                  </a:txBody>
                  <a:tcPr anchor="ctr" anchorCtr="0"/>
                </a:tc>
                <a:tc>
                  <a:txBody>
                    <a:bodyPr/>
                    <a:p>
                      <a:pPr>
                        <a:buNone/>
                      </a:pPr>
                      <a:r>
                        <a:rPr lang="zh-CN" altLang="en-US" sz="2100"/>
                        <a:t>能修改所设计的一部分，使其能在其他环境下运行的能力。</a:t>
                      </a:r>
                      <a:endParaRPr lang="zh-CN" altLang="en-US" sz="2100"/>
                    </a:p>
                  </a:txBody>
                  <a:tcPr/>
                </a:tc>
              </a:tr>
              <a:tr h="381000">
                <a:tc>
                  <a:txBody>
                    <a:bodyPr/>
                    <a:p>
                      <a:pPr algn="ctr">
                        <a:buNone/>
                      </a:pPr>
                      <a:r>
                        <a:rPr lang="zh-CN" altLang="en-US" sz="2400"/>
                        <a:t>可维护性</a:t>
                      </a:r>
                      <a:endParaRPr lang="zh-CN" altLang="en-US" sz="2400"/>
                    </a:p>
                  </a:txBody>
                  <a:tcPr anchor="ctr" anchorCtr="0"/>
                </a:tc>
                <a:tc>
                  <a:txBody>
                    <a:bodyPr/>
                    <a:p>
                      <a:pPr>
                        <a:buNone/>
                      </a:pPr>
                      <a:r>
                        <a:rPr lang="zh-CN" altLang="en-US" sz="2100"/>
                        <a:t>在一个运行软件中，当环境改变或软件发生错误时，进行相应修改所做努力的程度。</a:t>
                      </a:r>
                      <a:endParaRPr lang="zh-CN" altLang="en-US" sz="2100"/>
                    </a:p>
                  </a:txBody>
                  <a:tcPr/>
                </a:tc>
              </a:tr>
            </a:tbl>
          </a:graphicData>
        </a:graphic>
      </p:graphicFrame>
    </p:spTree>
  </p:cSld>
  <p:clrMapOvr>
    <a:masterClrMapping/>
  </p:clrMapOvr>
  <p:transition advTm="36034"/>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软件质量</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11" name="文本框 10"/>
          <p:cNvSpPr txBox="1"/>
          <p:nvPr/>
        </p:nvSpPr>
        <p:spPr>
          <a:xfrm>
            <a:off x="2141855" y="2044065"/>
            <a:ext cx="7709535" cy="3138170"/>
          </a:xfrm>
          <a:prstGeom prst="rect">
            <a:avLst/>
          </a:prstGeom>
          <a:noFill/>
        </p:spPr>
        <p:txBody>
          <a:bodyPr wrap="square" rtlCol="0" anchor="t">
            <a:spAutoFit/>
          </a:bodyPr>
          <a:p>
            <a:pPr marL="342900" lvl="0" indent="-342900" algn="just">
              <a:lnSpc>
                <a:spcPct val="150000"/>
              </a:lnSpc>
              <a:buFont typeface="Arial" panose="020B0704020202020204" pitchFamily="34" charset="0"/>
              <a:buChar char="•"/>
            </a:pPr>
            <a:r>
              <a:rPr lang="en-US" altLang="zh-CN" sz="2200">
                <a:latin typeface="微软雅黑" charset="-122"/>
                <a:ea typeface="微软雅黑" charset="-122"/>
                <a:sym typeface="+mn-ea"/>
              </a:rPr>
              <a:t>McCall</a:t>
            </a:r>
            <a:r>
              <a:rPr lang="zh-CN" altLang="en-US" sz="2200">
                <a:latin typeface="微软雅黑" charset="-122"/>
                <a:ea typeface="微软雅黑" charset="-122"/>
                <a:sym typeface="+mn-ea"/>
              </a:rPr>
              <a:t>模型关注内部质量，</a:t>
            </a:r>
            <a:r>
              <a:rPr lang="en-US" altLang="zh-CN" sz="2200">
                <a:latin typeface="微软雅黑" charset="-122"/>
                <a:ea typeface="微软雅黑" charset="-122"/>
                <a:sym typeface="+mn-ea"/>
              </a:rPr>
              <a:t>ISO/IEC 9126</a:t>
            </a:r>
            <a:r>
              <a:rPr lang="zh-CN" altLang="en-US" sz="2200">
                <a:latin typeface="微软雅黑" charset="-122"/>
                <a:ea typeface="微软雅黑" charset="-122"/>
                <a:sym typeface="+mn-ea"/>
              </a:rPr>
              <a:t>模型强调对用户可</a:t>
            </a:r>
            <a:r>
              <a:rPr lang="zh-CN" altLang="en-US" sz="2200">
                <a:latin typeface="微软雅黑" charset="-122"/>
                <a:ea typeface="微软雅黑" charset="-122"/>
                <a:sym typeface="+mn-ea"/>
              </a:rPr>
              <a:t>见的属性</a:t>
            </a:r>
            <a:endParaRPr lang="en-US" altLang="zh-CN" sz="2200">
              <a:latin typeface="微软雅黑" charset="-122"/>
              <a:ea typeface="微软雅黑" charset="-122"/>
              <a:sym typeface="+mn-ea"/>
            </a:endParaRPr>
          </a:p>
          <a:p>
            <a:pPr marL="342900" lvl="0" indent="-342900" algn="just">
              <a:lnSpc>
                <a:spcPct val="150000"/>
              </a:lnSpc>
              <a:buFont typeface="Arial" panose="020B0704020202020204" pitchFamily="34" charset="0"/>
              <a:buChar char="•"/>
            </a:pPr>
            <a:r>
              <a:rPr lang="en-US" altLang="zh-CN" sz="2200">
                <a:latin typeface="微软雅黑" charset="-122"/>
                <a:ea typeface="微软雅黑" charset="-122"/>
                <a:sym typeface="+mn-ea"/>
              </a:rPr>
              <a:t>McCall</a:t>
            </a:r>
            <a:r>
              <a:rPr lang="zh-CN" altLang="en-US" sz="2200">
                <a:latin typeface="微软雅黑" charset="-122"/>
                <a:ea typeface="微软雅黑" charset="-122"/>
                <a:sym typeface="+mn-ea"/>
              </a:rPr>
              <a:t>模型中，质量因子和质量标准之间是多对多的</a:t>
            </a:r>
            <a:r>
              <a:rPr lang="zh-CN" altLang="en-US" sz="2200">
                <a:latin typeface="微软雅黑" charset="-122"/>
                <a:ea typeface="微软雅黑" charset="-122"/>
                <a:sym typeface="+mn-ea"/>
              </a:rPr>
              <a:t>关系；而</a:t>
            </a:r>
            <a:r>
              <a:rPr lang="en-US" altLang="zh-CN" sz="2200">
                <a:latin typeface="微软雅黑" charset="-122"/>
                <a:ea typeface="微软雅黑" charset="-122"/>
                <a:sym typeface="+mn-ea"/>
              </a:rPr>
              <a:t>ISO/IEC 9126</a:t>
            </a:r>
            <a:r>
              <a:rPr lang="zh-CN" altLang="en-US" sz="2200">
                <a:latin typeface="微软雅黑" charset="-122"/>
                <a:ea typeface="微软雅黑" charset="-122"/>
                <a:sym typeface="+mn-ea"/>
              </a:rPr>
              <a:t>模型中质量特性和质量子特性是一对多的</a:t>
            </a:r>
            <a:r>
              <a:rPr lang="zh-CN" altLang="en-US" sz="2200">
                <a:latin typeface="微软雅黑" charset="-122"/>
                <a:ea typeface="微软雅黑" charset="-122"/>
                <a:sym typeface="+mn-ea"/>
              </a:rPr>
              <a:t>关系；</a:t>
            </a:r>
            <a:endParaRPr lang="zh-CN" altLang="en-US" sz="2200">
              <a:latin typeface="微软雅黑" charset="-122"/>
              <a:ea typeface="微软雅黑" charset="-122"/>
              <a:sym typeface="+mn-ea"/>
            </a:endParaRPr>
          </a:p>
          <a:p>
            <a:pPr marL="342900" lvl="0" indent="-342900" algn="just">
              <a:lnSpc>
                <a:spcPct val="150000"/>
              </a:lnSpc>
              <a:buFont typeface="Arial" panose="020B0704020202020204" pitchFamily="34" charset="0"/>
              <a:buChar char="•"/>
            </a:pPr>
            <a:r>
              <a:rPr lang="en-US" altLang="zh-CN" sz="2200">
                <a:latin typeface="微软雅黑" charset="-122"/>
                <a:ea typeface="微软雅黑" charset="-122"/>
                <a:sym typeface="+mn-ea"/>
              </a:rPr>
              <a:t>......</a:t>
            </a:r>
            <a:endParaRPr lang="en-US" altLang="zh-CN" sz="2200">
              <a:latin typeface="微软雅黑" charset="-122"/>
              <a:ea typeface="微软雅黑" charset="-122"/>
              <a:sym typeface="+mn-ea"/>
            </a:endParaRPr>
          </a:p>
        </p:txBody>
      </p:sp>
      <p:grpSp>
        <p:nvGrpSpPr>
          <p:cNvPr id="3" name="组合 2"/>
          <p:cNvGrpSpPr/>
          <p:nvPr/>
        </p:nvGrpSpPr>
        <p:grpSpPr>
          <a:xfrm>
            <a:off x="1822450" y="1280160"/>
            <a:ext cx="7446645" cy="645160"/>
            <a:chOff x="2870" y="2474"/>
            <a:chExt cx="11727" cy="1016"/>
          </a:xfrm>
        </p:grpSpPr>
        <p:sp>
          <p:nvSpPr>
            <p:cNvPr id="4" name="矩形 3"/>
            <p:cNvSpPr/>
            <p:nvPr/>
          </p:nvSpPr>
          <p:spPr>
            <a:xfrm>
              <a:off x="3677" y="2474"/>
              <a:ext cx="10920" cy="1016"/>
            </a:xfrm>
            <a:prstGeom prst="rect">
              <a:avLst/>
            </a:prstGeom>
          </p:spPr>
          <p:txBody>
            <a:bodyPr wrap="square">
              <a:spAutoFit/>
            </a:bodyPr>
            <a:p>
              <a:pPr lvl="0" indent="0" algn="just">
                <a:lnSpc>
                  <a:spcPct val="150000"/>
                </a:lnSpc>
                <a:buFont typeface="Arial" panose="020B0704020202020204" pitchFamily="34" charset="0"/>
                <a:buNone/>
              </a:pPr>
              <a:r>
                <a:rPr lang="en-US" altLang="zh-CN" sz="2400">
                  <a:latin typeface="微软雅黑" charset="-122"/>
                  <a:ea typeface="微软雅黑" charset="-122"/>
                  <a:sym typeface="+mn-ea"/>
                </a:rPr>
                <a:t>McCall</a:t>
              </a:r>
              <a:r>
                <a:rPr lang="zh-CN" altLang="en-US" sz="2400">
                  <a:latin typeface="微软雅黑" charset="-122"/>
                  <a:ea typeface="微软雅黑" charset="-122"/>
                  <a:sym typeface="+mn-ea"/>
                </a:rPr>
                <a:t>模型与</a:t>
              </a:r>
              <a:r>
                <a:rPr lang="en-US" altLang="zh-CN" sz="2400">
                  <a:latin typeface="微软雅黑" charset="-122"/>
                  <a:ea typeface="微软雅黑" charset="-122"/>
                  <a:sym typeface="+mn-ea"/>
                </a:rPr>
                <a:t>ISO9126</a:t>
              </a:r>
              <a:r>
                <a:rPr lang="zh-CN" altLang="en-US" sz="2400">
                  <a:latin typeface="微软雅黑" charset="-122"/>
                  <a:ea typeface="微软雅黑" charset="-122"/>
                  <a:sym typeface="+mn-ea"/>
                </a:rPr>
                <a:t>模型</a:t>
              </a:r>
              <a:r>
                <a:rPr lang="zh-CN" altLang="en-US" sz="2400">
                  <a:latin typeface="微软雅黑" charset="-122"/>
                  <a:ea typeface="微软雅黑" charset="-122"/>
                  <a:sym typeface="+mn-ea"/>
                </a:rPr>
                <a:t>对比：</a:t>
              </a:r>
              <a:endParaRPr lang="zh-CN" altLang="en-US" sz="2400">
                <a:latin typeface="微软雅黑" charset="-122"/>
                <a:ea typeface="微软雅黑" charset="-122"/>
                <a:sym typeface="+mn-ea"/>
              </a:endParaRPr>
            </a:p>
          </p:txBody>
        </p:sp>
        <p:sp>
          <p:nvSpPr>
            <p:cNvPr id="7" name="燕尾形 6"/>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5" name="文本框 4"/>
          <p:cNvSpPr txBox="1"/>
          <p:nvPr/>
        </p:nvSpPr>
        <p:spPr>
          <a:xfrm>
            <a:off x="2141855" y="5462270"/>
            <a:ext cx="7709535" cy="691515"/>
          </a:xfrm>
          <a:prstGeom prst="rect">
            <a:avLst/>
          </a:prstGeom>
          <a:noFill/>
        </p:spPr>
        <p:txBody>
          <a:bodyPr wrap="square" rtlCol="0" anchor="t">
            <a:spAutoFit/>
          </a:bodyPr>
          <a:p>
            <a:pPr lvl="0" indent="0" algn="just">
              <a:lnSpc>
                <a:spcPct val="150000"/>
              </a:lnSpc>
              <a:buFont typeface="Arial" panose="020B0704020202020204" pitchFamily="34" charset="0"/>
              <a:buNone/>
            </a:pPr>
            <a:r>
              <a:rPr lang="zh-CN" altLang="en-US" sz="2600" i="1">
                <a:latin typeface="微软雅黑" charset="-122"/>
                <a:ea typeface="微软雅黑" charset="-122"/>
                <a:sym typeface="+mn-ea"/>
              </a:rPr>
              <a:t>没有一个标准的质量模型可以应用与各类软件项目。</a:t>
            </a:r>
            <a:endParaRPr lang="zh-CN" altLang="en-US" sz="2600" i="1">
              <a:latin typeface="微软雅黑" charset="-122"/>
              <a:ea typeface="微软雅黑" charset="-122"/>
              <a:sym typeface="+mn-ea"/>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r="43941" b="1633"/>
          <a:stretch>
            <a:fillRect/>
          </a:stretch>
        </p:blipFill>
        <p:spPr>
          <a:xfrm>
            <a:off x="10795" y="-47625"/>
            <a:ext cx="12181205" cy="6905625"/>
          </a:xfrm>
          <a:prstGeom prst="rect">
            <a:avLst/>
          </a:prstGeom>
        </p:spPr>
      </p:pic>
      <p:sp>
        <p:nvSpPr>
          <p:cNvPr id="1852" name="文本"/>
          <p:cNvSpPr>
            <a:spLocks noGrp="1"/>
          </p:cNvSpPr>
          <p:nvPr>
            <p:ph type="ctrTitle"/>
          </p:nvPr>
        </p:nvSpPr>
        <p:spPr>
          <a:xfrm>
            <a:off x="5918200" y="3790315"/>
            <a:ext cx="5622925" cy="504190"/>
          </a:xfrm>
          <a:prstGeom prst="rect">
            <a:avLst/>
          </a:prstGeom>
        </p:spPr>
        <p:txBody>
          <a:bodyPr lIns="0" tIns="0" rIns="0" bIns="0">
            <a:noAutofit/>
          </a:bodyPr>
          <a:lstStyle/>
          <a:p>
            <a:pPr>
              <a:lnSpc>
                <a:spcPts val="4075"/>
              </a:lnSpc>
            </a:pPr>
            <a:r>
              <a:rPr lang="zh-CN" altLang="en-US" sz="4000" dirty="0">
                <a:solidFill>
                  <a:schemeClr val="tx1"/>
                </a:solidFill>
                <a:latin typeface="微软雅黑" charset="-122"/>
                <a:sym typeface="+mn-ea"/>
              </a:rPr>
              <a:t>软件测试定义</a:t>
            </a:r>
            <a:endParaRPr lang="zh-CN" altLang="en-US" sz="4000" dirty="0">
              <a:solidFill>
                <a:schemeClr val="tx1"/>
              </a:solidFill>
              <a:latin typeface="微软雅黑" charset="-122"/>
              <a:sym typeface="+mn-ea"/>
            </a:endParaRPr>
          </a:p>
        </p:txBody>
      </p:sp>
      <p:sp>
        <p:nvSpPr>
          <p:cNvPr id="8" name="文本框 7"/>
          <p:cNvSpPr txBox="1"/>
          <p:nvPr/>
        </p:nvSpPr>
        <p:spPr>
          <a:xfrm>
            <a:off x="5832475" y="2473124"/>
            <a:ext cx="272542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rPr>
              <a:t>PART </a:t>
            </a:r>
            <a:r>
              <a:rPr kumimoji="0" lang="en-US" altLang="zh-CN" sz="4800" b="0" i="0" u="none" strike="noStrike" kern="1200" cap="none" spc="0" normalizeH="0" baseline="0" noProof="0" dirty="0" smtClean="0">
                <a:ln>
                  <a:noFill/>
                </a:ln>
                <a:solidFill>
                  <a:srgbClr val="000000"/>
                </a:solidFill>
                <a:effectLst/>
                <a:uLnTx/>
                <a:uFillTx/>
                <a:latin typeface="微软雅黑"/>
                <a:ea typeface="微软雅黑"/>
                <a:cs typeface="+mn-cs"/>
              </a:rPr>
              <a:t>04</a:t>
            </a:r>
            <a:endPar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7" name="矩形 16"/>
          <p:cNvSpPr/>
          <p:nvPr/>
        </p:nvSpPr>
        <p:spPr>
          <a:xfrm>
            <a:off x="5918200" y="1967119"/>
            <a:ext cx="355600" cy="400745"/>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Tree>
  </p:cSld>
  <p:clrMapOvr>
    <a:masterClrMapping/>
  </p:clrMapOvr>
  <p:transition advTm="573"/>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8" name="文本框 7"/>
          <p:cNvSpPr txBox="1"/>
          <p:nvPr/>
        </p:nvSpPr>
        <p:spPr>
          <a:xfrm>
            <a:off x="709930" y="1579245"/>
            <a:ext cx="3143250" cy="1291590"/>
          </a:xfrm>
          <a:prstGeom prst="rect">
            <a:avLst/>
          </a:prstGeom>
          <a:noFill/>
        </p:spPr>
        <p:txBody>
          <a:bodyPr wrap="square" rtlCol="0" anchor="t">
            <a:spAutoFit/>
          </a:bodyPr>
          <a:p>
            <a:pPr lvl="0" indent="0" algn="just">
              <a:lnSpc>
                <a:spcPct val="150000"/>
              </a:lnSpc>
              <a:buFont typeface="Arial" panose="020B0704020202020204" pitchFamily="34" charset="0"/>
              <a:buNone/>
            </a:pPr>
            <a:r>
              <a:rPr lang="zh-CN" altLang="en-US" sz="2600">
                <a:latin typeface="微软雅黑" charset="-122"/>
                <a:ea typeface="微软雅黑" charset="-122"/>
                <a:sym typeface="+mn-ea"/>
              </a:rPr>
              <a:t>学习通：</a:t>
            </a:r>
            <a:endParaRPr lang="zh-CN" altLang="en-US" sz="2600">
              <a:latin typeface="微软雅黑" charset="-122"/>
              <a:ea typeface="微软雅黑" charset="-122"/>
              <a:sym typeface="+mn-ea"/>
            </a:endParaRPr>
          </a:p>
          <a:p>
            <a:pPr lvl="0" indent="0" algn="just">
              <a:lnSpc>
                <a:spcPct val="150000"/>
              </a:lnSpc>
              <a:buFont typeface="Arial" panose="020B0704020202020204" pitchFamily="34" charset="0"/>
              <a:buNone/>
            </a:pPr>
            <a:r>
              <a:rPr lang="en-US" altLang="zh-CN" sz="2600">
                <a:latin typeface="微软雅黑" charset="-122"/>
                <a:ea typeface="微软雅黑" charset="-122"/>
                <a:sym typeface="+mn-ea"/>
              </a:rPr>
              <a:t>797668632</a:t>
            </a:r>
            <a:endParaRPr lang="en-US" altLang="zh-CN" sz="2600">
              <a:latin typeface="微软雅黑" charset="-122"/>
              <a:ea typeface="微软雅黑" charset="-122"/>
              <a:sym typeface="+mn-ea"/>
            </a:endParaRPr>
          </a:p>
        </p:txBody>
      </p:sp>
      <p:pic>
        <p:nvPicPr>
          <p:cNvPr id="4" name="图片 3" descr="IMG_7977"/>
          <p:cNvPicPr>
            <a:picLocks noChangeAspect="1"/>
          </p:cNvPicPr>
          <p:nvPr/>
        </p:nvPicPr>
        <p:blipFill>
          <a:blip r:embed="rId1"/>
          <a:stretch>
            <a:fillRect/>
          </a:stretch>
        </p:blipFill>
        <p:spPr>
          <a:xfrm>
            <a:off x="4146550" y="-278765"/>
            <a:ext cx="4170680" cy="7415530"/>
          </a:xfrm>
          <a:prstGeom prst="rect">
            <a:avLst/>
          </a:prstGeom>
        </p:spPr>
      </p:pic>
    </p:spTree>
  </p:cSld>
  <p:clrMapOvr>
    <a:masterClrMapping/>
  </p:clrMapOvr>
  <p:transition advTm="36034"/>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定义</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822450" y="1499235"/>
            <a:ext cx="7446645" cy="491490"/>
            <a:chOff x="2870" y="2698"/>
            <a:chExt cx="11727" cy="774"/>
          </a:xfrm>
        </p:grpSpPr>
        <p:sp>
          <p:nvSpPr>
            <p:cNvPr id="4" name="矩形 3"/>
            <p:cNvSpPr/>
            <p:nvPr/>
          </p:nvSpPr>
          <p:spPr>
            <a:xfrm>
              <a:off x="3677" y="2698"/>
              <a:ext cx="10920" cy="774"/>
            </a:xfrm>
            <a:prstGeom prst="rect">
              <a:avLst/>
            </a:prstGeom>
          </p:spPr>
          <p:txBody>
            <a:bodyPr wrap="square">
              <a:spAutoFit/>
            </a:bodyPr>
            <a:lstStyle/>
            <a:p>
              <a:pPr eaLnBrk="1" hangingPunct="1">
                <a:spcAft>
                  <a:spcPct val="45000"/>
                </a:spcAft>
              </a:pPr>
              <a:r>
                <a:rPr lang="en-US" altLang="zh-CN" sz="2600" dirty="0">
                  <a:latin typeface="Arial" panose="020B0704020202020204" pitchFamily="34" charset="0"/>
                  <a:sym typeface="+mn-ea"/>
                </a:rPr>
                <a:t>1973</a:t>
              </a:r>
              <a:r>
                <a:rPr lang="zh-CN" altLang="en-US" sz="2600" dirty="0">
                  <a:latin typeface="Arial" panose="020B0704020202020204" pitchFamily="34" charset="0"/>
                  <a:sym typeface="+mn-ea"/>
                </a:rPr>
                <a:t>年</a:t>
              </a:r>
              <a:r>
                <a:rPr lang="en-US" altLang="zh-CN" sz="2600" dirty="0">
                  <a:latin typeface="Arial" panose="020B0704020202020204" pitchFamily="34" charset="0"/>
                  <a:sym typeface="+mn-ea"/>
                </a:rPr>
                <a:t>Hetzel</a:t>
              </a:r>
              <a:r>
                <a:rPr lang="zh-CN" altLang="en-US" sz="2600" dirty="0">
                  <a:latin typeface="Arial" panose="020B0704020202020204" pitchFamily="34" charset="0"/>
                  <a:sym typeface="+mn-ea"/>
                </a:rPr>
                <a:t>提出软件测试的</a:t>
              </a:r>
              <a:r>
                <a:rPr lang="zh-CN" altLang="en-US" sz="2600" dirty="0">
                  <a:latin typeface="Arial" panose="020B0704020202020204" pitchFamily="34" charset="0"/>
                  <a:sym typeface="+mn-ea"/>
                </a:rPr>
                <a:t>定义：</a:t>
              </a:r>
              <a:endParaRPr lang="zh-CN" altLang="en-US" sz="2600" dirty="0">
                <a:solidFill>
                  <a:srgbClr val="9900CC"/>
                </a:solidFill>
                <a:latin typeface="Arial" panose="020B0704020202020204" pitchFamily="34" charset="0"/>
                <a:sym typeface="+mn-ea"/>
              </a:endParaRPr>
            </a:p>
          </p:txBody>
        </p:sp>
        <p:sp>
          <p:nvSpPr>
            <p:cNvPr id="7" name="燕尾形 6"/>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5" name="矩形 4"/>
          <p:cNvSpPr/>
          <p:nvPr/>
        </p:nvSpPr>
        <p:spPr>
          <a:xfrm>
            <a:off x="2334895" y="2372360"/>
            <a:ext cx="7415530" cy="3692525"/>
          </a:xfrm>
          <a:prstGeom prst="rect">
            <a:avLst/>
          </a:prstGeom>
        </p:spPr>
        <p:txBody>
          <a:bodyPr wrap="square">
            <a:spAutoFit/>
          </a:bodyPr>
          <a:p>
            <a:pPr marL="342900" lvl="0" indent="-342900" algn="just">
              <a:lnSpc>
                <a:spcPct val="150000"/>
              </a:lnSpc>
              <a:buFont typeface="Wingdings" panose="05000000000000000000" charset="0"/>
              <a:buChar char=""/>
            </a:pPr>
            <a:r>
              <a:rPr lang="zh-CN" sz="2600">
                <a:latin typeface="微软雅黑" charset="-122"/>
                <a:ea typeface="微软雅黑" charset="-122"/>
              </a:rPr>
              <a:t>软件测试是对程序或系统能否完成特定任务建立信</a:t>
            </a:r>
            <a:r>
              <a:rPr lang="zh-CN" sz="2600">
                <a:latin typeface="微软雅黑" charset="-122"/>
                <a:ea typeface="微软雅黑" charset="-122"/>
              </a:rPr>
              <a:t>心的过程</a:t>
            </a:r>
            <a:r>
              <a:rPr sz="2600">
                <a:latin typeface="微软雅黑" charset="-122"/>
                <a:ea typeface="微软雅黑" charset="-122"/>
              </a:rPr>
              <a:t>。</a:t>
            </a:r>
            <a:endParaRPr sz="2600">
              <a:latin typeface="微软雅黑" charset="-122"/>
              <a:ea typeface="微软雅黑" charset="-122"/>
            </a:endParaRPr>
          </a:p>
          <a:p>
            <a:pPr marL="342900" lvl="0" indent="-342900" algn="just">
              <a:lnSpc>
                <a:spcPct val="150000"/>
              </a:lnSpc>
              <a:buFont typeface="Wingdings" panose="05000000000000000000" charset="0"/>
              <a:buChar char=""/>
            </a:pPr>
            <a:endParaRPr sz="2600">
              <a:latin typeface="微软雅黑" charset="-122"/>
              <a:ea typeface="微软雅黑" charset="-122"/>
            </a:endParaRPr>
          </a:p>
          <a:p>
            <a:pPr marL="342900" lvl="0" indent="-342900" algn="just">
              <a:lnSpc>
                <a:spcPct val="150000"/>
              </a:lnSpc>
              <a:buFont typeface="Wingdings" panose="05000000000000000000" charset="0"/>
              <a:buChar char=""/>
            </a:pPr>
            <a:r>
              <a:rPr lang="zh-CN" sz="2600">
                <a:latin typeface="微软雅黑" charset="-122"/>
                <a:ea typeface="微软雅黑" charset="-122"/>
              </a:rPr>
              <a:t>验证软件是否是工作的，也就是验证软件功能执行的正确性。这种说法在一段时间内曾经起过</a:t>
            </a:r>
            <a:r>
              <a:rPr lang="zh-CN" sz="2600">
                <a:latin typeface="微软雅黑" charset="-122"/>
                <a:ea typeface="微软雅黑" charset="-122"/>
              </a:rPr>
              <a:t>作用。</a:t>
            </a:r>
            <a:endParaRPr lang="zh-CN" sz="2600">
              <a:latin typeface="微软雅黑" charset="-122"/>
              <a:ea typeface="微软雅黑" charset="-122"/>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定义</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822450" y="1448435"/>
            <a:ext cx="7446645" cy="491490"/>
            <a:chOff x="2870" y="2698"/>
            <a:chExt cx="11727" cy="774"/>
          </a:xfrm>
        </p:grpSpPr>
        <p:sp>
          <p:nvSpPr>
            <p:cNvPr id="4" name="矩形 3"/>
            <p:cNvSpPr/>
            <p:nvPr/>
          </p:nvSpPr>
          <p:spPr>
            <a:xfrm>
              <a:off x="3677" y="2698"/>
              <a:ext cx="10920" cy="774"/>
            </a:xfrm>
            <a:prstGeom prst="rect">
              <a:avLst/>
            </a:prstGeom>
          </p:spPr>
          <p:txBody>
            <a:bodyPr wrap="square">
              <a:spAutoFit/>
            </a:bodyPr>
            <a:lstStyle/>
            <a:p>
              <a:pPr eaLnBrk="1" hangingPunct="1">
                <a:spcAft>
                  <a:spcPct val="45000"/>
                </a:spcAft>
              </a:pPr>
              <a:r>
                <a:rPr lang="en-US" altLang="zh-CN" sz="2600" dirty="0">
                  <a:solidFill>
                    <a:srgbClr val="9900CC"/>
                  </a:solidFill>
                  <a:latin typeface="Times New Roman Regular" panose="02020603050405020304" charset="0"/>
                  <a:cs typeface="Times New Roman Regular" panose="02020603050405020304" charset="0"/>
                  <a:sym typeface="+mn-ea"/>
                </a:rPr>
                <a:t>Glenford J. Myers</a:t>
              </a:r>
              <a:r>
                <a:rPr lang="zh-CN" altLang="en-US" sz="2600" dirty="0">
                  <a:solidFill>
                    <a:srgbClr val="9900CC"/>
                  </a:solidFill>
                  <a:latin typeface="Arial" panose="020B0704020202020204" pitchFamily="34" charset="0"/>
                  <a:sym typeface="+mn-ea"/>
                </a:rPr>
                <a:t>认为</a:t>
              </a:r>
              <a:r>
                <a:rPr lang="en-US" altLang="zh-CN" sz="2600" dirty="0">
                  <a:solidFill>
                    <a:srgbClr val="9900CC"/>
                  </a:solidFill>
                  <a:latin typeface="Arial" panose="020B0704020202020204" pitchFamily="34" charset="0"/>
                  <a:sym typeface="+mn-ea"/>
                </a:rPr>
                <a:t>(1979</a:t>
              </a:r>
              <a:r>
                <a:rPr lang="zh-CN" altLang="en-US" sz="2600" dirty="0">
                  <a:solidFill>
                    <a:srgbClr val="9900CC"/>
                  </a:solidFill>
                  <a:latin typeface="Arial" panose="020B0704020202020204" pitchFamily="34" charset="0"/>
                  <a:sym typeface="+mn-ea"/>
                </a:rPr>
                <a:t>年</a:t>
              </a:r>
              <a:r>
                <a:rPr lang="en-US" altLang="zh-CN" sz="2600" dirty="0">
                  <a:solidFill>
                    <a:srgbClr val="9900CC"/>
                  </a:solidFill>
                  <a:latin typeface="Arial" panose="020B0704020202020204" pitchFamily="34" charset="0"/>
                  <a:sym typeface="+mn-ea"/>
                </a:rPr>
                <a:t>)</a:t>
              </a:r>
              <a:endParaRPr lang="zh-CN" altLang="en-US" sz="2600">
                <a:latin typeface="微软雅黑" charset="-122"/>
                <a:ea typeface="微软雅黑" charset="-122"/>
                <a:sym typeface="+mn-ea"/>
              </a:endParaRPr>
            </a:p>
          </p:txBody>
        </p:sp>
        <p:sp>
          <p:nvSpPr>
            <p:cNvPr id="7" name="燕尾形 6"/>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10" name="矩形 9"/>
          <p:cNvSpPr/>
          <p:nvPr/>
        </p:nvSpPr>
        <p:spPr>
          <a:xfrm>
            <a:off x="2334895" y="2322195"/>
            <a:ext cx="7564755" cy="1291590"/>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a:t>
            </a:r>
            <a:r>
              <a:rPr lang="zh-CN" altLang="en-US" sz="2600">
                <a:solidFill>
                  <a:srgbClr val="FF0000"/>
                </a:solidFill>
                <a:latin typeface="微软雅黑" charset="-122"/>
                <a:ea typeface="微软雅黑" charset="-122"/>
              </a:rPr>
              <a:t>软件测试是为了发现错误而执行程序的过程</a:t>
            </a:r>
            <a:r>
              <a:rPr lang="zh-CN" altLang="en-US" sz="2600">
                <a:latin typeface="微软雅黑" charset="-122"/>
                <a:ea typeface="微软雅黑" charset="-122"/>
              </a:rPr>
              <a:t>”，明确提出了“</a:t>
            </a:r>
            <a:r>
              <a:rPr lang="zh-CN" altLang="en-US" sz="2600">
                <a:solidFill>
                  <a:srgbClr val="FF0000"/>
                </a:solidFill>
                <a:latin typeface="微软雅黑" charset="-122"/>
                <a:ea typeface="微软雅黑" charset="-122"/>
              </a:rPr>
              <a:t>寻找错误</a:t>
            </a:r>
            <a:r>
              <a:rPr lang="zh-CN" altLang="en-US" sz="2600">
                <a:latin typeface="微软雅黑" charset="-122"/>
                <a:ea typeface="微软雅黑" charset="-122"/>
              </a:rPr>
              <a:t>”是</a:t>
            </a:r>
            <a:r>
              <a:rPr lang="zh-CN" altLang="en-US" sz="2600">
                <a:solidFill>
                  <a:srgbClr val="FF0000"/>
                </a:solidFill>
                <a:latin typeface="微软雅黑" charset="-122"/>
                <a:ea typeface="微软雅黑" charset="-122"/>
              </a:rPr>
              <a:t>测试目的</a:t>
            </a:r>
            <a:endParaRPr lang="zh-CN" altLang="en-US" sz="2600">
              <a:solidFill>
                <a:srgbClr val="FF0000"/>
              </a:solidFill>
              <a:latin typeface="微软雅黑" charset="-122"/>
              <a:ea typeface="微软雅黑" charset="-122"/>
            </a:endParaRPr>
          </a:p>
        </p:txBody>
      </p:sp>
      <p:pic>
        <p:nvPicPr>
          <p:cNvPr id="27652" name="Picture 7" descr="047167835X"/>
          <p:cNvPicPr>
            <a:picLocks noChangeAspect="1"/>
          </p:cNvPicPr>
          <p:nvPr/>
        </p:nvPicPr>
        <p:blipFill>
          <a:blip r:embed="rId1"/>
          <a:stretch>
            <a:fillRect/>
          </a:stretch>
        </p:blipFill>
        <p:spPr>
          <a:xfrm>
            <a:off x="6274435" y="3993515"/>
            <a:ext cx="1681163" cy="2540000"/>
          </a:xfrm>
          <a:prstGeom prst="rect">
            <a:avLst/>
          </a:prstGeom>
          <a:noFill/>
          <a:ln w="9525">
            <a:noFill/>
          </a:ln>
        </p:spPr>
      </p:pic>
      <p:pic>
        <p:nvPicPr>
          <p:cNvPr id="27653" name="Picture 8" descr="RadiSy2"/>
          <p:cNvPicPr>
            <a:picLocks noChangeAspect="1"/>
          </p:cNvPicPr>
          <p:nvPr/>
        </p:nvPicPr>
        <p:blipFill>
          <a:blip r:embed="rId2"/>
          <a:stretch>
            <a:fillRect/>
          </a:stretch>
        </p:blipFill>
        <p:spPr>
          <a:xfrm>
            <a:off x="3273743" y="3980815"/>
            <a:ext cx="1804987" cy="2552700"/>
          </a:xfrm>
          <a:prstGeom prst="rect">
            <a:avLst/>
          </a:prstGeom>
          <a:noFill/>
          <a:ln w="9525">
            <a:noFill/>
          </a:ln>
        </p:spPr>
      </p:pic>
    </p:spTree>
  </p:cSld>
  <p:clrMapOvr>
    <a:masterClrMapping/>
  </p:clrMapOvr>
  <p:transition advTm="36034"/>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定义</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905635" y="1336040"/>
            <a:ext cx="7363460" cy="491490"/>
            <a:chOff x="3001" y="2104"/>
            <a:chExt cx="11596" cy="774"/>
          </a:xfrm>
        </p:grpSpPr>
        <p:sp>
          <p:nvSpPr>
            <p:cNvPr id="4" name="矩形 3"/>
            <p:cNvSpPr/>
            <p:nvPr/>
          </p:nvSpPr>
          <p:spPr>
            <a:xfrm>
              <a:off x="3677" y="2104"/>
              <a:ext cx="10920" cy="774"/>
            </a:xfrm>
            <a:prstGeom prst="rect">
              <a:avLst/>
            </a:prstGeom>
          </p:spPr>
          <p:txBody>
            <a:bodyPr wrap="square">
              <a:spAutoFit/>
            </a:bodyPr>
            <a:lstStyle/>
            <a:p>
              <a:pPr eaLnBrk="1" hangingPunct="1">
                <a:spcAft>
                  <a:spcPct val="45000"/>
                </a:spcAft>
              </a:pPr>
              <a:r>
                <a:rPr lang="en-US" altLang="zh-CN" sz="2600" dirty="0">
                  <a:solidFill>
                    <a:srgbClr val="9900CC"/>
                  </a:solidFill>
                  <a:latin typeface="Times New Roman Regular" panose="02020603050405020304" charset="0"/>
                  <a:cs typeface="Times New Roman Regular" panose="02020603050405020304" charset="0"/>
                  <a:sym typeface="+mn-ea"/>
                </a:rPr>
                <a:t>Myers</a:t>
              </a:r>
              <a:r>
                <a:rPr lang="zh-CN" altLang="en-US" sz="2600" dirty="0">
                  <a:solidFill>
                    <a:srgbClr val="9900CC"/>
                  </a:solidFill>
                  <a:latin typeface="Arial" panose="020B0704020202020204" pitchFamily="34" charset="0"/>
                  <a:sym typeface="+mn-ea"/>
                </a:rPr>
                <a:t>的三个重要</a:t>
              </a:r>
              <a:r>
                <a:rPr lang="zh-CN" altLang="en-US" sz="2600" dirty="0">
                  <a:solidFill>
                    <a:srgbClr val="9900CC"/>
                  </a:solidFill>
                  <a:latin typeface="Arial" panose="020B0704020202020204" pitchFamily="34" charset="0"/>
                  <a:sym typeface="+mn-ea"/>
                </a:rPr>
                <a:t>观点：</a:t>
              </a:r>
              <a:endParaRPr lang="zh-CN" altLang="en-US" sz="2600" dirty="0">
                <a:solidFill>
                  <a:srgbClr val="9900CC"/>
                </a:solidFill>
                <a:latin typeface="Arial" panose="020B0704020202020204" pitchFamily="34" charset="0"/>
                <a:sym typeface="+mn-ea"/>
              </a:endParaRPr>
            </a:p>
          </p:txBody>
        </p:sp>
        <p:sp>
          <p:nvSpPr>
            <p:cNvPr id="7" name="燕尾形 6"/>
            <p:cNvSpPr/>
            <p:nvPr/>
          </p:nvSpPr>
          <p:spPr>
            <a:xfrm>
              <a:off x="3001" y="2302"/>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pic>
        <p:nvPicPr>
          <p:cNvPr id="27653" name="Picture 8" descr="RadiSy2"/>
          <p:cNvPicPr>
            <a:picLocks noChangeAspect="1"/>
          </p:cNvPicPr>
          <p:nvPr/>
        </p:nvPicPr>
        <p:blipFill>
          <a:blip r:embed="rId1"/>
          <a:stretch>
            <a:fillRect/>
          </a:stretch>
        </p:blipFill>
        <p:spPr>
          <a:xfrm>
            <a:off x="8610600" y="2064385"/>
            <a:ext cx="1949450" cy="2757805"/>
          </a:xfrm>
          <a:prstGeom prst="rect">
            <a:avLst/>
          </a:prstGeom>
          <a:noFill/>
          <a:ln w="9525">
            <a:noFill/>
          </a:ln>
        </p:spPr>
      </p:pic>
      <p:sp>
        <p:nvSpPr>
          <p:cNvPr id="5" name="矩形 4"/>
          <p:cNvSpPr/>
          <p:nvPr/>
        </p:nvSpPr>
        <p:spPr>
          <a:xfrm>
            <a:off x="2153285" y="2190750"/>
            <a:ext cx="5656580" cy="3415030"/>
          </a:xfrm>
          <a:prstGeom prst="rect">
            <a:avLst/>
          </a:prstGeom>
        </p:spPr>
        <p:txBody>
          <a:bodyPr wrap="square">
            <a:spAutoFit/>
          </a:bodyPr>
          <a:p>
            <a:pPr lvl="0" indent="0" algn="just">
              <a:lnSpc>
                <a:spcPct val="150000"/>
              </a:lnSpc>
              <a:buFont typeface="Arial" panose="020B0704020202020204" pitchFamily="34" charset="0"/>
              <a:buNone/>
            </a:pPr>
            <a:r>
              <a:rPr lang="en-US" altLang="zh-CN" sz="2400">
                <a:latin typeface="微软雅黑" charset="-122"/>
                <a:ea typeface="微软雅黑" charset="-122"/>
              </a:rPr>
              <a:t>1.</a:t>
            </a:r>
            <a:r>
              <a:rPr lang="zh-CN" altLang="en-US" sz="2400">
                <a:solidFill>
                  <a:schemeClr val="tx1"/>
                </a:solidFill>
                <a:latin typeface="微软雅黑" charset="-122"/>
                <a:ea typeface="微软雅黑" charset="-122"/>
              </a:rPr>
              <a:t>测试是</a:t>
            </a:r>
            <a:r>
              <a:rPr lang="zh-CN" altLang="en-US" sz="2400">
                <a:solidFill>
                  <a:srgbClr val="FF0000"/>
                </a:solidFill>
                <a:latin typeface="微软雅黑" charset="-122"/>
                <a:ea typeface="微软雅黑" charset="-122"/>
              </a:rPr>
              <a:t>为了证明程序有错</a:t>
            </a:r>
            <a:r>
              <a:rPr lang="zh-CN" altLang="en-US" sz="2400">
                <a:latin typeface="微软雅黑" charset="-122"/>
                <a:ea typeface="微软雅黑" charset="-122"/>
              </a:rPr>
              <a:t>，而不是证明程序</a:t>
            </a:r>
            <a:r>
              <a:rPr lang="zh-CN" altLang="en-US" sz="2400">
                <a:latin typeface="微软雅黑" charset="-122"/>
                <a:ea typeface="微软雅黑" charset="-122"/>
              </a:rPr>
              <a:t>无错误</a:t>
            </a:r>
            <a:endParaRPr lang="zh-CN" altLang="en-US" sz="2400">
              <a:latin typeface="微软雅黑" charset="-122"/>
              <a:ea typeface="微软雅黑" charset="-122"/>
            </a:endParaRPr>
          </a:p>
          <a:p>
            <a:pPr lvl="0" indent="0" algn="just">
              <a:lnSpc>
                <a:spcPct val="150000"/>
              </a:lnSpc>
              <a:buFont typeface="Arial" panose="020B0704020202020204" pitchFamily="34" charset="0"/>
              <a:buNone/>
            </a:pPr>
            <a:r>
              <a:rPr lang="en-US" altLang="zh-CN" sz="2400">
                <a:latin typeface="微软雅黑" charset="-122"/>
                <a:ea typeface="微软雅黑" charset="-122"/>
              </a:rPr>
              <a:t>2.</a:t>
            </a:r>
            <a:r>
              <a:rPr lang="zh-CN" altLang="en-US" sz="2400">
                <a:latin typeface="微软雅黑" charset="-122"/>
                <a:ea typeface="微软雅黑" charset="-122"/>
              </a:rPr>
              <a:t>一个</a:t>
            </a:r>
            <a:r>
              <a:rPr lang="zh-CN" altLang="en-US" sz="2400">
                <a:solidFill>
                  <a:srgbClr val="FF0000"/>
                </a:solidFill>
                <a:latin typeface="微软雅黑" charset="-122"/>
                <a:ea typeface="微软雅黑" charset="-122"/>
              </a:rPr>
              <a:t>好的测试用例</a:t>
            </a:r>
            <a:r>
              <a:rPr lang="zh-CN" altLang="en-US" sz="2400">
                <a:latin typeface="微软雅黑" charset="-122"/>
                <a:ea typeface="微软雅黑" charset="-122"/>
              </a:rPr>
              <a:t>是在于它能发现至今未发现的</a:t>
            </a:r>
            <a:r>
              <a:rPr lang="zh-CN" altLang="en-US" sz="2400">
                <a:latin typeface="微软雅黑" charset="-122"/>
                <a:ea typeface="微软雅黑" charset="-122"/>
              </a:rPr>
              <a:t>错误</a:t>
            </a:r>
            <a:endParaRPr lang="zh-CN" altLang="en-US" sz="2400">
              <a:latin typeface="微软雅黑" charset="-122"/>
              <a:ea typeface="微软雅黑" charset="-122"/>
            </a:endParaRPr>
          </a:p>
          <a:p>
            <a:pPr lvl="0" indent="0" algn="just">
              <a:lnSpc>
                <a:spcPct val="150000"/>
              </a:lnSpc>
              <a:buFont typeface="Arial" panose="020B0704020202020204" pitchFamily="34" charset="0"/>
              <a:buNone/>
            </a:pPr>
            <a:r>
              <a:rPr lang="en-US" altLang="zh-CN" sz="2400">
                <a:latin typeface="微软雅黑" charset="-122"/>
                <a:ea typeface="微软雅黑" charset="-122"/>
              </a:rPr>
              <a:t>3.</a:t>
            </a:r>
            <a:r>
              <a:rPr lang="zh-CN" altLang="en-US" sz="2400">
                <a:latin typeface="微软雅黑" charset="-122"/>
                <a:ea typeface="微软雅黑" charset="-122"/>
              </a:rPr>
              <a:t>一个</a:t>
            </a:r>
            <a:r>
              <a:rPr lang="zh-CN" altLang="en-US" sz="2400">
                <a:solidFill>
                  <a:srgbClr val="FF0000"/>
                </a:solidFill>
                <a:latin typeface="微软雅黑" charset="-122"/>
                <a:ea typeface="微软雅黑" charset="-122"/>
              </a:rPr>
              <a:t>成功的测试</a:t>
            </a:r>
            <a:r>
              <a:rPr lang="zh-CN" altLang="en-US" sz="2400">
                <a:latin typeface="微软雅黑" charset="-122"/>
                <a:ea typeface="微软雅黑" charset="-122"/>
              </a:rPr>
              <a:t>是发现了至今未发现的错误的</a:t>
            </a:r>
            <a:r>
              <a:rPr lang="zh-CN" altLang="en-US" sz="2400">
                <a:latin typeface="微软雅黑" charset="-122"/>
                <a:ea typeface="微软雅黑" charset="-122"/>
              </a:rPr>
              <a:t>测试</a:t>
            </a:r>
            <a:endParaRPr lang="zh-CN" altLang="en-US" sz="2400">
              <a:latin typeface="微软雅黑" charset="-122"/>
              <a:ea typeface="微软雅黑" charset="-122"/>
            </a:endParaRPr>
          </a:p>
        </p:txBody>
      </p:sp>
    </p:spTree>
  </p:cSld>
  <p:clrMapOvr>
    <a:masterClrMapping/>
  </p:clrMapOvr>
  <p:transition advTm="36034"/>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定义</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822450" y="1713230"/>
            <a:ext cx="7446645" cy="491490"/>
            <a:chOff x="2870" y="2698"/>
            <a:chExt cx="11727" cy="774"/>
          </a:xfrm>
        </p:grpSpPr>
        <p:sp>
          <p:nvSpPr>
            <p:cNvPr id="4" name="矩形 3"/>
            <p:cNvSpPr/>
            <p:nvPr/>
          </p:nvSpPr>
          <p:spPr>
            <a:xfrm>
              <a:off x="3677" y="2698"/>
              <a:ext cx="10920" cy="774"/>
            </a:xfrm>
            <a:prstGeom prst="rect">
              <a:avLst/>
            </a:prstGeom>
          </p:spPr>
          <p:txBody>
            <a:bodyPr wrap="square">
              <a:spAutoFit/>
            </a:bodyPr>
            <a:lstStyle/>
            <a:p>
              <a:pPr eaLnBrk="1" hangingPunct="1">
                <a:spcAft>
                  <a:spcPct val="45000"/>
                </a:spcAft>
              </a:pPr>
              <a:r>
                <a:rPr lang="zh-CN" altLang="en-US" sz="2600" dirty="0">
                  <a:latin typeface="微软雅黑" charset="0"/>
                  <a:ea typeface="微软雅黑" charset="0"/>
                  <a:sym typeface="+mn-ea"/>
                </a:rPr>
                <a:t>软件测试的狭义观点：</a:t>
              </a:r>
              <a:endParaRPr lang="zh-CN" altLang="en-US" sz="2600" dirty="0">
                <a:solidFill>
                  <a:srgbClr val="9900CC"/>
                </a:solidFill>
                <a:latin typeface="微软雅黑" charset="0"/>
                <a:ea typeface="微软雅黑" charset="0"/>
                <a:sym typeface="+mn-ea"/>
              </a:endParaRPr>
            </a:p>
          </p:txBody>
        </p:sp>
        <p:sp>
          <p:nvSpPr>
            <p:cNvPr id="7" name="燕尾形 6"/>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5" name="矩形 4"/>
          <p:cNvSpPr/>
          <p:nvPr/>
        </p:nvSpPr>
        <p:spPr>
          <a:xfrm>
            <a:off x="2334895" y="2752090"/>
            <a:ext cx="7415530" cy="1914525"/>
          </a:xfrm>
          <a:prstGeom prst="rect">
            <a:avLst/>
          </a:prstGeom>
        </p:spPr>
        <p:txBody>
          <a:bodyPr wrap="square">
            <a:spAutoFit/>
          </a:bodyPr>
          <a:p>
            <a:pPr marL="342900" indent="-342900" eaLnBrk="1" hangingPunct="1">
              <a:lnSpc>
                <a:spcPct val="120000"/>
              </a:lnSpc>
              <a:buFont typeface="Arial" panose="020B0704020202020204" pitchFamily="34" charset="0"/>
              <a:buChar char="•"/>
            </a:pPr>
            <a:r>
              <a:rPr lang="zh-CN" altLang="en-US" sz="2600" dirty="0">
                <a:latin typeface="微软雅黑" charset="0"/>
                <a:ea typeface="微软雅黑" charset="0"/>
                <a:cs typeface="微软雅黑" charset="0"/>
                <a:sym typeface="+mn-ea"/>
              </a:rPr>
              <a:t>在代码完成后，测试工作才能开始。 </a:t>
            </a:r>
            <a:endParaRPr lang="zh-CN" altLang="en-US" sz="2600" dirty="0">
              <a:latin typeface="微软雅黑" charset="0"/>
              <a:ea typeface="微软雅黑" charset="0"/>
              <a:cs typeface="微软雅黑" charset="0"/>
            </a:endParaRPr>
          </a:p>
          <a:p>
            <a:pPr marL="342900" indent="-342900" eaLnBrk="1" hangingPunct="1">
              <a:lnSpc>
                <a:spcPct val="120000"/>
              </a:lnSpc>
              <a:spcBef>
                <a:spcPts val="3000"/>
              </a:spcBef>
              <a:buFont typeface="Arial" panose="020B0704020202020204" pitchFamily="34" charset="0"/>
              <a:buChar char="•"/>
            </a:pPr>
            <a:r>
              <a:rPr lang="zh-CN" altLang="en-US" sz="2600" dirty="0">
                <a:latin typeface="微软雅黑" charset="0"/>
                <a:ea typeface="微软雅黑" charset="0"/>
                <a:cs typeface="微软雅黑" charset="0"/>
                <a:sym typeface="+mn-ea"/>
              </a:rPr>
              <a:t>局限性：不能及时发现软件在需求、设计等上的缺陷，不利于保证软件质量。</a:t>
            </a:r>
            <a:endParaRPr sz="2600">
              <a:latin typeface="微软雅黑" charset="0"/>
              <a:ea typeface="微软雅黑" charset="0"/>
              <a:cs typeface="微软雅黑" charset="0"/>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定义</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822450" y="1499235"/>
            <a:ext cx="7446645" cy="491490"/>
            <a:chOff x="2870" y="2698"/>
            <a:chExt cx="11727" cy="774"/>
          </a:xfrm>
        </p:grpSpPr>
        <p:sp>
          <p:nvSpPr>
            <p:cNvPr id="4" name="矩形 3"/>
            <p:cNvSpPr/>
            <p:nvPr/>
          </p:nvSpPr>
          <p:spPr>
            <a:xfrm>
              <a:off x="3677" y="2698"/>
              <a:ext cx="10920" cy="774"/>
            </a:xfrm>
            <a:prstGeom prst="rect">
              <a:avLst/>
            </a:prstGeom>
          </p:spPr>
          <p:txBody>
            <a:bodyPr wrap="square">
              <a:spAutoFit/>
            </a:bodyPr>
            <a:lstStyle/>
            <a:p>
              <a:pPr eaLnBrk="1" hangingPunct="1">
                <a:spcAft>
                  <a:spcPct val="45000"/>
                </a:spcAft>
              </a:pPr>
              <a:r>
                <a:rPr lang="en-US" altLang="zh-CN" sz="2600" dirty="0">
                  <a:latin typeface="Arial" panose="020B0704020202020204" pitchFamily="34" charset="0"/>
                  <a:sym typeface="+mn-ea"/>
                </a:rPr>
                <a:t>1983</a:t>
              </a:r>
              <a:r>
                <a:rPr lang="zh-CN" altLang="en-US" sz="2600" dirty="0">
                  <a:latin typeface="Arial" panose="020B0704020202020204" pitchFamily="34" charset="0"/>
                  <a:sym typeface="+mn-ea"/>
                </a:rPr>
                <a:t>年</a:t>
              </a:r>
              <a:r>
                <a:rPr lang="en-US" altLang="zh-CN" sz="2600" dirty="0">
                  <a:latin typeface="Arial" panose="020B0704020202020204" pitchFamily="34" charset="0"/>
                  <a:sym typeface="+mn-ea"/>
                </a:rPr>
                <a:t>IEEE</a:t>
              </a:r>
              <a:r>
                <a:rPr lang="zh-CN" altLang="en-US" sz="2600" dirty="0">
                  <a:latin typeface="Arial" panose="020B0704020202020204" pitchFamily="34" charset="0"/>
                  <a:sym typeface="+mn-ea"/>
                </a:rPr>
                <a:t>对软件测试的定义：</a:t>
              </a:r>
              <a:endParaRPr lang="zh-CN" altLang="en-US" sz="2600" dirty="0">
                <a:solidFill>
                  <a:srgbClr val="9900CC"/>
                </a:solidFill>
                <a:latin typeface="Arial" panose="020B0704020202020204" pitchFamily="34" charset="0"/>
                <a:sym typeface="+mn-ea"/>
              </a:endParaRPr>
            </a:p>
          </p:txBody>
        </p:sp>
        <p:sp>
          <p:nvSpPr>
            <p:cNvPr id="7" name="燕尾形 6"/>
            <p:cNvSpPr/>
            <p:nvPr/>
          </p:nvSpPr>
          <p:spPr>
            <a:xfrm>
              <a:off x="2870" y="2698"/>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5" name="矩形 4"/>
          <p:cNvSpPr/>
          <p:nvPr/>
        </p:nvSpPr>
        <p:spPr>
          <a:xfrm>
            <a:off x="2334895" y="2372360"/>
            <a:ext cx="7797165" cy="3091815"/>
          </a:xfrm>
          <a:prstGeom prst="rect">
            <a:avLst/>
          </a:prstGeom>
        </p:spPr>
        <p:txBody>
          <a:bodyPr wrap="square">
            <a:spAutoFit/>
          </a:bodyPr>
          <a:p>
            <a:pPr marL="342900" lvl="0" indent="-342900" algn="just">
              <a:lnSpc>
                <a:spcPct val="150000"/>
              </a:lnSpc>
              <a:buFont typeface="Wingdings" panose="05000000000000000000" charset="0"/>
              <a:buChar char=""/>
            </a:pPr>
            <a:r>
              <a:rPr sz="2600">
                <a:latin typeface="微软雅黑" charset="-122"/>
                <a:ea typeface="微软雅黑" charset="-122"/>
              </a:rPr>
              <a:t>“使用</a:t>
            </a:r>
            <a:r>
              <a:rPr sz="2600" u="sng">
                <a:latin typeface="微软雅黑" charset="-122"/>
                <a:ea typeface="微软雅黑" charset="-122"/>
              </a:rPr>
              <a:t>人工或自动手段</a:t>
            </a:r>
            <a:r>
              <a:rPr sz="2600">
                <a:latin typeface="微软雅黑" charset="-122"/>
                <a:ea typeface="微软雅黑" charset="-122"/>
              </a:rPr>
              <a:t>运行或测定某个系统的过程，其目的在于</a:t>
            </a:r>
            <a:r>
              <a:rPr sz="2600" b="1">
                <a:solidFill>
                  <a:srgbClr val="FF0000"/>
                </a:solidFill>
                <a:latin typeface="微软雅黑" charset="-122"/>
                <a:ea typeface="微软雅黑" charset="-122"/>
              </a:rPr>
              <a:t>检验它是否满足规定的需求</a:t>
            </a:r>
            <a:r>
              <a:rPr sz="2600">
                <a:latin typeface="微软雅黑" charset="-122"/>
                <a:ea typeface="微软雅黑" charset="-122"/>
              </a:rPr>
              <a:t>或是弄清预期结果与实际结果之间的差别”。</a:t>
            </a:r>
            <a:endParaRPr sz="2600">
              <a:latin typeface="微软雅黑" charset="-122"/>
              <a:ea typeface="微软雅黑" charset="-122"/>
            </a:endParaRPr>
          </a:p>
          <a:p>
            <a:pPr marL="342900" lvl="0" indent="-342900" algn="just">
              <a:lnSpc>
                <a:spcPct val="150000"/>
              </a:lnSpc>
              <a:buFont typeface="Wingdings" panose="05000000000000000000" charset="0"/>
              <a:buChar char=""/>
            </a:pPr>
            <a:endParaRPr sz="2600">
              <a:latin typeface="微软雅黑" charset="-122"/>
              <a:ea typeface="微软雅黑" charset="-122"/>
            </a:endParaRPr>
          </a:p>
          <a:p>
            <a:pPr marL="342900" lvl="0" indent="-342900" algn="just">
              <a:lnSpc>
                <a:spcPct val="150000"/>
              </a:lnSpc>
              <a:buFont typeface="Wingdings" panose="05000000000000000000" charset="0"/>
              <a:buChar char=""/>
            </a:pPr>
            <a:r>
              <a:rPr sz="2600">
                <a:latin typeface="微软雅黑" charset="-122"/>
                <a:ea typeface="微软雅黑" charset="-122"/>
              </a:rPr>
              <a:t>明确地提出软件测试以</a:t>
            </a:r>
            <a:r>
              <a:rPr sz="2600" i="1" u="sng">
                <a:solidFill>
                  <a:srgbClr val="FF0000"/>
                </a:solidFill>
                <a:latin typeface="微软雅黑" charset="-122"/>
                <a:ea typeface="微软雅黑" charset="-122"/>
              </a:rPr>
              <a:t>检验是否满足需求</a:t>
            </a:r>
            <a:r>
              <a:rPr sz="2600">
                <a:latin typeface="微软雅黑" charset="-122"/>
                <a:ea typeface="微软雅黑" charset="-122"/>
              </a:rPr>
              <a:t>为</a:t>
            </a:r>
            <a:r>
              <a:rPr sz="2600">
                <a:solidFill>
                  <a:srgbClr val="FF0000"/>
                </a:solidFill>
                <a:latin typeface="微软雅黑" charset="-122"/>
                <a:ea typeface="微软雅黑" charset="-122"/>
              </a:rPr>
              <a:t>目标</a:t>
            </a:r>
            <a:r>
              <a:rPr sz="2600">
                <a:latin typeface="微软雅黑" charset="-122"/>
                <a:ea typeface="微软雅黑" charset="-122"/>
              </a:rPr>
              <a:t>。</a:t>
            </a:r>
            <a:endParaRPr sz="2600">
              <a:latin typeface="微软雅黑" charset="-122"/>
              <a:ea typeface="微软雅黑" charset="-122"/>
            </a:endParaRPr>
          </a:p>
        </p:txBody>
      </p:sp>
    </p:spTree>
  </p:cSld>
  <p:clrMapOvr>
    <a:masterClrMapping/>
  </p:clrMapOvr>
  <p:transition advTm="36034"/>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目的</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矩形 3"/>
          <p:cNvSpPr/>
          <p:nvPr/>
        </p:nvSpPr>
        <p:spPr>
          <a:xfrm>
            <a:off x="1980565" y="1205865"/>
            <a:ext cx="7550785" cy="1124585"/>
          </a:xfrm>
          <a:prstGeom prst="rect">
            <a:avLst/>
          </a:prstGeom>
        </p:spPr>
        <p:txBody>
          <a:bodyPr wrap="square">
            <a:spAutoFit/>
          </a:bodyPr>
          <a:lstStyle/>
          <a:p>
            <a:pPr eaLnBrk="1" hangingPunct="1">
              <a:lnSpc>
                <a:spcPct val="140000"/>
              </a:lnSpc>
              <a:spcAft>
                <a:spcPct val="45000"/>
              </a:spcAft>
            </a:pPr>
            <a:r>
              <a:rPr lang="zh-CN" altLang="en-US" sz="2400" dirty="0">
                <a:latin typeface="微软雅黑" charset="0"/>
                <a:ea typeface="微软雅黑" charset="0"/>
                <a:sym typeface="+mn-ea"/>
              </a:rPr>
              <a:t>综上所述，不同时代、不同的人或从不同的角度对于软件测试的认知和定义不同。</a:t>
            </a:r>
            <a:endParaRPr lang="zh-CN" altLang="en-US" sz="2400" dirty="0">
              <a:latin typeface="微软雅黑" charset="0"/>
              <a:ea typeface="微软雅黑" charset="0"/>
              <a:sym typeface="+mn-ea"/>
            </a:endParaRPr>
          </a:p>
        </p:txBody>
      </p:sp>
      <p:sp>
        <p:nvSpPr>
          <p:cNvPr id="7" name="燕尾形 6"/>
          <p:cNvSpPr/>
          <p:nvPr/>
        </p:nvSpPr>
        <p:spPr>
          <a:xfrm>
            <a:off x="1468120" y="137096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8" name="燕尾形 7"/>
          <p:cNvSpPr/>
          <p:nvPr/>
        </p:nvSpPr>
        <p:spPr>
          <a:xfrm>
            <a:off x="1468120" y="290195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nvGrpSpPr>
          <p:cNvPr id="37892" name="Group 4"/>
          <p:cNvGrpSpPr/>
          <p:nvPr/>
        </p:nvGrpSpPr>
        <p:grpSpPr>
          <a:xfrm>
            <a:off x="7834313" y="3786505"/>
            <a:ext cx="4357687" cy="2708275"/>
            <a:chOff x="3651" y="2659"/>
            <a:chExt cx="1724" cy="1225"/>
          </a:xfrm>
        </p:grpSpPr>
        <p:graphicFrame>
          <p:nvGraphicFramePr>
            <p:cNvPr id="37894" name="Object 5"/>
            <p:cNvGraphicFramePr>
              <a:graphicFrameLocks noChangeAspect="1"/>
            </p:cNvGraphicFramePr>
            <p:nvPr/>
          </p:nvGraphicFramePr>
          <p:xfrm flipH="1">
            <a:off x="4377" y="2659"/>
            <a:ext cx="998" cy="1179"/>
          </p:xfrm>
          <a:graphic>
            <a:graphicData uri="http://schemas.openxmlformats.org/presentationml/2006/ole">
              <mc:AlternateContent xmlns:mc="http://schemas.openxmlformats.org/markup-compatibility/2006">
                <mc:Choice xmlns:v="urn:schemas-microsoft-com:vml" Requires="v">
                  <p:oleObj spid="_x0000_s3076" name="" r:id="rId1" imgW="3025775" imgH="3253105" progId="MS_ClipArt_Gallery.2">
                    <p:embed/>
                  </p:oleObj>
                </mc:Choice>
                <mc:Fallback>
                  <p:oleObj name="" r:id="rId1" imgW="3025775" imgH="3253105" progId="MS_ClipArt_Gallery.2">
                    <p:embed/>
                    <p:pic>
                      <p:nvPicPr>
                        <p:cNvPr id="0" name="图片 3075"/>
                        <p:cNvPicPr/>
                        <p:nvPr/>
                      </p:nvPicPr>
                      <p:blipFill>
                        <a:blip r:embed="rId2"/>
                        <a:stretch>
                          <a:fillRect/>
                        </a:stretch>
                      </p:blipFill>
                      <p:spPr>
                        <a:xfrm flipH="1">
                          <a:off x="4377" y="2659"/>
                          <a:ext cx="998" cy="1179"/>
                        </a:xfrm>
                        <a:prstGeom prst="rect">
                          <a:avLst/>
                        </a:prstGeom>
                        <a:noFill/>
                        <a:ln w="38100">
                          <a:noFill/>
                          <a:miter/>
                        </a:ln>
                      </p:spPr>
                    </p:pic>
                  </p:oleObj>
                </mc:Fallback>
              </mc:AlternateContent>
            </a:graphicData>
          </a:graphic>
        </p:graphicFrame>
        <p:sp>
          <p:nvSpPr>
            <p:cNvPr id="37895" name="AutoShape 6"/>
            <p:cNvSpPr/>
            <p:nvPr/>
          </p:nvSpPr>
          <p:spPr>
            <a:xfrm>
              <a:off x="3651" y="3109"/>
              <a:ext cx="771" cy="775"/>
            </a:xfrm>
            <a:prstGeom prst="irregularSeal1">
              <a:avLst/>
            </a:prstGeom>
            <a:solidFill>
              <a:srgbClr val="FF99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lang="zh-CN" altLang="en-US" sz="2600" b="1" dirty="0">
                  <a:solidFill>
                    <a:srgbClr val="6600FF"/>
                  </a:solidFill>
                  <a:latin typeface="Arial" panose="020B0704020202020204" pitchFamily="34" charset="0"/>
                  <a:ea typeface="宋体" pitchFamily="2" charset="-122"/>
                </a:rPr>
                <a:t>缺陷！</a:t>
              </a:r>
              <a:endParaRPr lang="zh-CN" altLang="en-US" sz="2600" b="1" dirty="0">
                <a:solidFill>
                  <a:srgbClr val="6600FF"/>
                </a:solidFill>
                <a:latin typeface="Arial" panose="020B0704020202020204" pitchFamily="34" charset="0"/>
                <a:ea typeface="宋体" pitchFamily="2" charset="-122"/>
              </a:endParaRPr>
            </a:p>
          </p:txBody>
        </p:sp>
      </p:grpSp>
      <p:sp>
        <p:nvSpPr>
          <p:cNvPr id="9" name="文本框 8"/>
          <p:cNvSpPr txBox="1"/>
          <p:nvPr/>
        </p:nvSpPr>
        <p:spPr>
          <a:xfrm>
            <a:off x="1980565" y="2744470"/>
            <a:ext cx="7663815" cy="2158365"/>
          </a:xfrm>
          <a:prstGeom prst="rect">
            <a:avLst/>
          </a:prstGeom>
          <a:noFill/>
        </p:spPr>
        <p:txBody>
          <a:bodyPr wrap="square" rtlCol="0" anchor="t">
            <a:spAutoFit/>
          </a:bodyPr>
          <a:p>
            <a:pPr eaLnBrk="1" hangingPunct="1">
              <a:lnSpc>
                <a:spcPct val="140000"/>
              </a:lnSpc>
              <a:spcAft>
                <a:spcPct val="45000"/>
              </a:spcAft>
            </a:pPr>
            <a:r>
              <a:rPr lang="zh-CN" altLang="en-US" sz="2400" dirty="0">
                <a:latin typeface="微软雅黑" charset="0"/>
                <a:ea typeface="微软雅黑" charset="0"/>
                <a:sym typeface="+mn-ea"/>
              </a:rPr>
              <a:t>但无论从哪一个角度或哪种观点出发，都可以认为软件测试是在一个可控的环境中分析或执行程序（或系统）的过程，其根本目的是以</a:t>
            </a:r>
            <a:r>
              <a:rPr lang="zh-CN" altLang="en-US" sz="2400" dirty="0">
                <a:solidFill>
                  <a:srgbClr val="FF0000"/>
                </a:solidFill>
                <a:latin typeface="微软雅黑" charset="0"/>
                <a:ea typeface="微软雅黑" charset="0"/>
                <a:sym typeface="+mn-ea"/>
              </a:rPr>
              <a:t>尽可能少的时间和人力</a:t>
            </a:r>
            <a:r>
              <a:rPr lang="zh-CN" altLang="en-US" sz="2400" dirty="0">
                <a:latin typeface="微软雅黑" charset="0"/>
                <a:ea typeface="微软雅黑" charset="0"/>
                <a:sym typeface="+mn-ea"/>
              </a:rPr>
              <a:t>发现并改正软件中潜在的各种</a:t>
            </a:r>
            <a:r>
              <a:rPr lang="zh-CN" altLang="en-US" sz="2400" dirty="0">
                <a:solidFill>
                  <a:srgbClr val="FF0000"/>
                </a:solidFill>
                <a:latin typeface="微软雅黑" charset="0"/>
                <a:ea typeface="微软雅黑" charset="0"/>
                <a:sym typeface="+mn-ea"/>
              </a:rPr>
              <a:t>缺陷</a:t>
            </a:r>
            <a:r>
              <a:rPr lang="zh-CN" altLang="en-US" sz="2400" dirty="0">
                <a:latin typeface="微软雅黑" charset="0"/>
                <a:ea typeface="微软雅黑" charset="0"/>
                <a:sym typeface="+mn-ea"/>
              </a:rPr>
              <a:t>，最终提高软件的质量。</a:t>
            </a:r>
            <a:endParaRPr lang="zh-CN" altLang="en-US" sz="2400" dirty="0">
              <a:latin typeface="微软雅黑" charset="0"/>
              <a:ea typeface="微软雅黑" charset="0"/>
              <a:sym typeface="+mn-ea"/>
            </a:endParaRPr>
          </a:p>
        </p:txBody>
      </p:sp>
    </p:spTree>
  </p:cSld>
  <p:clrMapOvr>
    <a:masterClrMapping/>
  </p:clrMapOvr>
  <p:transition advTm="36034"/>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软件测试主要</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作用</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矩形 3"/>
          <p:cNvSpPr/>
          <p:nvPr/>
        </p:nvSpPr>
        <p:spPr>
          <a:xfrm>
            <a:off x="2334895" y="1054735"/>
            <a:ext cx="7797800" cy="1124585"/>
          </a:xfrm>
          <a:prstGeom prst="rect">
            <a:avLst/>
          </a:prstGeom>
        </p:spPr>
        <p:txBody>
          <a:bodyPr wrap="square">
            <a:spAutoFit/>
          </a:bodyPr>
          <a:lstStyle/>
          <a:p>
            <a:pPr eaLnBrk="1" hangingPunct="1">
              <a:lnSpc>
                <a:spcPct val="140000"/>
              </a:lnSpc>
              <a:spcAft>
                <a:spcPct val="45000"/>
              </a:spcAft>
            </a:pPr>
            <a:r>
              <a:rPr lang="zh-CN" altLang="en-US" sz="2400" dirty="0">
                <a:latin typeface="微软雅黑" charset="0"/>
                <a:ea typeface="微软雅黑" charset="0"/>
                <a:sym typeface="+mn-ea"/>
              </a:rPr>
              <a:t>综合软件测试的定义和目的，可以将软件测试的主要作用总结如下</a:t>
            </a:r>
            <a:r>
              <a:rPr lang="zh-CN" altLang="en-US" sz="2400" dirty="0">
                <a:latin typeface="微软雅黑" charset="0"/>
                <a:ea typeface="微软雅黑" charset="0"/>
                <a:sym typeface="+mn-ea"/>
              </a:rPr>
              <a:t>：</a:t>
            </a:r>
            <a:endParaRPr lang="zh-CN" altLang="en-US" sz="2400" dirty="0">
              <a:latin typeface="微软雅黑" charset="0"/>
              <a:ea typeface="微软雅黑" charset="0"/>
              <a:sym typeface="+mn-ea"/>
            </a:endParaRPr>
          </a:p>
        </p:txBody>
      </p:sp>
      <p:sp>
        <p:nvSpPr>
          <p:cNvPr id="7" name="燕尾形 6"/>
          <p:cNvSpPr/>
          <p:nvPr/>
        </p:nvSpPr>
        <p:spPr>
          <a:xfrm>
            <a:off x="1822450" y="119951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5" name="矩形 4"/>
          <p:cNvSpPr/>
          <p:nvPr/>
        </p:nvSpPr>
        <p:spPr>
          <a:xfrm>
            <a:off x="2334895" y="2179320"/>
            <a:ext cx="7656830" cy="4225925"/>
          </a:xfrm>
          <a:prstGeom prst="rect">
            <a:avLst/>
          </a:prstGeom>
        </p:spPr>
        <p:txBody>
          <a:bodyPr wrap="square">
            <a:spAutoFit/>
          </a:bodyPr>
          <a:p>
            <a:pPr marL="457200" indent="-457200" eaLnBrk="1" hangingPunct="1">
              <a:lnSpc>
                <a:spcPct val="140000"/>
              </a:lnSpc>
              <a:buFont typeface="+mj-ea"/>
              <a:buAutoNum type="circleNumDbPlain"/>
            </a:pPr>
            <a:r>
              <a:rPr lang="zh-CN" altLang="en-US" sz="2400">
                <a:latin typeface="微软雅黑" charset="0"/>
                <a:ea typeface="微软雅黑" charset="0"/>
                <a:cs typeface="微软雅黑" charset="0"/>
              </a:rPr>
              <a:t>测试是执行一个系统或者程序的</a:t>
            </a:r>
            <a:r>
              <a:rPr lang="zh-CN" altLang="en-US" sz="2400">
                <a:latin typeface="微软雅黑" charset="0"/>
                <a:ea typeface="微软雅黑" charset="0"/>
                <a:cs typeface="微软雅黑" charset="0"/>
              </a:rPr>
              <a:t>操作</a:t>
            </a:r>
            <a:endParaRPr lang="zh-CN" altLang="en-US" sz="2400">
              <a:latin typeface="微软雅黑" charset="0"/>
              <a:ea typeface="微软雅黑" charset="0"/>
              <a:cs typeface="微软雅黑" charset="0"/>
            </a:endParaRPr>
          </a:p>
          <a:p>
            <a:pPr marL="457200" indent="-457200" eaLnBrk="1" hangingPunct="1">
              <a:lnSpc>
                <a:spcPct val="140000"/>
              </a:lnSpc>
              <a:buFont typeface="+mj-ea"/>
              <a:buAutoNum type="circleNumDbPlain"/>
            </a:pPr>
            <a:r>
              <a:rPr lang="zh-CN" altLang="en-US" sz="2400">
                <a:latin typeface="微软雅黑" charset="0"/>
                <a:ea typeface="微软雅黑" charset="0"/>
                <a:cs typeface="微软雅黑" charset="0"/>
              </a:rPr>
              <a:t>测试是带着发现问题和错误的意图来分析和执行程序</a:t>
            </a:r>
            <a:r>
              <a:rPr lang="zh-CN" altLang="en-US" sz="2400">
                <a:latin typeface="微软雅黑" charset="0"/>
                <a:ea typeface="微软雅黑" charset="0"/>
                <a:cs typeface="微软雅黑" charset="0"/>
              </a:rPr>
              <a:t>的</a:t>
            </a:r>
            <a:endParaRPr lang="zh-CN" altLang="en-US" sz="2400">
              <a:latin typeface="微软雅黑" charset="0"/>
              <a:ea typeface="微软雅黑" charset="0"/>
              <a:cs typeface="微软雅黑" charset="0"/>
            </a:endParaRPr>
          </a:p>
          <a:p>
            <a:pPr marL="457200" indent="-457200" eaLnBrk="1" hangingPunct="1">
              <a:lnSpc>
                <a:spcPct val="140000"/>
              </a:lnSpc>
              <a:buFont typeface="+mj-ea"/>
              <a:buAutoNum type="circleNumDbPlain"/>
            </a:pPr>
            <a:r>
              <a:rPr lang="zh-CN" altLang="en-US" sz="2400">
                <a:latin typeface="微软雅黑" charset="0"/>
                <a:ea typeface="微软雅黑" charset="0"/>
                <a:cs typeface="微软雅黑" charset="0"/>
              </a:rPr>
              <a:t>测试结果可以检验程序的功能和</a:t>
            </a:r>
            <a:r>
              <a:rPr lang="zh-CN" altLang="en-US" sz="2400">
                <a:latin typeface="微软雅黑" charset="0"/>
                <a:ea typeface="微软雅黑" charset="0"/>
                <a:cs typeface="微软雅黑" charset="0"/>
              </a:rPr>
              <a:t>质量</a:t>
            </a:r>
            <a:endParaRPr lang="zh-CN" altLang="en-US" sz="2400">
              <a:latin typeface="微软雅黑" charset="0"/>
              <a:ea typeface="微软雅黑" charset="0"/>
              <a:cs typeface="微软雅黑" charset="0"/>
            </a:endParaRPr>
          </a:p>
          <a:p>
            <a:pPr marL="457200" indent="-457200" eaLnBrk="1" hangingPunct="1">
              <a:lnSpc>
                <a:spcPct val="140000"/>
              </a:lnSpc>
              <a:buFont typeface="+mj-ea"/>
              <a:buAutoNum type="circleNumDbPlain"/>
            </a:pPr>
            <a:r>
              <a:rPr lang="zh-CN" altLang="en-US" sz="2400">
                <a:latin typeface="微软雅黑" charset="0"/>
                <a:ea typeface="微软雅黑" charset="0"/>
                <a:cs typeface="微软雅黑" charset="0"/>
              </a:rPr>
              <a:t>测试可以评估软件项目产品是否达到预期目标和是否能被客户</a:t>
            </a:r>
            <a:r>
              <a:rPr lang="zh-CN" altLang="en-US" sz="2400">
                <a:latin typeface="微软雅黑" charset="0"/>
                <a:ea typeface="微软雅黑" charset="0"/>
                <a:cs typeface="微软雅黑" charset="0"/>
              </a:rPr>
              <a:t>接受</a:t>
            </a:r>
            <a:endParaRPr lang="zh-CN" altLang="en-US" sz="2400">
              <a:latin typeface="微软雅黑" charset="0"/>
              <a:ea typeface="微软雅黑" charset="0"/>
              <a:cs typeface="微软雅黑" charset="0"/>
            </a:endParaRPr>
          </a:p>
          <a:p>
            <a:pPr marL="457200" indent="-457200" eaLnBrk="1" hangingPunct="1">
              <a:lnSpc>
                <a:spcPct val="140000"/>
              </a:lnSpc>
              <a:buFont typeface="+mj-ea"/>
              <a:buAutoNum type="circleNumDbPlain"/>
            </a:pPr>
            <a:r>
              <a:rPr lang="zh-CN" altLang="en-US" sz="2400">
                <a:latin typeface="微软雅黑" charset="0"/>
                <a:ea typeface="微软雅黑" charset="0"/>
                <a:cs typeface="微软雅黑" charset="0"/>
              </a:rPr>
              <a:t>测试不仅包括执行代码，还包括对需求等编码以外东西的</a:t>
            </a:r>
            <a:r>
              <a:rPr lang="zh-CN" altLang="en-US" sz="2400">
                <a:latin typeface="微软雅黑" charset="0"/>
                <a:ea typeface="微软雅黑" charset="0"/>
                <a:cs typeface="微软雅黑" charset="0"/>
              </a:rPr>
              <a:t>测试</a:t>
            </a:r>
            <a:endParaRPr lang="zh-CN" altLang="en-US" sz="2400">
              <a:latin typeface="微软雅黑" charset="0"/>
              <a:ea typeface="微软雅黑" charset="0"/>
              <a:cs typeface="微软雅黑" charset="0"/>
            </a:endParaRPr>
          </a:p>
        </p:txBody>
      </p:sp>
    </p:spTree>
  </p:cSld>
  <p:clrMapOvr>
    <a:masterClrMapping/>
  </p:clrMapOvr>
  <p:transition advTm="36034"/>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056765" y="1284605"/>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1. </a:t>
            </a:r>
            <a:r>
              <a:rPr lang="zh-CN" altLang="en-US" b="1" dirty="0">
                <a:solidFill>
                  <a:schemeClr val="accent1">
                    <a:lumMod val="75000"/>
                  </a:schemeClr>
                </a:solidFill>
                <a:latin typeface="微软雅黑" charset="0"/>
                <a:ea typeface="微软雅黑" charset="0"/>
                <a:cs typeface="微软雅黑" charset="0"/>
              </a:rPr>
              <a:t>可追溯性</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2" name="Group 4"/>
          <p:cNvGrpSpPr/>
          <p:nvPr/>
        </p:nvGrpSpPr>
        <p:grpSpPr>
          <a:xfrm>
            <a:off x="8632825" y="4054158"/>
            <a:ext cx="2700338" cy="2187575"/>
            <a:chOff x="3732" y="3170"/>
            <a:chExt cx="1094" cy="987"/>
          </a:xfrm>
        </p:grpSpPr>
        <p:grpSp>
          <p:nvGrpSpPr>
            <p:cNvPr id="44038" name="Group 5"/>
            <p:cNvGrpSpPr/>
            <p:nvPr/>
          </p:nvGrpSpPr>
          <p:grpSpPr>
            <a:xfrm>
              <a:off x="3952" y="3310"/>
              <a:ext cx="695" cy="846"/>
              <a:chOff x="3952" y="3310"/>
              <a:chExt cx="695" cy="846"/>
            </a:xfrm>
          </p:grpSpPr>
          <p:sp>
            <p:nvSpPr>
              <p:cNvPr id="44274" name="Freeform 6"/>
              <p:cNvSpPr/>
              <p:nvPr/>
            </p:nvSpPr>
            <p:spPr>
              <a:xfrm>
                <a:off x="4040" y="4042"/>
                <a:ext cx="314" cy="111"/>
              </a:xfrm>
              <a:custGeom>
                <a:avLst/>
                <a:gdLst>
                  <a:gd name="txL" fmla="*/ 0 w 627"/>
                  <a:gd name="txT" fmla="*/ 0 h 222"/>
                  <a:gd name="txR" fmla="*/ 627 w 627"/>
                  <a:gd name="txB" fmla="*/ 222 h 222"/>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27" h="222">
                    <a:moveTo>
                      <a:pt x="622" y="141"/>
                    </a:moveTo>
                    <a:lnTo>
                      <a:pt x="626" y="152"/>
                    </a:lnTo>
                    <a:lnTo>
                      <a:pt x="627" y="164"/>
                    </a:lnTo>
                    <a:lnTo>
                      <a:pt x="626" y="175"/>
                    </a:lnTo>
                    <a:lnTo>
                      <a:pt x="621" y="186"/>
                    </a:lnTo>
                    <a:lnTo>
                      <a:pt x="613" y="195"/>
                    </a:lnTo>
                    <a:lnTo>
                      <a:pt x="602" y="203"/>
                    </a:lnTo>
                    <a:lnTo>
                      <a:pt x="585" y="208"/>
                    </a:lnTo>
                    <a:lnTo>
                      <a:pt x="565" y="210"/>
                    </a:lnTo>
                    <a:lnTo>
                      <a:pt x="545" y="211"/>
                    </a:lnTo>
                    <a:lnTo>
                      <a:pt x="522" y="212"/>
                    </a:lnTo>
                    <a:lnTo>
                      <a:pt x="497" y="215"/>
                    </a:lnTo>
                    <a:lnTo>
                      <a:pt x="470" y="216"/>
                    </a:lnTo>
                    <a:lnTo>
                      <a:pt x="442" y="218"/>
                    </a:lnTo>
                    <a:lnTo>
                      <a:pt x="413" y="219"/>
                    </a:lnTo>
                    <a:lnTo>
                      <a:pt x="384" y="220"/>
                    </a:lnTo>
                    <a:lnTo>
                      <a:pt x="354" y="222"/>
                    </a:lnTo>
                    <a:lnTo>
                      <a:pt x="327" y="222"/>
                    </a:lnTo>
                    <a:lnTo>
                      <a:pt x="299" y="219"/>
                    </a:lnTo>
                    <a:lnTo>
                      <a:pt x="274" y="217"/>
                    </a:lnTo>
                    <a:lnTo>
                      <a:pt x="251" y="212"/>
                    </a:lnTo>
                    <a:lnTo>
                      <a:pt x="231" y="207"/>
                    </a:lnTo>
                    <a:lnTo>
                      <a:pt x="214" y="198"/>
                    </a:lnTo>
                    <a:lnTo>
                      <a:pt x="201" y="189"/>
                    </a:lnTo>
                    <a:lnTo>
                      <a:pt x="192" y="177"/>
                    </a:lnTo>
                    <a:lnTo>
                      <a:pt x="192" y="188"/>
                    </a:lnTo>
                    <a:lnTo>
                      <a:pt x="192" y="198"/>
                    </a:lnTo>
                    <a:lnTo>
                      <a:pt x="192" y="204"/>
                    </a:lnTo>
                    <a:lnTo>
                      <a:pt x="192" y="207"/>
                    </a:lnTo>
                    <a:lnTo>
                      <a:pt x="177" y="208"/>
                    </a:lnTo>
                    <a:lnTo>
                      <a:pt x="154" y="209"/>
                    </a:lnTo>
                    <a:lnTo>
                      <a:pt x="125" y="210"/>
                    </a:lnTo>
                    <a:lnTo>
                      <a:pt x="96" y="211"/>
                    </a:lnTo>
                    <a:lnTo>
                      <a:pt x="68" y="212"/>
                    </a:lnTo>
                    <a:lnTo>
                      <a:pt x="43" y="212"/>
                    </a:lnTo>
                    <a:lnTo>
                      <a:pt x="26" y="213"/>
                    </a:lnTo>
                    <a:lnTo>
                      <a:pt x="20" y="213"/>
                    </a:lnTo>
                    <a:lnTo>
                      <a:pt x="12" y="194"/>
                    </a:lnTo>
                    <a:lnTo>
                      <a:pt x="7" y="175"/>
                    </a:lnTo>
                    <a:lnTo>
                      <a:pt x="2" y="157"/>
                    </a:lnTo>
                    <a:lnTo>
                      <a:pt x="0" y="135"/>
                    </a:lnTo>
                    <a:lnTo>
                      <a:pt x="3" y="105"/>
                    </a:lnTo>
                    <a:lnTo>
                      <a:pt x="10" y="81"/>
                    </a:lnTo>
                    <a:lnTo>
                      <a:pt x="17" y="61"/>
                    </a:lnTo>
                    <a:lnTo>
                      <a:pt x="25" y="45"/>
                    </a:lnTo>
                    <a:lnTo>
                      <a:pt x="32" y="35"/>
                    </a:lnTo>
                    <a:lnTo>
                      <a:pt x="39" y="27"/>
                    </a:lnTo>
                    <a:lnTo>
                      <a:pt x="43" y="22"/>
                    </a:lnTo>
                    <a:lnTo>
                      <a:pt x="45" y="21"/>
                    </a:lnTo>
                    <a:lnTo>
                      <a:pt x="50" y="20"/>
                    </a:lnTo>
                    <a:lnTo>
                      <a:pt x="59" y="19"/>
                    </a:lnTo>
                    <a:lnTo>
                      <a:pt x="72" y="18"/>
                    </a:lnTo>
                    <a:lnTo>
                      <a:pt x="87" y="18"/>
                    </a:lnTo>
                    <a:lnTo>
                      <a:pt x="106" y="16"/>
                    </a:lnTo>
                    <a:lnTo>
                      <a:pt x="125" y="16"/>
                    </a:lnTo>
                    <a:lnTo>
                      <a:pt x="147" y="15"/>
                    </a:lnTo>
                    <a:lnTo>
                      <a:pt x="170" y="14"/>
                    </a:lnTo>
                    <a:lnTo>
                      <a:pt x="193" y="14"/>
                    </a:lnTo>
                    <a:lnTo>
                      <a:pt x="218" y="13"/>
                    </a:lnTo>
                    <a:lnTo>
                      <a:pt x="242" y="12"/>
                    </a:lnTo>
                    <a:lnTo>
                      <a:pt x="268" y="10"/>
                    </a:lnTo>
                    <a:lnTo>
                      <a:pt x="292" y="8"/>
                    </a:lnTo>
                    <a:lnTo>
                      <a:pt x="316" y="6"/>
                    </a:lnTo>
                    <a:lnTo>
                      <a:pt x="338" y="4"/>
                    </a:lnTo>
                    <a:lnTo>
                      <a:pt x="360" y="0"/>
                    </a:lnTo>
                    <a:lnTo>
                      <a:pt x="378" y="18"/>
                    </a:lnTo>
                    <a:lnTo>
                      <a:pt x="397" y="33"/>
                    </a:lnTo>
                    <a:lnTo>
                      <a:pt x="416" y="45"/>
                    </a:lnTo>
                    <a:lnTo>
                      <a:pt x="436" y="57"/>
                    </a:lnTo>
                    <a:lnTo>
                      <a:pt x="455" y="67"/>
                    </a:lnTo>
                    <a:lnTo>
                      <a:pt x="475" y="75"/>
                    </a:lnTo>
                    <a:lnTo>
                      <a:pt x="493" y="83"/>
                    </a:lnTo>
                    <a:lnTo>
                      <a:pt x="511" y="89"/>
                    </a:lnTo>
                    <a:lnTo>
                      <a:pt x="528" y="95"/>
                    </a:lnTo>
                    <a:lnTo>
                      <a:pt x="543" y="98"/>
                    </a:lnTo>
                    <a:lnTo>
                      <a:pt x="557" y="102"/>
                    </a:lnTo>
                    <a:lnTo>
                      <a:pt x="569" y="104"/>
                    </a:lnTo>
                    <a:lnTo>
                      <a:pt x="579" y="105"/>
                    </a:lnTo>
                    <a:lnTo>
                      <a:pt x="587" y="106"/>
                    </a:lnTo>
                    <a:lnTo>
                      <a:pt x="591" y="107"/>
                    </a:lnTo>
                    <a:lnTo>
                      <a:pt x="592" y="107"/>
                    </a:lnTo>
                    <a:lnTo>
                      <a:pt x="600" y="111"/>
                    </a:lnTo>
                    <a:lnTo>
                      <a:pt x="609" y="118"/>
                    </a:lnTo>
                    <a:lnTo>
                      <a:pt x="617" y="128"/>
                    </a:lnTo>
                    <a:lnTo>
                      <a:pt x="622" y="141"/>
                    </a:lnTo>
                    <a:close/>
                  </a:path>
                </a:pathLst>
              </a:custGeom>
              <a:solidFill>
                <a:srgbClr val="0C0000">
                  <a:alpha val="100000"/>
                </a:srgbClr>
              </a:solidFill>
              <a:ln w="9525">
                <a:noFill/>
              </a:ln>
            </p:spPr>
            <p:txBody>
              <a:bodyPr/>
              <a:p>
                <a:endParaRPr lang="zh-CN" altLang="en-US"/>
              </a:p>
            </p:txBody>
          </p:sp>
          <p:sp>
            <p:nvSpPr>
              <p:cNvPr id="44275" name="Freeform 7"/>
              <p:cNvSpPr/>
              <p:nvPr/>
            </p:nvSpPr>
            <p:spPr>
              <a:xfrm>
                <a:off x="4323" y="4112"/>
                <a:ext cx="34" cy="37"/>
              </a:xfrm>
              <a:custGeom>
                <a:avLst/>
                <a:gdLst>
                  <a:gd name="txL" fmla="*/ 0 w 68"/>
                  <a:gd name="txT" fmla="*/ 0 h 75"/>
                  <a:gd name="txR" fmla="*/ 68 w 68"/>
                  <a:gd name="txB" fmla="*/ 75 h 75"/>
                </a:gdLst>
                <a:ahLst/>
                <a:cxnLst>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0" y="0"/>
                  </a:cxn>
                </a:cxnLst>
                <a:rect l="txL" t="txT" r="txR" b="txB"/>
                <a:pathLst>
                  <a:path w="68" h="75">
                    <a:moveTo>
                      <a:pt x="0" y="75"/>
                    </a:moveTo>
                    <a:lnTo>
                      <a:pt x="0" y="75"/>
                    </a:lnTo>
                    <a:lnTo>
                      <a:pt x="20" y="72"/>
                    </a:lnTo>
                    <a:lnTo>
                      <a:pt x="39" y="68"/>
                    </a:lnTo>
                    <a:lnTo>
                      <a:pt x="52" y="58"/>
                    </a:lnTo>
                    <a:lnTo>
                      <a:pt x="61" y="48"/>
                    </a:lnTo>
                    <a:lnTo>
                      <a:pt x="65" y="37"/>
                    </a:lnTo>
                    <a:lnTo>
                      <a:pt x="68" y="24"/>
                    </a:lnTo>
                    <a:lnTo>
                      <a:pt x="65" y="12"/>
                    </a:lnTo>
                    <a:lnTo>
                      <a:pt x="62" y="0"/>
                    </a:lnTo>
                    <a:lnTo>
                      <a:pt x="53" y="2"/>
                    </a:lnTo>
                    <a:lnTo>
                      <a:pt x="56" y="12"/>
                    </a:lnTo>
                    <a:lnTo>
                      <a:pt x="56" y="24"/>
                    </a:lnTo>
                    <a:lnTo>
                      <a:pt x="56" y="34"/>
                    </a:lnTo>
                    <a:lnTo>
                      <a:pt x="52" y="44"/>
                    </a:lnTo>
                    <a:lnTo>
                      <a:pt x="45" y="52"/>
                    </a:lnTo>
                    <a:lnTo>
                      <a:pt x="34" y="58"/>
                    </a:lnTo>
                    <a:lnTo>
                      <a:pt x="20" y="63"/>
                    </a:lnTo>
                    <a:lnTo>
                      <a:pt x="0" y="65"/>
                    </a:lnTo>
                    <a:lnTo>
                      <a:pt x="0" y="75"/>
                    </a:lnTo>
                    <a:close/>
                  </a:path>
                </a:pathLst>
              </a:custGeom>
              <a:solidFill>
                <a:srgbClr val="000000">
                  <a:alpha val="100000"/>
                </a:srgbClr>
              </a:solidFill>
              <a:ln w="9525">
                <a:noFill/>
              </a:ln>
            </p:spPr>
            <p:txBody>
              <a:bodyPr/>
              <a:p>
                <a:endParaRPr lang="zh-CN" altLang="en-US"/>
              </a:p>
            </p:txBody>
          </p:sp>
          <p:sp>
            <p:nvSpPr>
              <p:cNvPr id="44276" name="Freeform 8"/>
              <p:cNvSpPr/>
              <p:nvPr/>
            </p:nvSpPr>
            <p:spPr>
              <a:xfrm>
                <a:off x="4134" y="4128"/>
                <a:ext cx="189" cy="28"/>
              </a:xfrm>
              <a:custGeom>
                <a:avLst/>
                <a:gdLst>
                  <a:gd name="txL" fmla="*/ 0 w 379"/>
                  <a:gd name="txT" fmla="*/ 0 h 55"/>
                  <a:gd name="txR" fmla="*/ 379 w 379"/>
                  <a:gd name="txB" fmla="*/ 55 h 55"/>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Lst>
                <a:rect l="txL" t="txT" r="txR" b="txB"/>
                <a:pathLst>
                  <a:path w="379" h="55">
                    <a:moveTo>
                      <a:pt x="12" y="5"/>
                    </a:moveTo>
                    <a:lnTo>
                      <a:pt x="1" y="7"/>
                    </a:lnTo>
                    <a:lnTo>
                      <a:pt x="12" y="21"/>
                    </a:lnTo>
                    <a:lnTo>
                      <a:pt x="25" y="31"/>
                    </a:lnTo>
                    <a:lnTo>
                      <a:pt x="44" y="39"/>
                    </a:lnTo>
                    <a:lnTo>
                      <a:pt x="63" y="45"/>
                    </a:lnTo>
                    <a:lnTo>
                      <a:pt x="88" y="50"/>
                    </a:lnTo>
                    <a:lnTo>
                      <a:pt x="113" y="52"/>
                    </a:lnTo>
                    <a:lnTo>
                      <a:pt x="141" y="54"/>
                    </a:lnTo>
                    <a:lnTo>
                      <a:pt x="168" y="55"/>
                    </a:lnTo>
                    <a:lnTo>
                      <a:pt x="198" y="53"/>
                    </a:lnTo>
                    <a:lnTo>
                      <a:pt x="227" y="52"/>
                    </a:lnTo>
                    <a:lnTo>
                      <a:pt x="256" y="51"/>
                    </a:lnTo>
                    <a:lnTo>
                      <a:pt x="284" y="48"/>
                    </a:lnTo>
                    <a:lnTo>
                      <a:pt x="311" y="47"/>
                    </a:lnTo>
                    <a:lnTo>
                      <a:pt x="336" y="45"/>
                    </a:lnTo>
                    <a:lnTo>
                      <a:pt x="359" y="44"/>
                    </a:lnTo>
                    <a:lnTo>
                      <a:pt x="379" y="43"/>
                    </a:lnTo>
                    <a:lnTo>
                      <a:pt x="379" y="33"/>
                    </a:lnTo>
                    <a:lnTo>
                      <a:pt x="359" y="35"/>
                    </a:lnTo>
                    <a:lnTo>
                      <a:pt x="336" y="36"/>
                    </a:lnTo>
                    <a:lnTo>
                      <a:pt x="311" y="38"/>
                    </a:lnTo>
                    <a:lnTo>
                      <a:pt x="284" y="39"/>
                    </a:lnTo>
                    <a:lnTo>
                      <a:pt x="256" y="41"/>
                    </a:lnTo>
                    <a:lnTo>
                      <a:pt x="227" y="43"/>
                    </a:lnTo>
                    <a:lnTo>
                      <a:pt x="198" y="44"/>
                    </a:lnTo>
                    <a:lnTo>
                      <a:pt x="168" y="44"/>
                    </a:lnTo>
                    <a:lnTo>
                      <a:pt x="141" y="45"/>
                    </a:lnTo>
                    <a:lnTo>
                      <a:pt x="113" y="43"/>
                    </a:lnTo>
                    <a:lnTo>
                      <a:pt x="88" y="40"/>
                    </a:lnTo>
                    <a:lnTo>
                      <a:pt x="66" y="36"/>
                    </a:lnTo>
                    <a:lnTo>
                      <a:pt x="46" y="30"/>
                    </a:lnTo>
                    <a:lnTo>
                      <a:pt x="30" y="22"/>
                    </a:lnTo>
                    <a:lnTo>
                      <a:pt x="19" y="14"/>
                    </a:lnTo>
                    <a:lnTo>
                      <a:pt x="10" y="2"/>
                    </a:lnTo>
                    <a:lnTo>
                      <a:pt x="0" y="5"/>
                    </a:lnTo>
                    <a:lnTo>
                      <a:pt x="10" y="2"/>
                    </a:lnTo>
                    <a:lnTo>
                      <a:pt x="8" y="0"/>
                    </a:lnTo>
                    <a:lnTo>
                      <a:pt x="5" y="0"/>
                    </a:lnTo>
                    <a:lnTo>
                      <a:pt x="1" y="3"/>
                    </a:lnTo>
                    <a:lnTo>
                      <a:pt x="1" y="7"/>
                    </a:lnTo>
                    <a:lnTo>
                      <a:pt x="12" y="5"/>
                    </a:lnTo>
                    <a:close/>
                  </a:path>
                </a:pathLst>
              </a:custGeom>
              <a:solidFill>
                <a:srgbClr val="000000">
                  <a:alpha val="100000"/>
                </a:srgbClr>
              </a:solidFill>
              <a:ln w="9525">
                <a:noFill/>
              </a:ln>
            </p:spPr>
            <p:txBody>
              <a:bodyPr/>
              <a:p>
                <a:endParaRPr lang="zh-CN" altLang="en-US"/>
              </a:p>
            </p:txBody>
          </p:sp>
          <p:sp>
            <p:nvSpPr>
              <p:cNvPr id="44277" name="Freeform 9"/>
              <p:cNvSpPr/>
              <p:nvPr/>
            </p:nvSpPr>
            <p:spPr>
              <a:xfrm>
                <a:off x="4134" y="4130"/>
                <a:ext cx="5" cy="18"/>
              </a:xfrm>
              <a:custGeom>
                <a:avLst/>
                <a:gdLst>
                  <a:gd name="txL" fmla="*/ 0 w 12"/>
                  <a:gd name="txT" fmla="*/ 0 h 34"/>
                  <a:gd name="txR" fmla="*/ 12 w 12"/>
                  <a:gd name="txB" fmla="*/ 34 h 34"/>
                </a:gdLst>
                <a:ahLst/>
                <a:cxnLst>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2" h="34">
                    <a:moveTo>
                      <a:pt x="6" y="34"/>
                    </a:moveTo>
                    <a:lnTo>
                      <a:pt x="12" y="30"/>
                    </a:lnTo>
                    <a:lnTo>
                      <a:pt x="12" y="27"/>
                    </a:lnTo>
                    <a:lnTo>
                      <a:pt x="12" y="21"/>
                    </a:lnTo>
                    <a:lnTo>
                      <a:pt x="12" y="11"/>
                    </a:lnTo>
                    <a:lnTo>
                      <a:pt x="12" y="0"/>
                    </a:lnTo>
                    <a:lnTo>
                      <a:pt x="0" y="0"/>
                    </a:lnTo>
                    <a:lnTo>
                      <a:pt x="0" y="11"/>
                    </a:lnTo>
                    <a:lnTo>
                      <a:pt x="0" y="21"/>
                    </a:lnTo>
                    <a:lnTo>
                      <a:pt x="0" y="27"/>
                    </a:lnTo>
                    <a:lnTo>
                      <a:pt x="0" y="30"/>
                    </a:lnTo>
                    <a:lnTo>
                      <a:pt x="6" y="25"/>
                    </a:lnTo>
                    <a:lnTo>
                      <a:pt x="0" y="30"/>
                    </a:lnTo>
                    <a:lnTo>
                      <a:pt x="2" y="33"/>
                    </a:lnTo>
                    <a:lnTo>
                      <a:pt x="6" y="34"/>
                    </a:lnTo>
                    <a:lnTo>
                      <a:pt x="9" y="33"/>
                    </a:lnTo>
                    <a:lnTo>
                      <a:pt x="12" y="30"/>
                    </a:lnTo>
                    <a:lnTo>
                      <a:pt x="6" y="34"/>
                    </a:lnTo>
                    <a:close/>
                  </a:path>
                </a:pathLst>
              </a:custGeom>
              <a:solidFill>
                <a:srgbClr val="000000">
                  <a:alpha val="100000"/>
                </a:srgbClr>
              </a:solidFill>
              <a:ln w="9525">
                <a:noFill/>
              </a:ln>
            </p:spPr>
            <p:txBody>
              <a:bodyPr/>
              <a:p>
                <a:endParaRPr lang="zh-CN" altLang="en-US"/>
              </a:p>
            </p:txBody>
          </p:sp>
          <p:sp>
            <p:nvSpPr>
              <p:cNvPr id="44278" name="Freeform 10"/>
              <p:cNvSpPr/>
              <p:nvPr/>
            </p:nvSpPr>
            <p:spPr>
              <a:xfrm>
                <a:off x="4048" y="4143"/>
                <a:ext cx="88" cy="9"/>
              </a:xfrm>
              <a:custGeom>
                <a:avLst/>
                <a:gdLst>
                  <a:gd name="txL" fmla="*/ 0 w 176"/>
                  <a:gd name="txT" fmla="*/ 0 h 17"/>
                  <a:gd name="txR" fmla="*/ 176 w 176"/>
                  <a:gd name="txB" fmla="*/ 17 h 17"/>
                </a:gdLst>
                <a:ahLst/>
                <a:cxnLst>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0" y="1"/>
                  </a:cxn>
                </a:cxnLst>
                <a:rect l="txL" t="txT" r="txR" b="txB"/>
                <a:pathLst>
                  <a:path w="176" h="17">
                    <a:moveTo>
                      <a:pt x="0" y="13"/>
                    </a:moveTo>
                    <a:lnTo>
                      <a:pt x="4" y="16"/>
                    </a:lnTo>
                    <a:lnTo>
                      <a:pt x="10" y="17"/>
                    </a:lnTo>
                    <a:lnTo>
                      <a:pt x="27" y="16"/>
                    </a:lnTo>
                    <a:lnTo>
                      <a:pt x="52" y="16"/>
                    </a:lnTo>
                    <a:lnTo>
                      <a:pt x="80" y="14"/>
                    </a:lnTo>
                    <a:lnTo>
                      <a:pt x="109" y="13"/>
                    </a:lnTo>
                    <a:lnTo>
                      <a:pt x="138" y="11"/>
                    </a:lnTo>
                    <a:lnTo>
                      <a:pt x="161" y="10"/>
                    </a:lnTo>
                    <a:lnTo>
                      <a:pt x="176" y="9"/>
                    </a:lnTo>
                    <a:lnTo>
                      <a:pt x="176" y="0"/>
                    </a:lnTo>
                    <a:lnTo>
                      <a:pt x="161" y="1"/>
                    </a:lnTo>
                    <a:lnTo>
                      <a:pt x="138" y="2"/>
                    </a:lnTo>
                    <a:lnTo>
                      <a:pt x="109" y="3"/>
                    </a:lnTo>
                    <a:lnTo>
                      <a:pt x="80" y="5"/>
                    </a:lnTo>
                    <a:lnTo>
                      <a:pt x="52" y="5"/>
                    </a:lnTo>
                    <a:lnTo>
                      <a:pt x="27" y="5"/>
                    </a:lnTo>
                    <a:lnTo>
                      <a:pt x="10" y="6"/>
                    </a:lnTo>
                    <a:lnTo>
                      <a:pt x="4" y="7"/>
                    </a:lnTo>
                    <a:lnTo>
                      <a:pt x="9" y="10"/>
                    </a:lnTo>
                    <a:lnTo>
                      <a:pt x="4" y="7"/>
                    </a:lnTo>
                    <a:lnTo>
                      <a:pt x="1" y="8"/>
                    </a:lnTo>
                    <a:lnTo>
                      <a:pt x="0" y="11"/>
                    </a:lnTo>
                    <a:lnTo>
                      <a:pt x="1" y="15"/>
                    </a:lnTo>
                    <a:lnTo>
                      <a:pt x="4" y="16"/>
                    </a:lnTo>
                    <a:lnTo>
                      <a:pt x="0" y="13"/>
                    </a:lnTo>
                    <a:close/>
                  </a:path>
                </a:pathLst>
              </a:custGeom>
              <a:solidFill>
                <a:srgbClr val="000000">
                  <a:alpha val="100000"/>
                </a:srgbClr>
              </a:solidFill>
              <a:ln w="9525">
                <a:noFill/>
              </a:ln>
            </p:spPr>
            <p:txBody>
              <a:bodyPr/>
              <a:p>
                <a:endParaRPr lang="zh-CN" altLang="en-US"/>
              </a:p>
            </p:txBody>
          </p:sp>
          <p:sp>
            <p:nvSpPr>
              <p:cNvPr id="44279" name="Freeform 11"/>
              <p:cNvSpPr/>
              <p:nvPr/>
            </p:nvSpPr>
            <p:spPr>
              <a:xfrm>
                <a:off x="4037" y="4107"/>
                <a:ext cx="16" cy="42"/>
              </a:xfrm>
              <a:custGeom>
                <a:avLst/>
                <a:gdLst>
                  <a:gd name="txL" fmla="*/ 0 w 31"/>
                  <a:gd name="txT" fmla="*/ 0 h 86"/>
                  <a:gd name="txR" fmla="*/ 31 w 31"/>
                  <a:gd name="txB" fmla="*/ 86 h 86"/>
                </a:gdLst>
                <a:ahLst/>
                <a:cxnLst>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Lst>
                <a:rect l="txL" t="txT" r="txR" b="txB"/>
                <a:pathLst>
                  <a:path w="31" h="86">
                    <a:moveTo>
                      <a:pt x="1" y="6"/>
                    </a:moveTo>
                    <a:lnTo>
                      <a:pt x="0" y="6"/>
                    </a:lnTo>
                    <a:lnTo>
                      <a:pt x="3" y="28"/>
                    </a:lnTo>
                    <a:lnTo>
                      <a:pt x="8" y="48"/>
                    </a:lnTo>
                    <a:lnTo>
                      <a:pt x="14" y="66"/>
                    </a:lnTo>
                    <a:lnTo>
                      <a:pt x="22" y="86"/>
                    </a:lnTo>
                    <a:lnTo>
                      <a:pt x="31" y="83"/>
                    </a:lnTo>
                    <a:lnTo>
                      <a:pt x="23" y="64"/>
                    </a:lnTo>
                    <a:lnTo>
                      <a:pt x="17" y="45"/>
                    </a:lnTo>
                    <a:lnTo>
                      <a:pt x="13" y="28"/>
                    </a:lnTo>
                    <a:lnTo>
                      <a:pt x="11" y="6"/>
                    </a:lnTo>
                    <a:lnTo>
                      <a:pt x="10" y="6"/>
                    </a:lnTo>
                    <a:lnTo>
                      <a:pt x="11" y="6"/>
                    </a:lnTo>
                    <a:lnTo>
                      <a:pt x="9" y="3"/>
                    </a:lnTo>
                    <a:lnTo>
                      <a:pt x="6" y="0"/>
                    </a:lnTo>
                    <a:lnTo>
                      <a:pt x="2" y="3"/>
                    </a:lnTo>
                    <a:lnTo>
                      <a:pt x="0" y="6"/>
                    </a:lnTo>
                    <a:lnTo>
                      <a:pt x="1" y="6"/>
                    </a:lnTo>
                    <a:close/>
                  </a:path>
                </a:pathLst>
              </a:custGeom>
              <a:solidFill>
                <a:srgbClr val="000000">
                  <a:alpha val="100000"/>
                </a:srgbClr>
              </a:solidFill>
              <a:ln w="9525">
                <a:noFill/>
              </a:ln>
            </p:spPr>
            <p:txBody>
              <a:bodyPr/>
              <a:p>
                <a:endParaRPr lang="zh-CN" altLang="en-US"/>
              </a:p>
            </p:txBody>
          </p:sp>
          <p:sp>
            <p:nvSpPr>
              <p:cNvPr id="44280" name="Freeform 12"/>
              <p:cNvSpPr/>
              <p:nvPr/>
            </p:nvSpPr>
            <p:spPr>
              <a:xfrm>
                <a:off x="4038" y="4050"/>
                <a:ext cx="27" cy="60"/>
              </a:xfrm>
              <a:custGeom>
                <a:avLst/>
                <a:gdLst>
                  <a:gd name="txL" fmla="*/ 0 w 54"/>
                  <a:gd name="txT" fmla="*/ 0 h 119"/>
                  <a:gd name="txR" fmla="*/ 54 w 54"/>
                  <a:gd name="txB" fmla="*/ 119 h 119"/>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0"/>
                  </a:cxn>
                </a:cxnLst>
                <a:rect l="txL" t="txT" r="txR" b="txB"/>
                <a:pathLst>
                  <a:path w="54" h="119">
                    <a:moveTo>
                      <a:pt x="48" y="0"/>
                    </a:moveTo>
                    <a:lnTo>
                      <a:pt x="47" y="0"/>
                    </a:lnTo>
                    <a:lnTo>
                      <a:pt x="45" y="3"/>
                    </a:lnTo>
                    <a:lnTo>
                      <a:pt x="40" y="7"/>
                    </a:lnTo>
                    <a:lnTo>
                      <a:pt x="33" y="17"/>
                    </a:lnTo>
                    <a:lnTo>
                      <a:pt x="25" y="27"/>
                    </a:lnTo>
                    <a:lnTo>
                      <a:pt x="17" y="44"/>
                    </a:lnTo>
                    <a:lnTo>
                      <a:pt x="10" y="64"/>
                    </a:lnTo>
                    <a:lnTo>
                      <a:pt x="3" y="89"/>
                    </a:lnTo>
                    <a:lnTo>
                      <a:pt x="0" y="119"/>
                    </a:lnTo>
                    <a:lnTo>
                      <a:pt x="9" y="119"/>
                    </a:lnTo>
                    <a:lnTo>
                      <a:pt x="13" y="89"/>
                    </a:lnTo>
                    <a:lnTo>
                      <a:pt x="20" y="66"/>
                    </a:lnTo>
                    <a:lnTo>
                      <a:pt x="26" y="47"/>
                    </a:lnTo>
                    <a:lnTo>
                      <a:pt x="35" y="32"/>
                    </a:lnTo>
                    <a:lnTo>
                      <a:pt x="40" y="21"/>
                    </a:lnTo>
                    <a:lnTo>
                      <a:pt x="47" y="14"/>
                    </a:lnTo>
                    <a:lnTo>
                      <a:pt x="52" y="10"/>
                    </a:lnTo>
                    <a:lnTo>
                      <a:pt x="51" y="10"/>
                    </a:lnTo>
                    <a:lnTo>
                      <a:pt x="52" y="10"/>
                    </a:lnTo>
                    <a:lnTo>
                      <a:pt x="54" y="7"/>
                    </a:lnTo>
                    <a:lnTo>
                      <a:pt x="54" y="3"/>
                    </a:lnTo>
                    <a:lnTo>
                      <a:pt x="51" y="0"/>
                    </a:lnTo>
                    <a:lnTo>
                      <a:pt x="47" y="0"/>
                    </a:lnTo>
                    <a:lnTo>
                      <a:pt x="48" y="0"/>
                    </a:lnTo>
                    <a:close/>
                  </a:path>
                </a:pathLst>
              </a:custGeom>
              <a:solidFill>
                <a:srgbClr val="000000">
                  <a:alpha val="100000"/>
                </a:srgbClr>
              </a:solidFill>
              <a:ln w="9525">
                <a:noFill/>
              </a:ln>
            </p:spPr>
            <p:txBody>
              <a:bodyPr/>
              <a:p>
                <a:endParaRPr lang="zh-CN" altLang="en-US"/>
              </a:p>
            </p:txBody>
          </p:sp>
          <p:sp>
            <p:nvSpPr>
              <p:cNvPr id="44281" name="Freeform 13"/>
              <p:cNvSpPr/>
              <p:nvPr/>
            </p:nvSpPr>
            <p:spPr>
              <a:xfrm>
                <a:off x="4062" y="4040"/>
                <a:ext cx="161" cy="15"/>
              </a:xfrm>
              <a:custGeom>
                <a:avLst/>
                <a:gdLst>
                  <a:gd name="txL" fmla="*/ 0 w 321"/>
                  <a:gd name="txT" fmla="*/ 0 h 30"/>
                  <a:gd name="txR" fmla="*/ 321 w 321"/>
                  <a:gd name="txB" fmla="*/ 30 h 30"/>
                </a:gdLst>
                <a:ahLst/>
                <a:cxnLst>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321" h="30">
                    <a:moveTo>
                      <a:pt x="320" y="1"/>
                    </a:moveTo>
                    <a:lnTo>
                      <a:pt x="317" y="0"/>
                    </a:lnTo>
                    <a:lnTo>
                      <a:pt x="295" y="3"/>
                    </a:lnTo>
                    <a:lnTo>
                      <a:pt x="273" y="6"/>
                    </a:lnTo>
                    <a:lnTo>
                      <a:pt x="249" y="8"/>
                    </a:lnTo>
                    <a:lnTo>
                      <a:pt x="225" y="9"/>
                    </a:lnTo>
                    <a:lnTo>
                      <a:pt x="199" y="11"/>
                    </a:lnTo>
                    <a:lnTo>
                      <a:pt x="175" y="12"/>
                    </a:lnTo>
                    <a:lnTo>
                      <a:pt x="150" y="12"/>
                    </a:lnTo>
                    <a:lnTo>
                      <a:pt x="127" y="12"/>
                    </a:lnTo>
                    <a:lnTo>
                      <a:pt x="104" y="15"/>
                    </a:lnTo>
                    <a:lnTo>
                      <a:pt x="82" y="15"/>
                    </a:lnTo>
                    <a:lnTo>
                      <a:pt x="63" y="15"/>
                    </a:lnTo>
                    <a:lnTo>
                      <a:pt x="44" y="16"/>
                    </a:lnTo>
                    <a:lnTo>
                      <a:pt x="29" y="16"/>
                    </a:lnTo>
                    <a:lnTo>
                      <a:pt x="16" y="18"/>
                    </a:lnTo>
                    <a:lnTo>
                      <a:pt x="7" y="19"/>
                    </a:lnTo>
                    <a:lnTo>
                      <a:pt x="0" y="20"/>
                    </a:lnTo>
                    <a:lnTo>
                      <a:pt x="3" y="30"/>
                    </a:lnTo>
                    <a:lnTo>
                      <a:pt x="7" y="29"/>
                    </a:lnTo>
                    <a:lnTo>
                      <a:pt x="16" y="27"/>
                    </a:lnTo>
                    <a:lnTo>
                      <a:pt x="29" y="27"/>
                    </a:lnTo>
                    <a:lnTo>
                      <a:pt x="44" y="27"/>
                    </a:lnTo>
                    <a:lnTo>
                      <a:pt x="63" y="26"/>
                    </a:lnTo>
                    <a:lnTo>
                      <a:pt x="82" y="26"/>
                    </a:lnTo>
                    <a:lnTo>
                      <a:pt x="104" y="24"/>
                    </a:lnTo>
                    <a:lnTo>
                      <a:pt x="127" y="24"/>
                    </a:lnTo>
                    <a:lnTo>
                      <a:pt x="150" y="24"/>
                    </a:lnTo>
                    <a:lnTo>
                      <a:pt x="175" y="22"/>
                    </a:lnTo>
                    <a:lnTo>
                      <a:pt x="199" y="20"/>
                    </a:lnTo>
                    <a:lnTo>
                      <a:pt x="225" y="18"/>
                    </a:lnTo>
                    <a:lnTo>
                      <a:pt x="249" y="17"/>
                    </a:lnTo>
                    <a:lnTo>
                      <a:pt x="273" y="15"/>
                    </a:lnTo>
                    <a:lnTo>
                      <a:pt x="295" y="12"/>
                    </a:lnTo>
                    <a:lnTo>
                      <a:pt x="317" y="9"/>
                    </a:lnTo>
                    <a:lnTo>
                      <a:pt x="313" y="8"/>
                    </a:lnTo>
                    <a:lnTo>
                      <a:pt x="317" y="9"/>
                    </a:lnTo>
                    <a:lnTo>
                      <a:pt x="320" y="8"/>
                    </a:lnTo>
                    <a:lnTo>
                      <a:pt x="321" y="4"/>
                    </a:lnTo>
                    <a:lnTo>
                      <a:pt x="320" y="1"/>
                    </a:lnTo>
                    <a:lnTo>
                      <a:pt x="317" y="0"/>
                    </a:lnTo>
                    <a:lnTo>
                      <a:pt x="320" y="1"/>
                    </a:lnTo>
                    <a:close/>
                  </a:path>
                </a:pathLst>
              </a:custGeom>
              <a:solidFill>
                <a:srgbClr val="000000">
                  <a:alpha val="100000"/>
                </a:srgbClr>
              </a:solidFill>
              <a:ln w="9525">
                <a:noFill/>
              </a:ln>
            </p:spPr>
            <p:txBody>
              <a:bodyPr/>
              <a:p>
                <a:endParaRPr lang="zh-CN" altLang="en-US"/>
              </a:p>
            </p:txBody>
          </p:sp>
          <p:sp>
            <p:nvSpPr>
              <p:cNvPr id="44282" name="Freeform 14"/>
              <p:cNvSpPr/>
              <p:nvPr/>
            </p:nvSpPr>
            <p:spPr>
              <a:xfrm>
                <a:off x="4219" y="4040"/>
                <a:ext cx="120" cy="58"/>
              </a:xfrm>
              <a:custGeom>
                <a:avLst/>
                <a:gdLst>
                  <a:gd name="txL" fmla="*/ 0 w 241"/>
                  <a:gd name="txT" fmla="*/ 0 h 115"/>
                  <a:gd name="txR" fmla="*/ 241 w 241"/>
                  <a:gd name="txB" fmla="*/ 115 h 115"/>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241" h="115">
                    <a:moveTo>
                      <a:pt x="236" y="106"/>
                    </a:moveTo>
                    <a:lnTo>
                      <a:pt x="236" y="106"/>
                    </a:lnTo>
                    <a:lnTo>
                      <a:pt x="235" y="106"/>
                    </a:lnTo>
                    <a:lnTo>
                      <a:pt x="231" y="105"/>
                    </a:lnTo>
                    <a:lnTo>
                      <a:pt x="223" y="104"/>
                    </a:lnTo>
                    <a:lnTo>
                      <a:pt x="213" y="102"/>
                    </a:lnTo>
                    <a:lnTo>
                      <a:pt x="202" y="100"/>
                    </a:lnTo>
                    <a:lnTo>
                      <a:pt x="188" y="97"/>
                    </a:lnTo>
                    <a:lnTo>
                      <a:pt x="173" y="93"/>
                    </a:lnTo>
                    <a:lnTo>
                      <a:pt x="156" y="87"/>
                    </a:lnTo>
                    <a:lnTo>
                      <a:pt x="139" y="82"/>
                    </a:lnTo>
                    <a:lnTo>
                      <a:pt x="120" y="74"/>
                    </a:lnTo>
                    <a:lnTo>
                      <a:pt x="102" y="66"/>
                    </a:lnTo>
                    <a:lnTo>
                      <a:pt x="82" y="55"/>
                    </a:lnTo>
                    <a:lnTo>
                      <a:pt x="63" y="44"/>
                    </a:lnTo>
                    <a:lnTo>
                      <a:pt x="43" y="31"/>
                    </a:lnTo>
                    <a:lnTo>
                      <a:pt x="26" y="17"/>
                    </a:lnTo>
                    <a:lnTo>
                      <a:pt x="7" y="0"/>
                    </a:lnTo>
                    <a:lnTo>
                      <a:pt x="0" y="7"/>
                    </a:lnTo>
                    <a:lnTo>
                      <a:pt x="19" y="24"/>
                    </a:lnTo>
                    <a:lnTo>
                      <a:pt x="38" y="40"/>
                    </a:lnTo>
                    <a:lnTo>
                      <a:pt x="58" y="53"/>
                    </a:lnTo>
                    <a:lnTo>
                      <a:pt x="78" y="64"/>
                    </a:lnTo>
                    <a:lnTo>
                      <a:pt x="97" y="75"/>
                    </a:lnTo>
                    <a:lnTo>
                      <a:pt x="118" y="83"/>
                    </a:lnTo>
                    <a:lnTo>
                      <a:pt x="136" y="91"/>
                    </a:lnTo>
                    <a:lnTo>
                      <a:pt x="154" y="97"/>
                    </a:lnTo>
                    <a:lnTo>
                      <a:pt x="171" y="102"/>
                    </a:lnTo>
                    <a:lnTo>
                      <a:pt x="186" y="106"/>
                    </a:lnTo>
                    <a:lnTo>
                      <a:pt x="200" y="109"/>
                    </a:lnTo>
                    <a:lnTo>
                      <a:pt x="213" y="112"/>
                    </a:lnTo>
                    <a:lnTo>
                      <a:pt x="223" y="113"/>
                    </a:lnTo>
                    <a:lnTo>
                      <a:pt x="231" y="114"/>
                    </a:lnTo>
                    <a:lnTo>
                      <a:pt x="235" y="115"/>
                    </a:lnTo>
                    <a:lnTo>
                      <a:pt x="236" y="115"/>
                    </a:lnTo>
                    <a:lnTo>
                      <a:pt x="240" y="114"/>
                    </a:lnTo>
                    <a:lnTo>
                      <a:pt x="241" y="110"/>
                    </a:lnTo>
                    <a:lnTo>
                      <a:pt x="240" y="107"/>
                    </a:lnTo>
                    <a:lnTo>
                      <a:pt x="236" y="106"/>
                    </a:lnTo>
                    <a:close/>
                  </a:path>
                </a:pathLst>
              </a:custGeom>
              <a:solidFill>
                <a:srgbClr val="000000">
                  <a:alpha val="100000"/>
                </a:srgbClr>
              </a:solidFill>
              <a:ln w="9525">
                <a:noFill/>
              </a:ln>
            </p:spPr>
            <p:txBody>
              <a:bodyPr/>
              <a:p>
                <a:endParaRPr lang="zh-CN" altLang="en-US"/>
              </a:p>
            </p:txBody>
          </p:sp>
          <p:sp>
            <p:nvSpPr>
              <p:cNvPr id="44283" name="Freeform 15"/>
              <p:cNvSpPr/>
              <p:nvPr/>
            </p:nvSpPr>
            <p:spPr>
              <a:xfrm>
                <a:off x="4337" y="4093"/>
                <a:ext cx="17" cy="20"/>
              </a:xfrm>
              <a:custGeom>
                <a:avLst/>
                <a:gdLst>
                  <a:gd name="txL" fmla="*/ 0 w 35"/>
                  <a:gd name="txT" fmla="*/ 0 h 39"/>
                  <a:gd name="txR" fmla="*/ 35 w 35"/>
                  <a:gd name="txB" fmla="*/ 39 h 39"/>
                </a:gdLst>
                <a:ahLst/>
                <a:cxnLst>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Lst>
                <a:rect l="txL" t="txT" r="txR" b="txB"/>
                <a:pathLst>
                  <a:path w="35" h="39">
                    <a:moveTo>
                      <a:pt x="35" y="37"/>
                    </a:moveTo>
                    <a:lnTo>
                      <a:pt x="35" y="37"/>
                    </a:lnTo>
                    <a:lnTo>
                      <a:pt x="29" y="23"/>
                    </a:lnTo>
                    <a:lnTo>
                      <a:pt x="20" y="11"/>
                    </a:lnTo>
                    <a:lnTo>
                      <a:pt x="11" y="3"/>
                    </a:lnTo>
                    <a:lnTo>
                      <a:pt x="0" y="0"/>
                    </a:lnTo>
                    <a:lnTo>
                      <a:pt x="0" y="9"/>
                    </a:lnTo>
                    <a:lnTo>
                      <a:pt x="6" y="13"/>
                    </a:lnTo>
                    <a:lnTo>
                      <a:pt x="13" y="18"/>
                    </a:lnTo>
                    <a:lnTo>
                      <a:pt x="20" y="28"/>
                    </a:lnTo>
                    <a:lnTo>
                      <a:pt x="26" y="39"/>
                    </a:lnTo>
                    <a:lnTo>
                      <a:pt x="35" y="37"/>
                    </a:lnTo>
                    <a:close/>
                  </a:path>
                </a:pathLst>
              </a:custGeom>
              <a:solidFill>
                <a:srgbClr val="000000">
                  <a:alpha val="100000"/>
                </a:srgbClr>
              </a:solidFill>
              <a:ln w="9525">
                <a:noFill/>
              </a:ln>
            </p:spPr>
            <p:txBody>
              <a:bodyPr/>
              <a:p>
                <a:endParaRPr lang="zh-CN" altLang="en-US"/>
              </a:p>
            </p:txBody>
          </p:sp>
          <p:sp>
            <p:nvSpPr>
              <p:cNvPr id="44284" name="Freeform 16"/>
              <p:cNvSpPr/>
              <p:nvPr/>
            </p:nvSpPr>
            <p:spPr>
              <a:xfrm>
                <a:off x="3955" y="3736"/>
                <a:ext cx="325" cy="317"/>
              </a:xfrm>
              <a:custGeom>
                <a:avLst/>
                <a:gdLst>
                  <a:gd name="txL" fmla="*/ 0 w 651"/>
                  <a:gd name="txT" fmla="*/ 0 h 633"/>
                  <a:gd name="txR" fmla="*/ 651 w 651"/>
                  <a:gd name="txB" fmla="*/ 633 h 633"/>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651" h="633">
                    <a:moveTo>
                      <a:pt x="248" y="466"/>
                    </a:moveTo>
                    <a:lnTo>
                      <a:pt x="263" y="437"/>
                    </a:lnTo>
                    <a:lnTo>
                      <a:pt x="278" y="409"/>
                    </a:lnTo>
                    <a:lnTo>
                      <a:pt x="291" y="381"/>
                    </a:lnTo>
                    <a:lnTo>
                      <a:pt x="306" y="356"/>
                    </a:lnTo>
                    <a:lnTo>
                      <a:pt x="320" y="334"/>
                    </a:lnTo>
                    <a:lnTo>
                      <a:pt x="332" y="315"/>
                    </a:lnTo>
                    <a:lnTo>
                      <a:pt x="342" y="300"/>
                    </a:lnTo>
                    <a:lnTo>
                      <a:pt x="350" y="291"/>
                    </a:lnTo>
                    <a:lnTo>
                      <a:pt x="339" y="288"/>
                    </a:lnTo>
                    <a:lnTo>
                      <a:pt x="333" y="281"/>
                    </a:lnTo>
                    <a:lnTo>
                      <a:pt x="331" y="271"/>
                    </a:lnTo>
                    <a:lnTo>
                      <a:pt x="332" y="263"/>
                    </a:lnTo>
                    <a:lnTo>
                      <a:pt x="329" y="263"/>
                    </a:lnTo>
                    <a:lnTo>
                      <a:pt x="323" y="265"/>
                    </a:lnTo>
                    <a:lnTo>
                      <a:pt x="313" y="266"/>
                    </a:lnTo>
                    <a:lnTo>
                      <a:pt x="302" y="268"/>
                    </a:lnTo>
                    <a:lnTo>
                      <a:pt x="289" y="269"/>
                    </a:lnTo>
                    <a:lnTo>
                      <a:pt x="278" y="270"/>
                    </a:lnTo>
                    <a:lnTo>
                      <a:pt x="267" y="271"/>
                    </a:lnTo>
                    <a:lnTo>
                      <a:pt x="260" y="273"/>
                    </a:lnTo>
                    <a:lnTo>
                      <a:pt x="249" y="274"/>
                    </a:lnTo>
                    <a:lnTo>
                      <a:pt x="235" y="275"/>
                    </a:lnTo>
                    <a:lnTo>
                      <a:pt x="218" y="277"/>
                    </a:lnTo>
                    <a:lnTo>
                      <a:pt x="199" y="278"/>
                    </a:lnTo>
                    <a:lnTo>
                      <a:pt x="181" y="281"/>
                    </a:lnTo>
                    <a:lnTo>
                      <a:pt x="164" y="282"/>
                    </a:lnTo>
                    <a:lnTo>
                      <a:pt x="148" y="283"/>
                    </a:lnTo>
                    <a:lnTo>
                      <a:pt x="136" y="283"/>
                    </a:lnTo>
                    <a:lnTo>
                      <a:pt x="126" y="283"/>
                    </a:lnTo>
                    <a:lnTo>
                      <a:pt x="114" y="282"/>
                    </a:lnTo>
                    <a:lnTo>
                      <a:pt x="100" y="280"/>
                    </a:lnTo>
                    <a:lnTo>
                      <a:pt x="87" y="275"/>
                    </a:lnTo>
                    <a:lnTo>
                      <a:pt x="73" y="269"/>
                    </a:lnTo>
                    <a:lnTo>
                      <a:pt x="59" y="261"/>
                    </a:lnTo>
                    <a:lnTo>
                      <a:pt x="45" y="251"/>
                    </a:lnTo>
                    <a:lnTo>
                      <a:pt x="33" y="238"/>
                    </a:lnTo>
                    <a:lnTo>
                      <a:pt x="22" y="223"/>
                    </a:lnTo>
                    <a:lnTo>
                      <a:pt x="13" y="206"/>
                    </a:lnTo>
                    <a:lnTo>
                      <a:pt x="6" y="185"/>
                    </a:lnTo>
                    <a:lnTo>
                      <a:pt x="1" y="162"/>
                    </a:lnTo>
                    <a:lnTo>
                      <a:pt x="0" y="136"/>
                    </a:lnTo>
                    <a:lnTo>
                      <a:pt x="3" y="106"/>
                    </a:lnTo>
                    <a:lnTo>
                      <a:pt x="8" y="72"/>
                    </a:lnTo>
                    <a:lnTo>
                      <a:pt x="19" y="35"/>
                    </a:lnTo>
                    <a:lnTo>
                      <a:pt x="31" y="32"/>
                    </a:lnTo>
                    <a:lnTo>
                      <a:pt x="47" y="30"/>
                    </a:lnTo>
                    <a:lnTo>
                      <a:pt x="66" y="26"/>
                    </a:lnTo>
                    <a:lnTo>
                      <a:pt x="85" y="22"/>
                    </a:lnTo>
                    <a:lnTo>
                      <a:pt x="105" y="18"/>
                    </a:lnTo>
                    <a:lnTo>
                      <a:pt x="123" y="16"/>
                    </a:lnTo>
                    <a:lnTo>
                      <a:pt x="138" y="13"/>
                    </a:lnTo>
                    <a:lnTo>
                      <a:pt x="151" y="11"/>
                    </a:lnTo>
                    <a:lnTo>
                      <a:pt x="160" y="10"/>
                    </a:lnTo>
                    <a:lnTo>
                      <a:pt x="172" y="9"/>
                    </a:lnTo>
                    <a:lnTo>
                      <a:pt x="186" y="8"/>
                    </a:lnTo>
                    <a:lnTo>
                      <a:pt x="202" y="7"/>
                    </a:lnTo>
                    <a:lnTo>
                      <a:pt x="219" y="4"/>
                    </a:lnTo>
                    <a:lnTo>
                      <a:pt x="240" y="3"/>
                    </a:lnTo>
                    <a:lnTo>
                      <a:pt x="260" y="2"/>
                    </a:lnTo>
                    <a:lnTo>
                      <a:pt x="282" y="1"/>
                    </a:lnTo>
                    <a:lnTo>
                      <a:pt x="306" y="0"/>
                    </a:lnTo>
                    <a:lnTo>
                      <a:pt x="331" y="0"/>
                    </a:lnTo>
                    <a:lnTo>
                      <a:pt x="355" y="0"/>
                    </a:lnTo>
                    <a:lnTo>
                      <a:pt x="380" y="1"/>
                    </a:lnTo>
                    <a:lnTo>
                      <a:pt x="405" y="2"/>
                    </a:lnTo>
                    <a:lnTo>
                      <a:pt x="431" y="4"/>
                    </a:lnTo>
                    <a:lnTo>
                      <a:pt x="455" y="8"/>
                    </a:lnTo>
                    <a:lnTo>
                      <a:pt x="479" y="11"/>
                    </a:lnTo>
                    <a:lnTo>
                      <a:pt x="493" y="12"/>
                    </a:lnTo>
                    <a:lnTo>
                      <a:pt x="509" y="15"/>
                    </a:lnTo>
                    <a:lnTo>
                      <a:pt x="529" y="17"/>
                    </a:lnTo>
                    <a:lnTo>
                      <a:pt x="548" y="22"/>
                    </a:lnTo>
                    <a:lnTo>
                      <a:pt x="569" y="27"/>
                    </a:lnTo>
                    <a:lnTo>
                      <a:pt x="588" y="36"/>
                    </a:lnTo>
                    <a:lnTo>
                      <a:pt x="606" y="48"/>
                    </a:lnTo>
                    <a:lnTo>
                      <a:pt x="621" y="63"/>
                    </a:lnTo>
                    <a:lnTo>
                      <a:pt x="633" y="79"/>
                    </a:lnTo>
                    <a:lnTo>
                      <a:pt x="643" y="94"/>
                    </a:lnTo>
                    <a:lnTo>
                      <a:pt x="648" y="107"/>
                    </a:lnTo>
                    <a:lnTo>
                      <a:pt x="651" y="119"/>
                    </a:lnTo>
                    <a:lnTo>
                      <a:pt x="649" y="133"/>
                    </a:lnTo>
                    <a:lnTo>
                      <a:pt x="645" y="147"/>
                    </a:lnTo>
                    <a:lnTo>
                      <a:pt x="638" y="163"/>
                    </a:lnTo>
                    <a:lnTo>
                      <a:pt x="628" y="183"/>
                    </a:lnTo>
                    <a:lnTo>
                      <a:pt x="615" y="209"/>
                    </a:lnTo>
                    <a:lnTo>
                      <a:pt x="601" y="244"/>
                    </a:lnTo>
                    <a:lnTo>
                      <a:pt x="586" y="283"/>
                    </a:lnTo>
                    <a:lnTo>
                      <a:pt x="571" y="326"/>
                    </a:lnTo>
                    <a:lnTo>
                      <a:pt x="557" y="367"/>
                    </a:lnTo>
                    <a:lnTo>
                      <a:pt x="546" y="405"/>
                    </a:lnTo>
                    <a:lnTo>
                      <a:pt x="537" y="436"/>
                    </a:lnTo>
                    <a:lnTo>
                      <a:pt x="531" y="458"/>
                    </a:lnTo>
                    <a:lnTo>
                      <a:pt x="529" y="496"/>
                    </a:lnTo>
                    <a:lnTo>
                      <a:pt x="532" y="541"/>
                    </a:lnTo>
                    <a:lnTo>
                      <a:pt x="535" y="584"/>
                    </a:lnTo>
                    <a:lnTo>
                      <a:pt x="531" y="612"/>
                    </a:lnTo>
                    <a:lnTo>
                      <a:pt x="511" y="616"/>
                    </a:lnTo>
                    <a:lnTo>
                      <a:pt x="489" y="618"/>
                    </a:lnTo>
                    <a:lnTo>
                      <a:pt x="466" y="620"/>
                    </a:lnTo>
                    <a:lnTo>
                      <a:pt x="443" y="622"/>
                    </a:lnTo>
                    <a:lnTo>
                      <a:pt x="418" y="624"/>
                    </a:lnTo>
                    <a:lnTo>
                      <a:pt x="394" y="625"/>
                    </a:lnTo>
                    <a:lnTo>
                      <a:pt x="369" y="626"/>
                    </a:lnTo>
                    <a:lnTo>
                      <a:pt x="344" y="626"/>
                    </a:lnTo>
                    <a:lnTo>
                      <a:pt x="321" y="627"/>
                    </a:lnTo>
                    <a:lnTo>
                      <a:pt x="298" y="628"/>
                    </a:lnTo>
                    <a:lnTo>
                      <a:pt x="279" y="628"/>
                    </a:lnTo>
                    <a:lnTo>
                      <a:pt x="260" y="630"/>
                    </a:lnTo>
                    <a:lnTo>
                      <a:pt x="244" y="630"/>
                    </a:lnTo>
                    <a:lnTo>
                      <a:pt x="232" y="631"/>
                    </a:lnTo>
                    <a:lnTo>
                      <a:pt x="221" y="632"/>
                    </a:lnTo>
                    <a:lnTo>
                      <a:pt x="216" y="633"/>
                    </a:lnTo>
                    <a:lnTo>
                      <a:pt x="203" y="633"/>
                    </a:lnTo>
                    <a:lnTo>
                      <a:pt x="197" y="626"/>
                    </a:lnTo>
                    <a:lnTo>
                      <a:pt x="196" y="610"/>
                    </a:lnTo>
                    <a:lnTo>
                      <a:pt x="201" y="589"/>
                    </a:lnTo>
                    <a:lnTo>
                      <a:pt x="207" y="563"/>
                    </a:lnTo>
                    <a:lnTo>
                      <a:pt x="219" y="533"/>
                    </a:lnTo>
                    <a:lnTo>
                      <a:pt x="233" y="499"/>
                    </a:lnTo>
                    <a:lnTo>
                      <a:pt x="248" y="466"/>
                    </a:lnTo>
                    <a:close/>
                  </a:path>
                </a:pathLst>
              </a:custGeom>
              <a:solidFill>
                <a:srgbClr val="D18438">
                  <a:alpha val="100000"/>
                </a:srgbClr>
              </a:solidFill>
              <a:ln w="9525">
                <a:noFill/>
              </a:ln>
            </p:spPr>
            <p:txBody>
              <a:bodyPr/>
              <a:p>
                <a:endParaRPr lang="zh-CN" altLang="en-US"/>
              </a:p>
            </p:txBody>
          </p:sp>
          <p:sp>
            <p:nvSpPr>
              <p:cNvPr id="44285" name="Freeform 17"/>
              <p:cNvSpPr/>
              <p:nvPr/>
            </p:nvSpPr>
            <p:spPr>
              <a:xfrm>
                <a:off x="4077" y="3879"/>
                <a:ext cx="55" cy="91"/>
              </a:xfrm>
              <a:custGeom>
                <a:avLst/>
                <a:gdLst>
                  <a:gd name="txL" fmla="*/ 0 w 112"/>
                  <a:gd name="txT" fmla="*/ 0 h 183"/>
                  <a:gd name="txR" fmla="*/ 112 w 112"/>
                  <a:gd name="txB" fmla="*/ 183 h 18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2" h="183">
                    <a:moveTo>
                      <a:pt x="107" y="12"/>
                    </a:moveTo>
                    <a:lnTo>
                      <a:pt x="104" y="3"/>
                    </a:lnTo>
                    <a:lnTo>
                      <a:pt x="96" y="12"/>
                    </a:lnTo>
                    <a:lnTo>
                      <a:pt x="84" y="28"/>
                    </a:lnTo>
                    <a:lnTo>
                      <a:pt x="73" y="46"/>
                    </a:lnTo>
                    <a:lnTo>
                      <a:pt x="59" y="68"/>
                    </a:lnTo>
                    <a:lnTo>
                      <a:pt x="44" y="94"/>
                    </a:lnTo>
                    <a:lnTo>
                      <a:pt x="30" y="121"/>
                    </a:lnTo>
                    <a:lnTo>
                      <a:pt x="15" y="150"/>
                    </a:lnTo>
                    <a:lnTo>
                      <a:pt x="0" y="179"/>
                    </a:lnTo>
                    <a:lnTo>
                      <a:pt x="9" y="183"/>
                    </a:lnTo>
                    <a:lnTo>
                      <a:pt x="24" y="155"/>
                    </a:lnTo>
                    <a:lnTo>
                      <a:pt x="39" y="126"/>
                    </a:lnTo>
                    <a:lnTo>
                      <a:pt x="53" y="98"/>
                    </a:lnTo>
                    <a:lnTo>
                      <a:pt x="68" y="73"/>
                    </a:lnTo>
                    <a:lnTo>
                      <a:pt x="82" y="51"/>
                    </a:lnTo>
                    <a:lnTo>
                      <a:pt x="93" y="33"/>
                    </a:lnTo>
                    <a:lnTo>
                      <a:pt x="103" y="19"/>
                    </a:lnTo>
                    <a:lnTo>
                      <a:pt x="111" y="9"/>
                    </a:lnTo>
                    <a:lnTo>
                      <a:pt x="107" y="0"/>
                    </a:lnTo>
                    <a:lnTo>
                      <a:pt x="111" y="9"/>
                    </a:lnTo>
                    <a:lnTo>
                      <a:pt x="112" y="6"/>
                    </a:lnTo>
                    <a:lnTo>
                      <a:pt x="111" y="3"/>
                    </a:lnTo>
                    <a:lnTo>
                      <a:pt x="107" y="1"/>
                    </a:lnTo>
                    <a:lnTo>
                      <a:pt x="104" y="3"/>
                    </a:lnTo>
                    <a:lnTo>
                      <a:pt x="107" y="12"/>
                    </a:lnTo>
                    <a:close/>
                  </a:path>
                </a:pathLst>
              </a:custGeom>
              <a:solidFill>
                <a:srgbClr val="000000">
                  <a:alpha val="100000"/>
                </a:srgbClr>
              </a:solidFill>
              <a:ln w="9525">
                <a:noFill/>
              </a:ln>
            </p:spPr>
            <p:txBody>
              <a:bodyPr/>
              <a:p>
                <a:endParaRPr lang="zh-CN" altLang="en-US"/>
              </a:p>
            </p:txBody>
          </p:sp>
          <p:sp>
            <p:nvSpPr>
              <p:cNvPr id="44286" name="Freeform 18"/>
              <p:cNvSpPr/>
              <p:nvPr/>
            </p:nvSpPr>
            <p:spPr>
              <a:xfrm>
                <a:off x="4118" y="3865"/>
                <a:ext cx="12" cy="19"/>
              </a:xfrm>
              <a:custGeom>
                <a:avLst/>
                <a:gdLst>
                  <a:gd name="txL" fmla="*/ 0 w 24"/>
                  <a:gd name="txT" fmla="*/ 0 h 38"/>
                  <a:gd name="txR" fmla="*/ 24 w 24"/>
                  <a:gd name="txB" fmla="*/ 38 h 38"/>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0"/>
                  </a:cxn>
                  <a:cxn ang="0">
                    <a:pos x="1" y="0"/>
                  </a:cxn>
                  <a:cxn ang="0">
                    <a:pos x="1" y="1"/>
                  </a:cxn>
                  <a:cxn ang="0">
                    <a:pos x="1" y="1"/>
                  </a:cxn>
                </a:cxnLst>
                <a:rect l="txL" t="txT" r="txR" b="txB"/>
                <a:pathLst>
                  <a:path w="24" h="38">
                    <a:moveTo>
                      <a:pt x="6" y="9"/>
                    </a:moveTo>
                    <a:lnTo>
                      <a:pt x="1" y="2"/>
                    </a:lnTo>
                    <a:lnTo>
                      <a:pt x="0" y="12"/>
                    </a:lnTo>
                    <a:lnTo>
                      <a:pt x="2" y="24"/>
                    </a:lnTo>
                    <a:lnTo>
                      <a:pt x="10" y="33"/>
                    </a:lnTo>
                    <a:lnTo>
                      <a:pt x="24" y="38"/>
                    </a:lnTo>
                    <a:lnTo>
                      <a:pt x="24" y="26"/>
                    </a:lnTo>
                    <a:lnTo>
                      <a:pt x="15" y="24"/>
                    </a:lnTo>
                    <a:lnTo>
                      <a:pt x="12" y="19"/>
                    </a:lnTo>
                    <a:lnTo>
                      <a:pt x="9" y="12"/>
                    </a:lnTo>
                    <a:lnTo>
                      <a:pt x="10" y="7"/>
                    </a:lnTo>
                    <a:lnTo>
                      <a:pt x="6" y="0"/>
                    </a:lnTo>
                    <a:lnTo>
                      <a:pt x="10" y="7"/>
                    </a:lnTo>
                    <a:lnTo>
                      <a:pt x="10" y="3"/>
                    </a:lnTo>
                    <a:lnTo>
                      <a:pt x="8" y="0"/>
                    </a:lnTo>
                    <a:lnTo>
                      <a:pt x="3" y="0"/>
                    </a:lnTo>
                    <a:lnTo>
                      <a:pt x="1" y="2"/>
                    </a:lnTo>
                    <a:lnTo>
                      <a:pt x="6" y="9"/>
                    </a:lnTo>
                    <a:close/>
                  </a:path>
                </a:pathLst>
              </a:custGeom>
              <a:solidFill>
                <a:srgbClr val="000000">
                  <a:alpha val="100000"/>
                </a:srgbClr>
              </a:solidFill>
              <a:ln w="9525">
                <a:noFill/>
              </a:ln>
            </p:spPr>
            <p:txBody>
              <a:bodyPr/>
              <a:p>
                <a:endParaRPr lang="zh-CN" altLang="en-US"/>
              </a:p>
            </p:txBody>
          </p:sp>
          <p:sp>
            <p:nvSpPr>
              <p:cNvPr id="44287" name="Freeform 19"/>
              <p:cNvSpPr/>
              <p:nvPr/>
            </p:nvSpPr>
            <p:spPr>
              <a:xfrm>
                <a:off x="4085" y="3865"/>
                <a:ext cx="36" cy="10"/>
              </a:xfrm>
              <a:custGeom>
                <a:avLst/>
                <a:gdLst>
                  <a:gd name="txL" fmla="*/ 0 w 72"/>
                  <a:gd name="txT" fmla="*/ 0 h 18"/>
                  <a:gd name="txR" fmla="*/ 72 w 72"/>
                  <a:gd name="txB" fmla="*/ 18 h 18"/>
                </a:gdLst>
                <a:ahLst/>
                <a:cxnLst>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1" y="1"/>
                  </a:cxn>
                  <a:cxn ang="0">
                    <a:pos x="1" y="1"/>
                  </a:cxn>
                  <a:cxn ang="0">
                    <a:pos x="1" y="1"/>
                  </a:cxn>
                  <a:cxn ang="0">
                    <a:pos x="1" y="1"/>
                  </a:cxn>
                  <a:cxn ang="0">
                    <a:pos x="1" y="1"/>
                  </a:cxn>
                  <a:cxn ang="0">
                    <a:pos x="0" y="1"/>
                  </a:cxn>
                  <a:cxn ang="0">
                    <a:pos x="0" y="1"/>
                  </a:cxn>
                  <a:cxn ang="0">
                    <a:pos x="0" y="1"/>
                  </a:cxn>
                </a:cxnLst>
                <a:rect l="txL" t="txT" r="txR" b="txB"/>
                <a:pathLst>
                  <a:path w="72" h="18">
                    <a:moveTo>
                      <a:pt x="0" y="18"/>
                    </a:moveTo>
                    <a:lnTo>
                      <a:pt x="0" y="18"/>
                    </a:lnTo>
                    <a:lnTo>
                      <a:pt x="7" y="17"/>
                    </a:lnTo>
                    <a:lnTo>
                      <a:pt x="18" y="16"/>
                    </a:lnTo>
                    <a:lnTo>
                      <a:pt x="29" y="15"/>
                    </a:lnTo>
                    <a:lnTo>
                      <a:pt x="42" y="14"/>
                    </a:lnTo>
                    <a:lnTo>
                      <a:pt x="53" y="11"/>
                    </a:lnTo>
                    <a:lnTo>
                      <a:pt x="63" y="10"/>
                    </a:lnTo>
                    <a:lnTo>
                      <a:pt x="69" y="9"/>
                    </a:lnTo>
                    <a:lnTo>
                      <a:pt x="72" y="9"/>
                    </a:lnTo>
                    <a:lnTo>
                      <a:pt x="72" y="0"/>
                    </a:lnTo>
                    <a:lnTo>
                      <a:pt x="69" y="0"/>
                    </a:lnTo>
                    <a:lnTo>
                      <a:pt x="63" y="1"/>
                    </a:lnTo>
                    <a:lnTo>
                      <a:pt x="53" y="2"/>
                    </a:lnTo>
                    <a:lnTo>
                      <a:pt x="42" y="4"/>
                    </a:lnTo>
                    <a:lnTo>
                      <a:pt x="29" y="6"/>
                    </a:lnTo>
                    <a:lnTo>
                      <a:pt x="18" y="7"/>
                    </a:lnTo>
                    <a:lnTo>
                      <a:pt x="7" y="8"/>
                    </a:lnTo>
                    <a:lnTo>
                      <a:pt x="0" y="9"/>
                    </a:lnTo>
                    <a:lnTo>
                      <a:pt x="0" y="18"/>
                    </a:lnTo>
                    <a:close/>
                  </a:path>
                </a:pathLst>
              </a:custGeom>
              <a:solidFill>
                <a:srgbClr val="000000">
                  <a:alpha val="100000"/>
                </a:srgbClr>
              </a:solidFill>
              <a:ln w="9525">
                <a:noFill/>
              </a:ln>
            </p:spPr>
            <p:txBody>
              <a:bodyPr/>
              <a:p>
                <a:endParaRPr lang="zh-CN" altLang="en-US"/>
              </a:p>
            </p:txBody>
          </p:sp>
          <p:sp>
            <p:nvSpPr>
              <p:cNvPr id="44288" name="Freeform 20"/>
              <p:cNvSpPr/>
              <p:nvPr/>
            </p:nvSpPr>
            <p:spPr>
              <a:xfrm>
                <a:off x="4021" y="3870"/>
                <a:ext cx="64" cy="10"/>
              </a:xfrm>
              <a:custGeom>
                <a:avLst/>
                <a:gdLst>
                  <a:gd name="txL" fmla="*/ 0 w 129"/>
                  <a:gd name="txT" fmla="*/ 0 h 21"/>
                  <a:gd name="txR" fmla="*/ 129 w 129"/>
                  <a:gd name="txB" fmla="*/ 21 h 2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9" h="21">
                    <a:moveTo>
                      <a:pt x="5" y="20"/>
                    </a:moveTo>
                    <a:lnTo>
                      <a:pt x="5" y="20"/>
                    </a:lnTo>
                    <a:lnTo>
                      <a:pt x="17" y="21"/>
                    </a:lnTo>
                    <a:lnTo>
                      <a:pt x="33" y="18"/>
                    </a:lnTo>
                    <a:lnTo>
                      <a:pt x="50" y="17"/>
                    </a:lnTo>
                    <a:lnTo>
                      <a:pt x="68" y="15"/>
                    </a:lnTo>
                    <a:lnTo>
                      <a:pt x="87" y="14"/>
                    </a:lnTo>
                    <a:lnTo>
                      <a:pt x="104" y="12"/>
                    </a:lnTo>
                    <a:lnTo>
                      <a:pt x="118" y="10"/>
                    </a:lnTo>
                    <a:lnTo>
                      <a:pt x="129" y="9"/>
                    </a:lnTo>
                    <a:lnTo>
                      <a:pt x="129" y="0"/>
                    </a:lnTo>
                    <a:lnTo>
                      <a:pt x="118" y="1"/>
                    </a:lnTo>
                    <a:lnTo>
                      <a:pt x="104" y="2"/>
                    </a:lnTo>
                    <a:lnTo>
                      <a:pt x="87" y="5"/>
                    </a:lnTo>
                    <a:lnTo>
                      <a:pt x="68" y="6"/>
                    </a:lnTo>
                    <a:lnTo>
                      <a:pt x="50" y="8"/>
                    </a:lnTo>
                    <a:lnTo>
                      <a:pt x="33" y="9"/>
                    </a:lnTo>
                    <a:lnTo>
                      <a:pt x="17" y="9"/>
                    </a:lnTo>
                    <a:lnTo>
                      <a:pt x="5" y="10"/>
                    </a:lnTo>
                    <a:lnTo>
                      <a:pt x="5" y="9"/>
                    </a:lnTo>
                    <a:lnTo>
                      <a:pt x="2" y="12"/>
                    </a:lnTo>
                    <a:lnTo>
                      <a:pt x="0" y="15"/>
                    </a:lnTo>
                    <a:lnTo>
                      <a:pt x="2" y="18"/>
                    </a:lnTo>
                    <a:lnTo>
                      <a:pt x="5" y="21"/>
                    </a:lnTo>
                    <a:lnTo>
                      <a:pt x="5" y="20"/>
                    </a:lnTo>
                    <a:close/>
                  </a:path>
                </a:pathLst>
              </a:custGeom>
              <a:solidFill>
                <a:srgbClr val="000000">
                  <a:alpha val="100000"/>
                </a:srgbClr>
              </a:solidFill>
              <a:ln w="9525">
                <a:noFill/>
              </a:ln>
            </p:spPr>
            <p:txBody>
              <a:bodyPr/>
              <a:p>
                <a:endParaRPr lang="zh-CN" altLang="en-US"/>
              </a:p>
            </p:txBody>
          </p:sp>
          <p:sp>
            <p:nvSpPr>
              <p:cNvPr id="44289" name="Freeform 21"/>
              <p:cNvSpPr/>
              <p:nvPr/>
            </p:nvSpPr>
            <p:spPr>
              <a:xfrm>
                <a:off x="3952" y="3751"/>
                <a:ext cx="71" cy="129"/>
              </a:xfrm>
              <a:custGeom>
                <a:avLst/>
                <a:gdLst>
                  <a:gd name="txL" fmla="*/ 0 w 141"/>
                  <a:gd name="txT" fmla="*/ 0 h 258"/>
                  <a:gd name="txR" fmla="*/ 141 w 141"/>
                  <a:gd name="txB" fmla="*/ 258 h 258"/>
                </a:gdLst>
                <a:ahLst/>
                <a:cxnLst>
                  <a:cxn ang="0">
                    <a:pos x="1" y="0"/>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1" y="0"/>
                  </a:cxn>
                </a:cxnLst>
                <a:rect l="txL" t="txT" r="txR" b="txB"/>
                <a:pathLst>
                  <a:path w="141" h="258">
                    <a:moveTo>
                      <a:pt x="23" y="0"/>
                    </a:moveTo>
                    <a:lnTo>
                      <a:pt x="19" y="3"/>
                    </a:lnTo>
                    <a:lnTo>
                      <a:pt x="9" y="40"/>
                    </a:lnTo>
                    <a:lnTo>
                      <a:pt x="3" y="75"/>
                    </a:lnTo>
                    <a:lnTo>
                      <a:pt x="0" y="105"/>
                    </a:lnTo>
                    <a:lnTo>
                      <a:pt x="2" y="131"/>
                    </a:lnTo>
                    <a:lnTo>
                      <a:pt x="6" y="155"/>
                    </a:lnTo>
                    <a:lnTo>
                      <a:pt x="13" y="176"/>
                    </a:lnTo>
                    <a:lnTo>
                      <a:pt x="23" y="194"/>
                    </a:lnTo>
                    <a:lnTo>
                      <a:pt x="34" y="211"/>
                    </a:lnTo>
                    <a:lnTo>
                      <a:pt x="47" y="223"/>
                    </a:lnTo>
                    <a:lnTo>
                      <a:pt x="62" y="235"/>
                    </a:lnTo>
                    <a:lnTo>
                      <a:pt x="75" y="243"/>
                    </a:lnTo>
                    <a:lnTo>
                      <a:pt x="90" y="249"/>
                    </a:lnTo>
                    <a:lnTo>
                      <a:pt x="104" y="253"/>
                    </a:lnTo>
                    <a:lnTo>
                      <a:pt x="119" y="255"/>
                    </a:lnTo>
                    <a:lnTo>
                      <a:pt x="131" y="258"/>
                    </a:lnTo>
                    <a:lnTo>
                      <a:pt x="141" y="257"/>
                    </a:lnTo>
                    <a:lnTo>
                      <a:pt x="141" y="247"/>
                    </a:lnTo>
                    <a:lnTo>
                      <a:pt x="131" y="246"/>
                    </a:lnTo>
                    <a:lnTo>
                      <a:pt x="119" y="246"/>
                    </a:lnTo>
                    <a:lnTo>
                      <a:pt x="107" y="244"/>
                    </a:lnTo>
                    <a:lnTo>
                      <a:pt x="93" y="239"/>
                    </a:lnTo>
                    <a:lnTo>
                      <a:pt x="80" y="234"/>
                    </a:lnTo>
                    <a:lnTo>
                      <a:pt x="66" y="225"/>
                    </a:lnTo>
                    <a:lnTo>
                      <a:pt x="54" y="216"/>
                    </a:lnTo>
                    <a:lnTo>
                      <a:pt x="41" y="204"/>
                    </a:lnTo>
                    <a:lnTo>
                      <a:pt x="32" y="190"/>
                    </a:lnTo>
                    <a:lnTo>
                      <a:pt x="23" y="174"/>
                    </a:lnTo>
                    <a:lnTo>
                      <a:pt x="16" y="153"/>
                    </a:lnTo>
                    <a:lnTo>
                      <a:pt x="11" y="131"/>
                    </a:lnTo>
                    <a:lnTo>
                      <a:pt x="11" y="105"/>
                    </a:lnTo>
                    <a:lnTo>
                      <a:pt x="12" y="75"/>
                    </a:lnTo>
                    <a:lnTo>
                      <a:pt x="18" y="42"/>
                    </a:lnTo>
                    <a:lnTo>
                      <a:pt x="28" y="5"/>
                    </a:lnTo>
                    <a:lnTo>
                      <a:pt x="25" y="9"/>
                    </a:lnTo>
                    <a:lnTo>
                      <a:pt x="28" y="5"/>
                    </a:lnTo>
                    <a:lnTo>
                      <a:pt x="27" y="2"/>
                    </a:lnTo>
                    <a:lnTo>
                      <a:pt x="25" y="0"/>
                    </a:lnTo>
                    <a:lnTo>
                      <a:pt x="21" y="0"/>
                    </a:lnTo>
                    <a:lnTo>
                      <a:pt x="19" y="3"/>
                    </a:lnTo>
                    <a:lnTo>
                      <a:pt x="23" y="0"/>
                    </a:lnTo>
                    <a:close/>
                  </a:path>
                </a:pathLst>
              </a:custGeom>
              <a:solidFill>
                <a:srgbClr val="000000">
                  <a:alpha val="100000"/>
                </a:srgbClr>
              </a:solidFill>
              <a:ln w="9525">
                <a:noFill/>
              </a:ln>
            </p:spPr>
            <p:txBody>
              <a:bodyPr/>
              <a:p>
                <a:endParaRPr lang="zh-CN" altLang="en-US"/>
              </a:p>
            </p:txBody>
          </p:sp>
          <p:sp>
            <p:nvSpPr>
              <p:cNvPr id="44290" name="Freeform 22"/>
              <p:cNvSpPr/>
              <p:nvPr/>
            </p:nvSpPr>
            <p:spPr>
              <a:xfrm>
                <a:off x="3964" y="3739"/>
                <a:ext cx="69" cy="17"/>
              </a:xfrm>
              <a:custGeom>
                <a:avLst/>
                <a:gdLst>
                  <a:gd name="txL" fmla="*/ 0 w 138"/>
                  <a:gd name="txT" fmla="*/ 0 h 33"/>
                  <a:gd name="txR" fmla="*/ 138 w 138"/>
                  <a:gd name="txB" fmla="*/ 33 h 33"/>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138" h="33">
                    <a:moveTo>
                      <a:pt x="133" y="0"/>
                    </a:moveTo>
                    <a:lnTo>
                      <a:pt x="133" y="0"/>
                    </a:lnTo>
                    <a:lnTo>
                      <a:pt x="120" y="2"/>
                    </a:lnTo>
                    <a:lnTo>
                      <a:pt x="105" y="4"/>
                    </a:lnTo>
                    <a:lnTo>
                      <a:pt x="87" y="6"/>
                    </a:lnTo>
                    <a:lnTo>
                      <a:pt x="67" y="10"/>
                    </a:lnTo>
                    <a:lnTo>
                      <a:pt x="47" y="15"/>
                    </a:lnTo>
                    <a:lnTo>
                      <a:pt x="29" y="18"/>
                    </a:lnTo>
                    <a:lnTo>
                      <a:pt x="13" y="20"/>
                    </a:lnTo>
                    <a:lnTo>
                      <a:pt x="0" y="24"/>
                    </a:lnTo>
                    <a:lnTo>
                      <a:pt x="2" y="33"/>
                    </a:lnTo>
                    <a:lnTo>
                      <a:pt x="13" y="29"/>
                    </a:lnTo>
                    <a:lnTo>
                      <a:pt x="29" y="27"/>
                    </a:lnTo>
                    <a:lnTo>
                      <a:pt x="49" y="24"/>
                    </a:lnTo>
                    <a:lnTo>
                      <a:pt x="67" y="19"/>
                    </a:lnTo>
                    <a:lnTo>
                      <a:pt x="87" y="16"/>
                    </a:lnTo>
                    <a:lnTo>
                      <a:pt x="105" y="13"/>
                    </a:lnTo>
                    <a:lnTo>
                      <a:pt x="120" y="11"/>
                    </a:lnTo>
                    <a:lnTo>
                      <a:pt x="133" y="9"/>
                    </a:lnTo>
                    <a:lnTo>
                      <a:pt x="137" y="8"/>
                    </a:lnTo>
                    <a:lnTo>
                      <a:pt x="138" y="4"/>
                    </a:lnTo>
                    <a:lnTo>
                      <a:pt x="137" y="1"/>
                    </a:lnTo>
                    <a:lnTo>
                      <a:pt x="133" y="0"/>
                    </a:lnTo>
                    <a:close/>
                  </a:path>
                </a:pathLst>
              </a:custGeom>
              <a:solidFill>
                <a:srgbClr val="000000">
                  <a:alpha val="100000"/>
                </a:srgbClr>
              </a:solidFill>
              <a:ln w="9525">
                <a:noFill/>
              </a:ln>
            </p:spPr>
            <p:txBody>
              <a:bodyPr/>
              <a:p>
                <a:endParaRPr lang="zh-CN" altLang="en-US"/>
              </a:p>
            </p:txBody>
          </p:sp>
          <p:sp>
            <p:nvSpPr>
              <p:cNvPr id="44291" name="Freeform 23"/>
              <p:cNvSpPr/>
              <p:nvPr/>
            </p:nvSpPr>
            <p:spPr>
              <a:xfrm>
                <a:off x="4031" y="3733"/>
                <a:ext cx="166" cy="11"/>
              </a:xfrm>
              <a:custGeom>
                <a:avLst/>
                <a:gdLst>
                  <a:gd name="txL" fmla="*/ 0 w 333"/>
                  <a:gd name="txT" fmla="*/ 0 h 22"/>
                  <a:gd name="txR" fmla="*/ 333 w 333"/>
                  <a:gd name="txB" fmla="*/ 22 h 22"/>
                </a:gdLst>
                <a:ahLst/>
                <a:cxnLst>
                  <a:cxn ang="0">
                    <a:pos x="0" y="1"/>
                  </a:cxn>
                  <a:cxn ang="0">
                    <a:pos x="0" y="1"/>
                  </a:cxn>
                  <a:cxn ang="0">
                    <a:pos x="0" y="1"/>
                  </a:cxn>
                  <a:cxn ang="0">
                    <a:pos x="0" y="1"/>
                  </a:cxn>
                  <a:cxn ang="0">
                    <a:pos x="0" y="1"/>
                  </a:cxn>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33" h="22">
                    <a:moveTo>
                      <a:pt x="328" y="13"/>
                    </a:moveTo>
                    <a:lnTo>
                      <a:pt x="328" y="13"/>
                    </a:lnTo>
                    <a:lnTo>
                      <a:pt x="304" y="9"/>
                    </a:lnTo>
                    <a:lnTo>
                      <a:pt x="280" y="6"/>
                    </a:lnTo>
                    <a:lnTo>
                      <a:pt x="254" y="3"/>
                    </a:lnTo>
                    <a:lnTo>
                      <a:pt x="229" y="2"/>
                    </a:lnTo>
                    <a:lnTo>
                      <a:pt x="204" y="0"/>
                    </a:lnTo>
                    <a:lnTo>
                      <a:pt x="180" y="0"/>
                    </a:lnTo>
                    <a:lnTo>
                      <a:pt x="155" y="0"/>
                    </a:lnTo>
                    <a:lnTo>
                      <a:pt x="131" y="2"/>
                    </a:lnTo>
                    <a:lnTo>
                      <a:pt x="109" y="3"/>
                    </a:lnTo>
                    <a:lnTo>
                      <a:pt x="89" y="4"/>
                    </a:lnTo>
                    <a:lnTo>
                      <a:pt x="68" y="6"/>
                    </a:lnTo>
                    <a:lnTo>
                      <a:pt x="51" y="8"/>
                    </a:lnTo>
                    <a:lnTo>
                      <a:pt x="35" y="9"/>
                    </a:lnTo>
                    <a:lnTo>
                      <a:pt x="21" y="10"/>
                    </a:lnTo>
                    <a:lnTo>
                      <a:pt x="9" y="11"/>
                    </a:lnTo>
                    <a:lnTo>
                      <a:pt x="0" y="13"/>
                    </a:lnTo>
                    <a:lnTo>
                      <a:pt x="0" y="22"/>
                    </a:lnTo>
                    <a:lnTo>
                      <a:pt x="9" y="21"/>
                    </a:lnTo>
                    <a:lnTo>
                      <a:pt x="21" y="19"/>
                    </a:lnTo>
                    <a:lnTo>
                      <a:pt x="35" y="18"/>
                    </a:lnTo>
                    <a:lnTo>
                      <a:pt x="51" y="17"/>
                    </a:lnTo>
                    <a:lnTo>
                      <a:pt x="68" y="15"/>
                    </a:lnTo>
                    <a:lnTo>
                      <a:pt x="89" y="14"/>
                    </a:lnTo>
                    <a:lnTo>
                      <a:pt x="109" y="13"/>
                    </a:lnTo>
                    <a:lnTo>
                      <a:pt x="131" y="11"/>
                    </a:lnTo>
                    <a:lnTo>
                      <a:pt x="155" y="11"/>
                    </a:lnTo>
                    <a:lnTo>
                      <a:pt x="180" y="11"/>
                    </a:lnTo>
                    <a:lnTo>
                      <a:pt x="204" y="11"/>
                    </a:lnTo>
                    <a:lnTo>
                      <a:pt x="229" y="11"/>
                    </a:lnTo>
                    <a:lnTo>
                      <a:pt x="254" y="13"/>
                    </a:lnTo>
                    <a:lnTo>
                      <a:pt x="280" y="15"/>
                    </a:lnTo>
                    <a:lnTo>
                      <a:pt x="304" y="18"/>
                    </a:lnTo>
                    <a:lnTo>
                      <a:pt x="328" y="22"/>
                    </a:lnTo>
                    <a:lnTo>
                      <a:pt x="332" y="21"/>
                    </a:lnTo>
                    <a:lnTo>
                      <a:pt x="333" y="17"/>
                    </a:lnTo>
                    <a:lnTo>
                      <a:pt x="332" y="14"/>
                    </a:lnTo>
                    <a:lnTo>
                      <a:pt x="328" y="13"/>
                    </a:lnTo>
                    <a:close/>
                  </a:path>
                </a:pathLst>
              </a:custGeom>
              <a:solidFill>
                <a:srgbClr val="000000">
                  <a:alpha val="100000"/>
                </a:srgbClr>
              </a:solidFill>
              <a:ln w="9525">
                <a:noFill/>
              </a:ln>
            </p:spPr>
            <p:txBody>
              <a:bodyPr/>
              <a:p>
                <a:endParaRPr lang="zh-CN" altLang="en-US"/>
              </a:p>
            </p:txBody>
          </p:sp>
          <p:sp>
            <p:nvSpPr>
              <p:cNvPr id="44292" name="Freeform 24"/>
              <p:cNvSpPr/>
              <p:nvPr/>
            </p:nvSpPr>
            <p:spPr>
              <a:xfrm>
                <a:off x="4195" y="3739"/>
                <a:ext cx="72" cy="30"/>
              </a:xfrm>
              <a:custGeom>
                <a:avLst/>
                <a:gdLst>
                  <a:gd name="txL" fmla="*/ 0 w 145"/>
                  <a:gd name="txT" fmla="*/ 0 h 59"/>
                  <a:gd name="txR" fmla="*/ 145 w 145"/>
                  <a:gd name="txB" fmla="*/ 59 h 59"/>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45" h="59">
                    <a:moveTo>
                      <a:pt x="145" y="53"/>
                    </a:moveTo>
                    <a:lnTo>
                      <a:pt x="145" y="53"/>
                    </a:lnTo>
                    <a:lnTo>
                      <a:pt x="130" y="38"/>
                    </a:lnTo>
                    <a:lnTo>
                      <a:pt x="112" y="25"/>
                    </a:lnTo>
                    <a:lnTo>
                      <a:pt x="91" y="16"/>
                    </a:lnTo>
                    <a:lnTo>
                      <a:pt x="70" y="10"/>
                    </a:lnTo>
                    <a:lnTo>
                      <a:pt x="50" y="5"/>
                    </a:lnTo>
                    <a:lnTo>
                      <a:pt x="30" y="3"/>
                    </a:lnTo>
                    <a:lnTo>
                      <a:pt x="14" y="1"/>
                    </a:lnTo>
                    <a:lnTo>
                      <a:pt x="0" y="0"/>
                    </a:lnTo>
                    <a:lnTo>
                      <a:pt x="0" y="9"/>
                    </a:lnTo>
                    <a:lnTo>
                      <a:pt x="14" y="10"/>
                    </a:lnTo>
                    <a:lnTo>
                      <a:pt x="30" y="12"/>
                    </a:lnTo>
                    <a:lnTo>
                      <a:pt x="50" y="15"/>
                    </a:lnTo>
                    <a:lnTo>
                      <a:pt x="68" y="19"/>
                    </a:lnTo>
                    <a:lnTo>
                      <a:pt x="89" y="25"/>
                    </a:lnTo>
                    <a:lnTo>
                      <a:pt x="107" y="34"/>
                    </a:lnTo>
                    <a:lnTo>
                      <a:pt x="123" y="44"/>
                    </a:lnTo>
                    <a:lnTo>
                      <a:pt x="138" y="59"/>
                    </a:lnTo>
                    <a:lnTo>
                      <a:pt x="145" y="53"/>
                    </a:lnTo>
                    <a:close/>
                  </a:path>
                </a:pathLst>
              </a:custGeom>
              <a:solidFill>
                <a:srgbClr val="000000">
                  <a:alpha val="100000"/>
                </a:srgbClr>
              </a:solidFill>
              <a:ln w="9525">
                <a:noFill/>
              </a:ln>
            </p:spPr>
            <p:txBody>
              <a:bodyPr/>
              <a:p>
                <a:endParaRPr lang="zh-CN" altLang="en-US"/>
              </a:p>
            </p:txBody>
          </p:sp>
          <p:sp>
            <p:nvSpPr>
              <p:cNvPr id="44293" name="Freeform 25"/>
              <p:cNvSpPr/>
              <p:nvPr/>
            </p:nvSpPr>
            <p:spPr>
              <a:xfrm>
                <a:off x="4264" y="3766"/>
                <a:ext cx="19" cy="63"/>
              </a:xfrm>
              <a:custGeom>
                <a:avLst/>
                <a:gdLst>
                  <a:gd name="txL" fmla="*/ 0 w 39"/>
                  <a:gd name="txT" fmla="*/ 0 h 125"/>
                  <a:gd name="txR" fmla="*/ 39 w 39"/>
                  <a:gd name="txB" fmla="*/ 125 h 125"/>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9" h="125">
                    <a:moveTo>
                      <a:pt x="15" y="125"/>
                    </a:moveTo>
                    <a:lnTo>
                      <a:pt x="15" y="125"/>
                    </a:lnTo>
                    <a:lnTo>
                      <a:pt x="26" y="105"/>
                    </a:lnTo>
                    <a:lnTo>
                      <a:pt x="32" y="88"/>
                    </a:lnTo>
                    <a:lnTo>
                      <a:pt x="37" y="74"/>
                    </a:lnTo>
                    <a:lnTo>
                      <a:pt x="39" y="59"/>
                    </a:lnTo>
                    <a:lnTo>
                      <a:pt x="36" y="46"/>
                    </a:lnTo>
                    <a:lnTo>
                      <a:pt x="30" y="32"/>
                    </a:lnTo>
                    <a:lnTo>
                      <a:pt x="21" y="17"/>
                    </a:lnTo>
                    <a:lnTo>
                      <a:pt x="7" y="0"/>
                    </a:lnTo>
                    <a:lnTo>
                      <a:pt x="0" y="6"/>
                    </a:lnTo>
                    <a:lnTo>
                      <a:pt x="12" y="21"/>
                    </a:lnTo>
                    <a:lnTo>
                      <a:pt x="21" y="36"/>
                    </a:lnTo>
                    <a:lnTo>
                      <a:pt x="27" y="48"/>
                    </a:lnTo>
                    <a:lnTo>
                      <a:pt x="28" y="59"/>
                    </a:lnTo>
                    <a:lnTo>
                      <a:pt x="28" y="72"/>
                    </a:lnTo>
                    <a:lnTo>
                      <a:pt x="23" y="86"/>
                    </a:lnTo>
                    <a:lnTo>
                      <a:pt x="16" y="101"/>
                    </a:lnTo>
                    <a:lnTo>
                      <a:pt x="6" y="120"/>
                    </a:lnTo>
                    <a:lnTo>
                      <a:pt x="15" y="125"/>
                    </a:lnTo>
                    <a:close/>
                  </a:path>
                </a:pathLst>
              </a:custGeom>
              <a:solidFill>
                <a:srgbClr val="000000">
                  <a:alpha val="100000"/>
                </a:srgbClr>
              </a:solidFill>
              <a:ln w="9525">
                <a:noFill/>
              </a:ln>
            </p:spPr>
            <p:txBody>
              <a:bodyPr/>
              <a:p>
                <a:endParaRPr lang="zh-CN" altLang="en-US"/>
              </a:p>
            </p:txBody>
          </p:sp>
          <p:sp>
            <p:nvSpPr>
              <p:cNvPr id="44294" name="Freeform 26"/>
              <p:cNvSpPr/>
              <p:nvPr/>
            </p:nvSpPr>
            <p:spPr>
              <a:xfrm>
                <a:off x="4218" y="3826"/>
                <a:ext cx="53" cy="140"/>
              </a:xfrm>
              <a:custGeom>
                <a:avLst/>
                <a:gdLst>
                  <a:gd name="txL" fmla="*/ 0 w 106"/>
                  <a:gd name="txT" fmla="*/ 0 h 279"/>
                  <a:gd name="txR" fmla="*/ 106 w 106"/>
                  <a:gd name="txB" fmla="*/ 279 h 279"/>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0" y="1"/>
                  </a:cxn>
                  <a:cxn ang="0">
                    <a:pos x="1" y="1"/>
                  </a:cxn>
                </a:cxnLst>
                <a:rect l="txL" t="txT" r="txR" b="txB"/>
                <a:pathLst>
                  <a:path w="106" h="279">
                    <a:moveTo>
                      <a:pt x="9" y="279"/>
                    </a:moveTo>
                    <a:lnTo>
                      <a:pt x="9" y="279"/>
                    </a:lnTo>
                    <a:lnTo>
                      <a:pt x="15" y="257"/>
                    </a:lnTo>
                    <a:lnTo>
                      <a:pt x="24" y="226"/>
                    </a:lnTo>
                    <a:lnTo>
                      <a:pt x="36" y="188"/>
                    </a:lnTo>
                    <a:lnTo>
                      <a:pt x="50" y="147"/>
                    </a:lnTo>
                    <a:lnTo>
                      <a:pt x="65" y="104"/>
                    </a:lnTo>
                    <a:lnTo>
                      <a:pt x="80" y="65"/>
                    </a:lnTo>
                    <a:lnTo>
                      <a:pt x="94" y="30"/>
                    </a:lnTo>
                    <a:lnTo>
                      <a:pt x="106" y="5"/>
                    </a:lnTo>
                    <a:lnTo>
                      <a:pt x="97" y="0"/>
                    </a:lnTo>
                    <a:lnTo>
                      <a:pt x="84" y="28"/>
                    </a:lnTo>
                    <a:lnTo>
                      <a:pt x="70" y="63"/>
                    </a:lnTo>
                    <a:lnTo>
                      <a:pt x="56" y="102"/>
                    </a:lnTo>
                    <a:lnTo>
                      <a:pt x="41" y="144"/>
                    </a:lnTo>
                    <a:lnTo>
                      <a:pt x="27" y="186"/>
                    </a:lnTo>
                    <a:lnTo>
                      <a:pt x="15" y="224"/>
                    </a:lnTo>
                    <a:lnTo>
                      <a:pt x="6" y="255"/>
                    </a:lnTo>
                    <a:lnTo>
                      <a:pt x="0" y="277"/>
                    </a:lnTo>
                    <a:lnTo>
                      <a:pt x="9" y="279"/>
                    </a:lnTo>
                    <a:close/>
                  </a:path>
                </a:pathLst>
              </a:custGeom>
              <a:solidFill>
                <a:srgbClr val="000000">
                  <a:alpha val="100000"/>
                </a:srgbClr>
              </a:solidFill>
              <a:ln w="9525">
                <a:noFill/>
              </a:ln>
            </p:spPr>
            <p:txBody>
              <a:bodyPr/>
              <a:p>
                <a:endParaRPr lang="zh-CN" altLang="en-US"/>
              </a:p>
            </p:txBody>
          </p:sp>
          <p:sp>
            <p:nvSpPr>
              <p:cNvPr id="44295" name="Freeform 27"/>
              <p:cNvSpPr/>
              <p:nvPr/>
            </p:nvSpPr>
            <p:spPr>
              <a:xfrm>
                <a:off x="4216" y="3964"/>
                <a:ext cx="10" cy="80"/>
              </a:xfrm>
              <a:custGeom>
                <a:avLst/>
                <a:gdLst>
                  <a:gd name="txL" fmla="*/ 0 w 18"/>
                  <a:gd name="txT" fmla="*/ 0 h 160"/>
                  <a:gd name="txR" fmla="*/ 18 w 18"/>
                  <a:gd name="txB" fmla="*/ 160 h 160"/>
                </a:gdLst>
                <a:ahLst/>
                <a:cxnLst>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8" h="160">
                    <a:moveTo>
                      <a:pt x="8" y="160"/>
                    </a:moveTo>
                    <a:lnTo>
                      <a:pt x="12" y="158"/>
                    </a:lnTo>
                    <a:lnTo>
                      <a:pt x="18" y="127"/>
                    </a:lnTo>
                    <a:lnTo>
                      <a:pt x="14" y="84"/>
                    </a:lnTo>
                    <a:lnTo>
                      <a:pt x="11" y="39"/>
                    </a:lnTo>
                    <a:lnTo>
                      <a:pt x="12" y="2"/>
                    </a:lnTo>
                    <a:lnTo>
                      <a:pt x="3" y="0"/>
                    </a:lnTo>
                    <a:lnTo>
                      <a:pt x="0" y="39"/>
                    </a:lnTo>
                    <a:lnTo>
                      <a:pt x="4" y="84"/>
                    </a:lnTo>
                    <a:lnTo>
                      <a:pt x="7" y="127"/>
                    </a:lnTo>
                    <a:lnTo>
                      <a:pt x="3" y="153"/>
                    </a:lnTo>
                    <a:lnTo>
                      <a:pt x="8" y="151"/>
                    </a:lnTo>
                    <a:lnTo>
                      <a:pt x="3" y="153"/>
                    </a:lnTo>
                    <a:lnTo>
                      <a:pt x="3" y="157"/>
                    </a:lnTo>
                    <a:lnTo>
                      <a:pt x="7" y="160"/>
                    </a:lnTo>
                    <a:lnTo>
                      <a:pt x="10" y="160"/>
                    </a:lnTo>
                    <a:lnTo>
                      <a:pt x="12" y="158"/>
                    </a:lnTo>
                    <a:lnTo>
                      <a:pt x="8" y="160"/>
                    </a:lnTo>
                    <a:close/>
                  </a:path>
                </a:pathLst>
              </a:custGeom>
              <a:solidFill>
                <a:srgbClr val="000000">
                  <a:alpha val="100000"/>
                </a:srgbClr>
              </a:solidFill>
              <a:ln w="9525">
                <a:noFill/>
              </a:ln>
            </p:spPr>
            <p:txBody>
              <a:bodyPr/>
              <a:p>
                <a:endParaRPr lang="zh-CN" altLang="en-US"/>
              </a:p>
            </p:txBody>
          </p:sp>
          <p:sp>
            <p:nvSpPr>
              <p:cNvPr id="44296" name="Freeform 28"/>
              <p:cNvSpPr/>
              <p:nvPr/>
            </p:nvSpPr>
            <p:spPr>
              <a:xfrm>
                <a:off x="4060" y="4040"/>
                <a:ext cx="160" cy="15"/>
              </a:xfrm>
              <a:custGeom>
                <a:avLst/>
                <a:gdLst>
                  <a:gd name="txL" fmla="*/ 0 w 320"/>
                  <a:gd name="txT" fmla="*/ 0 h 30"/>
                  <a:gd name="txR" fmla="*/ 320 w 320"/>
                  <a:gd name="txB" fmla="*/ 30 h 30"/>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Lst>
                <a:rect l="txL" t="txT" r="txR" b="txB"/>
                <a:pathLst>
                  <a:path w="320" h="30">
                    <a:moveTo>
                      <a:pt x="6" y="30"/>
                    </a:moveTo>
                    <a:lnTo>
                      <a:pt x="6" y="30"/>
                    </a:lnTo>
                    <a:lnTo>
                      <a:pt x="10" y="29"/>
                    </a:lnTo>
                    <a:lnTo>
                      <a:pt x="21" y="27"/>
                    </a:lnTo>
                    <a:lnTo>
                      <a:pt x="33" y="27"/>
                    </a:lnTo>
                    <a:lnTo>
                      <a:pt x="49" y="27"/>
                    </a:lnTo>
                    <a:lnTo>
                      <a:pt x="68" y="26"/>
                    </a:lnTo>
                    <a:lnTo>
                      <a:pt x="87" y="26"/>
                    </a:lnTo>
                    <a:lnTo>
                      <a:pt x="110" y="24"/>
                    </a:lnTo>
                    <a:lnTo>
                      <a:pt x="133" y="24"/>
                    </a:lnTo>
                    <a:lnTo>
                      <a:pt x="158" y="24"/>
                    </a:lnTo>
                    <a:lnTo>
                      <a:pt x="183" y="22"/>
                    </a:lnTo>
                    <a:lnTo>
                      <a:pt x="207" y="20"/>
                    </a:lnTo>
                    <a:lnTo>
                      <a:pt x="232" y="18"/>
                    </a:lnTo>
                    <a:lnTo>
                      <a:pt x="255" y="17"/>
                    </a:lnTo>
                    <a:lnTo>
                      <a:pt x="278" y="15"/>
                    </a:lnTo>
                    <a:lnTo>
                      <a:pt x="300" y="12"/>
                    </a:lnTo>
                    <a:lnTo>
                      <a:pt x="320" y="9"/>
                    </a:lnTo>
                    <a:lnTo>
                      <a:pt x="320" y="0"/>
                    </a:lnTo>
                    <a:lnTo>
                      <a:pt x="300" y="3"/>
                    </a:lnTo>
                    <a:lnTo>
                      <a:pt x="278" y="6"/>
                    </a:lnTo>
                    <a:lnTo>
                      <a:pt x="255" y="8"/>
                    </a:lnTo>
                    <a:lnTo>
                      <a:pt x="232" y="9"/>
                    </a:lnTo>
                    <a:lnTo>
                      <a:pt x="207" y="11"/>
                    </a:lnTo>
                    <a:lnTo>
                      <a:pt x="183" y="12"/>
                    </a:lnTo>
                    <a:lnTo>
                      <a:pt x="158" y="12"/>
                    </a:lnTo>
                    <a:lnTo>
                      <a:pt x="133" y="12"/>
                    </a:lnTo>
                    <a:lnTo>
                      <a:pt x="110" y="15"/>
                    </a:lnTo>
                    <a:lnTo>
                      <a:pt x="87" y="15"/>
                    </a:lnTo>
                    <a:lnTo>
                      <a:pt x="68" y="15"/>
                    </a:lnTo>
                    <a:lnTo>
                      <a:pt x="49" y="16"/>
                    </a:lnTo>
                    <a:lnTo>
                      <a:pt x="33" y="16"/>
                    </a:lnTo>
                    <a:lnTo>
                      <a:pt x="21" y="18"/>
                    </a:lnTo>
                    <a:lnTo>
                      <a:pt x="10" y="19"/>
                    </a:lnTo>
                    <a:lnTo>
                      <a:pt x="3" y="20"/>
                    </a:lnTo>
                    <a:lnTo>
                      <a:pt x="1" y="23"/>
                    </a:lnTo>
                    <a:lnTo>
                      <a:pt x="0" y="26"/>
                    </a:lnTo>
                    <a:lnTo>
                      <a:pt x="2" y="29"/>
                    </a:lnTo>
                    <a:lnTo>
                      <a:pt x="6" y="30"/>
                    </a:lnTo>
                    <a:close/>
                  </a:path>
                </a:pathLst>
              </a:custGeom>
              <a:solidFill>
                <a:srgbClr val="000000">
                  <a:alpha val="100000"/>
                </a:srgbClr>
              </a:solidFill>
              <a:ln w="9525">
                <a:noFill/>
              </a:ln>
            </p:spPr>
            <p:txBody>
              <a:bodyPr/>
              <a:p>
                <a:endParaRPr lang="zh-CN" altLang="en-US"/>
              </a:p>
            </p:txBody>
          </p:sp>
          <p:sp>
            <p:nvSpPr>
              <p:cNvPr id="44297" name="Freeform 29"/>
              <p:cNvSpPr/>
              <p:nvPr/>
            </p:nvSpPr>
            <p:spPr>
              <a:xfrm>
                <a:off x="4051" y="3967"/>
                <a:ext cx="30" cy="88"/>
              </a:xfrm>
              <a:custGeom>
                <a:avLst/>
                <a:gdLst>
                  <a:gd name="txL" fmla="*/ 0 w 61"/>
                  <a:gd name="txT" fmla="*/ 0 h 177"/>
                  <a:gd name="txR" fmla="*/ 61 w 61"/>
                  <a:gd name="txB" fmla="*/ 177 h 17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61" h="177">
                    <a:moveTo>
                      <a:pt x="52" y="3"/>
                    </a:moveTo>
                    <a:lnTo>
                      <a:pt x="52" y="3"/>
                    </a:lnTo>
                    <a:lnTo>
                      <a:pt x="37" y="37"/>
                    </a:lnTo>
                    <a:lnTo>
                      <a:pt x="23" y="71"/>
                    </a:lnTo>
                    <a:lnTo>
                      <a:pt x="12" y="101"/>
                    </a:lnTo>
                    <a:lnTo>
                      <a:pt x="5" y="127"/>
                    </a:lnTo>
                    <a:lnTo>
                      <a:pt x="0" y="149"/>
                    </a:lnTo>
                    <a:lnTo>
                      <a:pt x="1" y="166"/>
                    </a:lnTo>
                    <a:lnTo>
                      <a:pt x="11" y="177"/>
                    </a:lnTo>
                    <a:lnTo>
                      <a:pt x="26" y="177"/>
                    </a:lnTo>
                    <a:lnTo>
                      <a:pt x="23" y="167"/>
                    </a:lnTo>
                    <a:lnTo>
                      <a:pt x="13" y="167"/>
                    </a:lnTo>
                    <a:lnTo>
                      <a:pt x="11" y="164"/>
                    </a:lnTo>
                    <a:lnTo>
                      <a:pt x="10" y="149"/>
                    </a:lnTo>
                    <a:lnTo>
                      <a:pt x="14" y="129"/>
                    </a:lnTo>
                    <a:lnTo>
                      <a:pt x="21" y="103"/>
                    </a:lnTo>
                    <a:lnTo>
                      <a:pt x="33" y="73"/>
                    </a:lnTo>
                    <a:lnTo>
                      <a:pt x="46" y="40"/>
                    </a:lnTo>
                    <a:lnTo>
                      <a:pt x="61" y="7"/>
                    </a:lnTo>
                    <a:lnTo>
                      <a:pt x="61" y="4"/>
                    </a:lnTo>
                    <a:lnTo>
                      <a:pt x="59" y="0"/>
                    </a:lnTo>
                    <a:lnTo>
                      <a:pt x="54" y="0"/>
                    </a:lnTo>
                    <a:lnTo>
                      <a:pt x="52" y="3"/>
                    </a:lnTo>
                    <a:close/>
                  </a:path>
                </a:pathLst>
              </a:custGeom>
              <a:solidFill>
                <a:srgbClr val="000000">
                  <a:alpha val="100000"/>
                </a:srgbClr>
              </a:solidFill>
              <a:ln w="9525">
                <a:noFill/>
              </a:ln>
            </p:spPr>
            <p:txBody>
              <a:bodyPr/>
              <a:p>
                <a:endParaRPr lang="zh-CN" altLang="en-US"/>
              </a:p>
            </p:txBody>
          </p:sp>
          <p:sp>
            <p:nvSpPr>
              <p:cNvPr id="44298" name="Freeform 30"/>
              <p:cNvSpPr/>
              <p:nvPr/>
            </p:nvSpPr>
            <p:spPr>
              <a:xfrm>
                <a:off x="4088" y="3469"/>
                <a:ext cx="46" cy="50"/>
              </a:xfrm>
              <a:custGeom>
                <a:avLst/>
                <a:gdLst>
                  <a:gd name="txL" fmla="*/ 0 w 92"/>
                  <a:gd name="txT" fmla="*/ 0 h 100"/>
                  <a:gd name="txR" fmla="*/ 92 w 92"/>
                  <a:gd name="txB" fmla="*/ 100 h 100"/>
                </a:gdLst>
                <a:ahLst/>
                <a:cxnLst>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92" h="100">
                    <a:moveTo>
                      <a:pt x="69" y="3"/>
                    </a:moveTo>
                    <a:lnTo>
                      <a:pt x="60" y="0"/>
                    </a:lnTo>
                    <a:lnTo>
                      <a:pt x="52" y="1"/>
                    </a:lnTo>
                    <a:lnTo>
                      <a:pt x="43" y="6"/>
                    </a:lnTo>
                    <a:lnTo>
                      <a:pt x="35" y="12"/>
                    </a:lnTo>
                    <a:lnTo>
                      <a:pt x="28" y="17"/>
                    </a:lnTo>
                    <a:lnTo>
                      <a:pt x="21" y="24"/>
                    </a:lnTo>
                    <a:lnTo>
                      <a:pt x="16" y="30"/>
                    </a:lnTo>
                    <a:lnTo>
                      <a:pt x="14" y="35"/>
                    </a:lnTo>
                    <a:lnTo>
                      <a:pt x="8" y="45"/>
                    </a:lnTo>
                    <a:lnTo>
                      <a:pt x="2" y="60"/>
                    </a:lnTo>
                    <a:lnTo>
                      <a:pt x="0" y="76"/>
                    </a:lnTo>
                    <a:lnTo>
                      <a:pt x="7" y="90"/>
                    </a:lnTo>
                    <a:lnTo>
                      <a:pt x="14" y="95"/>
                    </a:lnTo>
                    <a:lnTo>
                      <a:pt x="22" y="98"/>
                    </a:lnTo>
                    <a:lnTo>
                      <a:pt x="32" y="100"/>
                    </a:lnTo>
                    <a:lnTo>
                      <a:pt x="43" y="100"/>
                    </a:lnTo>
                    <a:lnTo>
                      <a:pt x="53" y="98"/>
                    </a:lnTo>
                    <a:lnTo>
                      <a:pt x="64" y="92"/>
                    </a:lnTo>
                    <a:lnTo>
                      <a:pt x="74" y="84"/>
                    </a:lnTo>
                    <a:lnTo>
                      <a:pt x="82" y="74"/>
                    </a:lnTo>
                    <a:lnTo>
                      <a:pt x="92" y="51"/>
                    </a:lnTo>
                    <a:lnTo>
                      <a:pt x="92" y="30"/>
                    </a:lnTo>
                    <a:lnTo>
                      <a:pt x="84" y="14"/>
                    </a:lnTo>
                    <a:lnTo>
                      <a:pt x="69" y="3"/>
                    </a:lnTo>
                    <a:close/>
                  </a:path>
                </a:pathLst>
              </a:custGeom>
              <a:solidFill>
                <a:srgbClr val="EFEFEF">
                  <a:alpha val="100000"/>
                </a:srgbClr>
              </a:solidFill>
              <a:ln w="9525">
                <a:noFill/>
              </a:ln>
            </p:spPr>
            <p:txBody>
              <a:bodyPr/>
              <a:p>
                <a:endParaRPr lang="zh-CN" altLang="en-US"/>
              </a:p>
            </p:txBody>
          </p:sp>
          <p:sp>
            <p:nvSpPr>
              <p:cNvPr id="44299" name="Freeform 31"/>
              <p:cNvSpPr/>
              <p:nvPr/>
            </p:nvSpPr>
            <p:spPr>
              <a:xfrm>
                <a:off x="4092" y="3466"/>
                <a:ext cx="31" cy="21"/>
              </a:xfrm>
              <a:custGeom>
                <a:avLst/>
                <a:gdLst>
                  <a:gd name="txL" fmla="*/ 0 w 62"/>
                  <a:gd name="txT" fmla="*/ 0 h 41"/>
                  <a:gd name="txR" fmla="*/ 62 w 62"/>
                  <a:gd name="txB" fmla="*/ 41 h 41"/>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0" y="1"/>
                  </a:cxn>
                  <a:cxn ang="0">
                    <a:pos x="0" y="1"/>
                  </a:cxn>
                  <a:cxn ang="0">
                    <a:pos x="1" y="1"/>
                  </a:cxn>
                </a:cxnLst>
                <a:rect l="txL" t="txT" r="txR" b="txB"/>
                <a:pathLst>
                  <a:path w="62" h="41">
                    <a:moveTo>
                      <a:pt x="9" y="41"/>
                    </a:moveTo>
                    <a:lnTo>
                      <a:pt x="9" y="41"/>
                    </a:lnTo>
                    <a:lnTo>
                      <a:pt x="12" y="36"/>
                    </a:lnTo>
                    <a:lnTo>
                      <a:pt x="15" y="32"/>
                    </a:lnTo>
                    <a:lnTo>
                      <a:pt x="22" y="25"/>
                    </a:lnTo>
                    <a:lnTo>
                      <a:pt x="29" y="19"/>
                    </a:lnTo>
                    <a:lnTo>
                      <a:pt x="36" y="15"/>
                    </a:lnTo>
                    <a:lnTo>
                      <a:pt x="44" y="10"/>
                    </a:lnTo>
                    <a:lnTo>
                      <a:pt x="51" y="9"/>
                    </a:lnTo>
                    <a:lnTo>
                      <a:pt x="58" y="11"/>
                    </a:lnTo>
                    <a:lnTo>
                      <a:pt x="62" y="2"/>
                    </a:lnTo>
                    <a:lnTo>
                      <a:pt x="51" y="0"/>
                    </a:lnTo>
                    <a:lnTo>
                      <a:pt x="42" y="1"/>
                    </a:lnTo>
                    <a:lnTo>
                      <a:pt x="31" y="5"/>
                    </a:lnTo>
                    <a:lnTo>
                      <a:pt x="22" y="12"/>
                    </a:lnTo>
                    <a:lnTo>
                      <a:pt x="15" y="18"/>
                    </a:lnTo>
                    <a:lnTo>
                      <a:pt x="8" y="25"/>
                    </a:lnTo>
                    <a:lnTo>
                      <a:pt x="3" y="32"/>
                    </a:lnTo>
                    <a:lnTo>
                      <a:pt x="0" y="36"/>
                    </a:lnTo>
                    <a:lnTo>
                      <a:pt x="9" y="41"/>
                    </a:lnTo>
                    <a:close/>
                  </a:path>
                </a:pathLst>
              </a:custGeom>
              <a:solidFill>
                <a:srgbClr val="000000">
                  <a:alpha val="100000"/>
                </a:srgbClr>
              </a:solidFill>
              <a:ln w="9525">
                <a:noFill/>
              </a:ln>
            </p:spPr>
            <p:txBody>
              <a:bodyPr/>
              <a:p>
                <a:endParaRPr lang="zh-CN" altLang="en-US"/>
              </a:p>
            </p:txBody>
          </p:sp>
          <p:sp>
            <p:nvSpPr>
              <p:cNvPr id="44300" name="Freeform 32"/>
              <p:cNvSpPr/>
              <p:nvPr/>
            </p:nvSpPr>
            <p:spPr>
              <a:xfrm>
                <a:off x="4085" y="3485"/>
                <a:ext cx="12" cy="30"/>
              </a:xfrm>
              <a:custGeom>
                <a:avLst/>
                <a:gdLst>
                  <a:gd name="txL" fmla="*/ 0 w 23"/>
                  <a:gd name="txT" fmla="*/ 0 h 62"/>
                  <a:gd name="txR" fmla="*/ 23 w 23"/>
                  <a:gd name="txB" fmla="*/ 62 h 62"/>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Lst>
                <a:rect l="txL" t="txT" r="txR" b="txB"/>
                <a:pathLst>
                  <a:path w="23" h="62">
                    <a:moveTo>
                      <a:pt x="15" y="55"/>
                    </a:moveTo>
                    <a:lnTo>
                      <a:pt x="15" y="55"/>
                    </a:lnTo>
                    <a:lnTo>
                      <a:pt x="10" y="44"/>
                    </a:lnTo>
                    <a:lnTo>
                      <a:pt x="12" y="29"/>
                    </a:lnTo>
                    <a:lnTo>
                      <a:pt x="18" y="15"/>
                    </a:lnTo>
                    <a:lnTo>
                      <a:pt x="23" y="5"/>
                    </a:lnTo>
                    <a:lnTo>
                      <a:pt x="14" y="0"/>
                    </a:lnTo>
                    <a:lnTo>
                      <a:pt x="8" y="11"/>
                    </a:lnTo>
                    <a:lnTo>
                      <a:pt x="3" y="27"/>
                    </a:lnTo>
                    <a:lnTo>
                      <a:pt x="0" y="44"/>
                    </a:lnTo>
                    <a:lnTo>
                      <a:pt x="8" y="62"/>
                    </a:lnTo>
                    <a:lnTo>
                      <a:pt x="15" y="55"/>
                    </a:lnTo>
                    <a:close/>
                  </a:path>
                </a:pathLst>
              </a:custGeom>
              <a:solidFill>
                <a:srgbClr val="000000">
                  <a:alpha val="100000"/>
                </a:srgbClr>
              </a:solidFill>
              <a:ln w="9525">
                <a:noFill/>
              </a:ln>
            </p:spPr>
            <p:txBody>
              <a:bodyPr/>
              <a:p>
                <a:endParaRPr lang="zh-CN" altLang="en-US"/>
              </a:p>
            </p:txBody>
          </p:sp>
          <p:sp>
            <p:nvSpPr>
              <p:cNvPr id="44301" name="Freeform 33"/>
              <p:cNvSpPr/>
              <p:nvPr/>
            </p:nvSpPr>
            <p:spPr>
              <a:xfrm>
                <a:off x="4089" y="3504"/>
                <a:ext cx="42" cy="17"/>
              </a:xfrm>
              <a:custGeom>
                <a:avLst/>
                <a:gdLst>
                  <a:gd name="txL" fmla="*/ 0 w 83"/>
                  <a:gd name="txT" fmla="*/ 0 h 33"/>
                  <a:gd name="txR" fmla="*/ 83 w 83"/>
                  <a:gd name="txB" fmla="*/ 33 h 33"/>
                </a:gdLst>
                <a:ahLst/>
                <a:cxnLst>
                  <a:cxn ang="0">
                    <a:pos x="1" y="0"/>
                  </a:cxn>
                  <a:cxn ang="0">
                    <a:pos x="1" y="0"/>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83" h="33">
                    <a:moveTo>
                      <a:pt x="74" y="0"/>
                    </a:moveTo>
                    <a:lnTo>
                      <a:pt x="74" y="0"/>
                    </a:lnTo>
                    <a:lnTo>
                      <a:pt x="67" y="9"/>
                    </a:lnTo>
                    <a:lnTo>
                      <a:pt x="59" y="16"/>
                    </a:lnTo>
                    <a:lnTo>
                      <a:pt x="49" y="22"/>
                    </a:lnTo>
                    <a:lnTo>
                      <a:pt x="40" y="24"/>
                    </a:lnTo>
                    <a:lnTo>
                      <a:pt x="29" y="24"/>
                    </a:lnTo>
                    <a:lnTo>
                      <a:pt x="20" y="22"/>
                    </a:lnTo>
                    <a:lnTo>
                      <a:pt x="13" y="18"/>
                    </a:lnTo>
                    <a:lnTo>
                      <a:pt x="7" y="15"/>
                    </a:lnTo>
                    <a:lnTo>
                      <a:pt x="0" y="22"/>
                    </a:lnTo>
                    <a:lnTo>
                      <a:pt x="9" y="27"/>
                    </a:lnTo>
                    <a:lnTo>
                      <a:pt x="18" y="31"/>
                    </a:lnTo>
                    <a:lnTo>
                      <a:pt x="29" y="33"/>
                    </a:lnTo>
                    <a:lnTo>
                      <a:pt x="40" y="33"/>
                    </a:lnTo>
                    <a:lnTo>
                      <a:pt x="51" y="31"/>
                    </a:lnTo>
                    <a:lnTo>
                      <a:pt x="64" y="25"/>
                    </a:lnTo>
                    <a:lnTo>
                      <a:pt x="74" y="16"/>
                    </a:lnTo>
                    <a:lnTo>
                      <a:pt x="83" y="4"/>
                    </a:lnTo>
                    <a:lnTo>
                      <a:pt x="74" y="0"/>
                    </a:lnTo>
                    <a:close/>
                  </a:path>
                </a:pathLst>
              </a:custGeom>
              <a:solidFill>
                <a:srgbClr val="000000">
                  <a:alpha val="100000"/>
                </a:srgbClr>
              </a:solidFill>
              <a:ln w="9525">
                <a:noFill/>
              </a:ln>
            </p:spPr>
            <p:txBody>
              <a:bodyPr/>
              <a:p>
                <a:endParaRPr lang="zh-CN" altLang="en-US"/>
              </a:p>
            </p:txBody>
          </p:sp>
          <p:sp>
            <p:nvSpPr>
              <p:cNvPr id="44302" name="Freeform 34"/>
              <p:cNvSpPr/>
              <p:nvPr/>
            </p:nvSpPr>
            <p:spPr>
              <a:xfrm>
                <a:off x="4121" y="3467"/>
                <a:ext cx="15" cy="40"/>
              </a:xfrm>
              <a:custGeom>
                <a:avLst/>
                <a:gdLst>
                  <a:gd name="txL" fmla="*/ 0 w 30"/>
                  <a:gd name="txT" fmla="*/ 0 h 78"/>
                  <a:gd name="txR" fmla="*/ 30 w 30"/>
                  <a:gd name="txB" fmla="*/ 78 h 78"/>
                </a:gdLst>
                <a:ahLst/>
                <a:cxnLst>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0" y="1"/>
                  </a:cxn>
                </a:cxnLst>
                <a:rect l="txL" t="txT" r="txR" b="txB"/>
                <a:pathLst>
                  <a:path w="30" h="78">
                    <a:moveTo>
                      <a:pt x="0" y="9"/>
                    </a:moveTo>
                    <a:lnTo>
                      <a:pt x="0" y="9"/>
                    </a:lnTo>
                    <a:lnTo>
                      <a:pt x="14" y="19"/>
                    </a:lnTo>
                    <a:lnTo>
                      <a:pt x="20" y="33"/>
                    </a:lnTo>
                    <a:lnTo>
                      <a:pt x="20" y="52"/>
                    </a:lnTo>
                    <a:lnTo>
                      <a:pt x="10" y="74"/>
                    </a:lnTo>
                    <a:lnTo>
                      <a:pt x="19" y="78"/>
                    </a:lnTo>
                    <a:lnTo>
                      <a:pt x="30" y="54"/>
                    </a:lnTo>
                    <a:lnTo>
                      <a:pt x="30" y="31"/>
                    </a:lnTo>
                    <a:lnTo>
                      <a:pt x="20" y="13"/>
                    </a:lnTo>
                    <a:lnTo>
                      <a:pt x="4" y="0"/>
                    </a:lnTo>
                    <a:lnTo>
                      <a:pt x="0" y="9"/>
                    </a:lnTo>
                    <a:close/>
                  </a:path>
                </a:pathLst>
              </a:custGeom>
              <a:solidFill>
                <a:srgbClr val="000000">
                  <a:alpha val="100000"/>
                </a:srgbClr>
              </a:solidFill>
              <a:ln w="9525">
                <a:noFill/>
              </a:ln>
            </p:spPr>
            <p:txBody>
              <a:bodyPr/>
              <a:p>
                <a:endParaRPr lang="zh-CN" altLang="en-US"/>
              </a:p>
            </p:txBody>
          </p:sp>
          <p:sp>
            <p:nvSpPr>
              <p:cNvPr id="44303" name="Freeform 35"/>
              <p:cNvSpPr/>
              <p:nvPr/>
            </p:nvSpPr>
            <p:spPr>
              <a:xfrm>
                <a:off x="4091" y="3470"/>
                <a:ext cx="57" cy="61"/>
              </a:xfrm>
              <a:custGeom>
                <a:avLst/>
                <a:gdLst>
                  <a:gd name="txL" fmla="*/ 0 w 114"/>
                  <a:gd name="txT" fmla="*/ 0 h 123"/>
                  <a:gd name="txR" fmla="*/ 114 w 114"/>
                  <a:gd name="txB" fmla="*/ 123 h 123"/>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Lst>
                <a:rect l="txL" t="txT" r="txR" b="txB"/>
                <a:pathLst>
                  <a:path w="114" h="123">
                    <a:moveTo>
                      <a:pt x="13" y="115"/>
                    </a:moveTo>
                    <a:lnTo>
                      <a:pt x="17" y="117"/>
                    </a:lnTo>
                    <a:lnTo>
                      <a:pt x="22" y="119"/>
                    </a:lnTo>
                    <a:lnTo>
                      <a:pt x="26" y="120"/>
                    </a:lnTo>
                    <a:lnTo>
                      <a:pt x="32" y="122"/>
                    </a:lnTo>
                    <a:lnTo>
                      <a:pt x="38" y="123"/>
                    </a:lnTo>
                    <a:lnTo>
                      <a:pt x="44" y="123"/>
                    </a:lnTo>
                    <a:lnTo>
                      <a:pt x="51" y="123"/>
                    </a:lnTo>
                    <a:lnTo>
                      <a:pt x="59" y="122"/>
                    </a:lnTo>
                    <a:lnTo>
                      <a:pt x="68" y="119"/>
                    </a:lnTo>
                    <a:lnTo>
                      <a:pt x="77" y="115"/>
                    </a:lnTo>
                    <a:lnTo>
                      <a:pt x="85" y="109"/>
                    </a:lnTo>
                    <a:lnTo>
                      <a:pt x="93" y="102"/>
                    </a:lnTo>
                    <a:lnTo>
                      <a:pt x="99" y="94"/>
                    </a:lnTo>
                    <a:lnTo>
                      <a:pt x="105" y="86"/>
                    </a:lnTo>
                    <a:lnTo>
                      <a:pt x="109" y="79"/>
                    </a:lnTo>
                    <a:lnTo>
                      <a:pt x="112" y="71"/>
                    </a:lnTo>
                    <a:lnTo>
                      <a:pt x="113" y="63"/>
                    </a:lnTo>
                    <a:lnTo>
                      <a:pt x="114" y="51"/>
                    </a:lnTo>
                    <a:lnTo>
                      <a:pt x="113" y="39"/>
                    </a:lnTo>
                    <a:lnTo>
                      <a:pt x="109" y="26"/>
                    </a:lnTo>
                    <a:lnTo>
                      <a:pt x="104" y="14"/>
                    </a:lnTo>
                    <a:lnTo>
                      <a:pt x="94" y="5"/>
                    </a:lnTo>
                    <a:lnTo>
                      <a:pt x="80" y="0"/>
                    </a:lnTo>
                    <a:lnTo>
                      <a:pt x="62" y="0"/>
                    </a:lnTo>
                    <a:lnTo>
                      <a:pt x="77" y="11"/>
                    </a:lnTo>
                    <a:lnTo>
                      <a:pt x="85" y="27"/>
                    </a:lnTo>
                    <a:lnTo>
                      <a:pt x="85" y="48"/>
                    </a:lnTo>
                    <a:lnTo>
                      <a:pt x="75" y="71"/>
                    </a:lnTo>
                    <a:lnTo>
                      <a:pt x="67" y="81"/>
                    </a:lnTo>
                    <a:lnTo>
                      <a:pt x="57" y="89"/>
                    </a:lnTo>
                    <a:lnTo>
                      <a:pt x="46" y="95"/>
                    </a:lnTo>
                    <a:lnTo>
                      <a:pt x="36" y="97"/>
                    </a:lnTo>
                    <a:lnTo>
                      <a:pt x="25" y="97"/>
                    </a:lnTo>
                    <a:lnTo>
                      <a:pt x="15" y="95"/>
                    </a:lnTo>
                    <a:lnTo>
                      <a:pt x="7" y="92"/>
                    </a:lnTo>
                    <a:lnTo>
                      <a:pt x="0" y="87"/>
                    </a:lnTo>
                    <a:lnTo>
                      <a:pt x="0" y="95"/>
                    </a:lnTo>
                    <a:lnTo>
                      <a:pt x="1" y="103"/>
                    </a:lnTo>
                    <a:lnTo>
                      <a:pt x="6" y="110"/>
                    </a:lnTo>
                    <a:lnTo>
                      <a:pt x="13" y="115"/>
                    </a:lnTo>
                    <a:close/>
                  </a:path>
                </a:pathLst>
              </a:custGeom>
              <a:solidFill>
                <a:srgbClr val="BCA5AD">
                  <a:alpha val="100000"/>
                </a:srgbClr>
              </a:solidFill>
              <a:ln w="9525">
                <a:noFill/>
              </a:ln>
            </p:spPr>
            <p:txBody>
              <a:bodyPr/>
              <a:p>
                <a:endParaRPr lang="zh-CN" altLang="en-US"/>
              </a:p>
            </p:txBody>
          </p:sp>
          <p:sp>
            <p:nvSpPr>
              <p:cNvPr id="44304" name="Freeform 36"/>
              <p:cNvSpPr/>
              <p:nvPr/>
            </p:nvSpPr>
            <p:spPr>
              <a:xfrm>
                <a:off x="4096" y="3525"/>
                <a:ext cx="24" cy="9"/>
              </a:xfrm>
              <a:custGeom>
                <a:avLst/>
                <a:gdLst>
                  <a:gd name="txL" fmla="*/ 0 w 49"/>
                  <a:gd name="txT" fmla="*/ 0 h 19"/>
                  <a:gd name="txR" fmla="*/ 49 w 49"/>
                  <a:gd name="txB" fmla="*/ 19 h 1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9" h="19">
                    <a:moveTo>
                      <a:pt x="49" y="7"/>
                    </a:moveTo>
                    <a:lnTo>
                      <a:pt x="49" y="7"/>
                    </a:lnTo>
                    <a:lnTo>
                      <a:pt x="41" y="8"/>
                    </a:lnTo>
                    <a:lnTo>
                      <a:pt x="34" y="7"/>
                    </a:lnTo>
                    <a:lnTo>
                      <a:pt x="28" y="8"/>
                    </a:lnTo>
                    <a:lnTo>
                      <a:pt x="22" y="7"/>
                    </a:lnTo>
                    <a:lnTo>
                      <a:pt x="18" y="6"/>
                    </a:lnTo>
                    <a:lnTo>
                      <a:pt x="13" y="5"/>
                    </a:lnTo>
                    <a:lnTo>
                      <a:pt x="9" y="2"/>
                    </a:lnTo>
                    <a:lnTo>
                      <a:pt x="5" y="0"/>
                    </a:lnTo>
                    <a:lnTo>
                      <a:pt x="0" y="9"/>
                    </a:lnTo>
                    <a:lnTo>
                      <a:pt x="5" y="12"/>
                    </a:lnTo>
                    <a:lnTo>
                      <a:pt x="11" y="14"/>
                    </a:lnTo>
                    <a:lnTo>
                      <a:pt x="15" y="15"/>
                    </a:lnTo>
                    <a:lnTo>
                      <a:pt x="22" y="16"/>
                    </a:lnTo>
                    <a:lnTo>
                      <a:pt x="28" y="17"/>
                    </a:lnTo>
                    <a:lnTo>
                      <a:pt x="34" y="19"/>
                    </a:lnTo>
                    <a:lnTo>
                      <a:pt x="41" y="17"/>
                    </a:lnTo>
                    <a:lnTo>
                      <a:pt x="49" y="16"/>
                    </a:lnTo>
                    <a:lnTo>
                      <a:pt x="49" y="7"/>
                    </a:lnTo>
                    <a:close/>
                  </a:path>
                </a:pathLst>
              </a:custGeom>
              <a:solidFill>
                <a:srgbClr val="000000">
                  <a:alpha val="100000"/>
                </a:srgbClr>
              </a:solidFill>
              <a:ln w="9525">
                <a:noFill/>
              </a:ln>
            </p:spPr>
            <p:txBody>
              <a:bodyPr/>
              <a:p>
                <a:endParaRPr lang="zh-CN" altLang="en-US"/>
              </a:p>
            </p:txBody>
          </p:sp>
          <p:sp>
            <p:nvSpPr>
              <p:cNvPr id="44305" name="Freeform 37"/>
              <p:cNvSpPr/>
              <p:nvPr/>
            </p:nvSpPr>
            <p:spPr>
              <a:xfrm>
                <a:off x="4120" y="3505"/>
                <a:ext cx="29" cy="28"/>
              </a:xfrm>
              <a:custGeom>
                <a:avLst/>
                <a:gdLst>
                  <a:gd name="txL" fmla="*/ 0 w 57"/>
                  <a:gd name="txT" fmla="*/ 0 h 56"/>
                  <a:gd name="txR" fmla="*/ 57 w 57"/>
                  <a:gd name="txB" fmla="*/ 56 h 56"/>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7" h="56">
                    <a:moveTo>
                      <a:pt x="48" y="0"/>
                    </a:moveTo>
                    <a:lnTo>
                      <a:pt x="48" y="0"/>
                    </a:lnTo>
                    <a:lnTo>
                      <a:pt x="46" y="7"/>
                    </a:lnTo>
                    <a:lnTo>
                      <a:pt x="41" y="14"/>
                    </a:lnTo>
                    <a:lnTo>
                      <a:pt x="35" y="22"/>
                    </a:lnTo>
                    <a:lnTo>
                      <a:pt x="31" y="29"/>
                    </a:lnTo>
                    <a:lnTo>
                      <a:pt x="23" y="35"/>
                    </a:lnTo>
                    <a:lnTo>
                      <a:pt x="16" y="40"/>
                    </a:lnTo>
                    <a:lnTo>
                      <a:pt x="8" y="45"/>
                    </a:lnTo>
                    <a:lnTo>
                      <a:pt x="0" y="47"/>
                    </a:lnTo>
                    <a:lnTo>
                      <a:pt x="0" y="56"/>
                    </a:lnTo>
                    <a:lnTo>
                      <a:pt x="10" y="54"/>
                    </a:lnTo>
                    <a:lnTo>
                      <a:pt x="20" y="49"/>
                    </a:lnTo>
                    <a:lnTo>
                      <a:pt x="30" y="42"/>
                    </a:lnTo>
                    <a:lnTo>
                      <a:pt x="38" y="35"/>
                    </a:lnTo>
                    <a:lnTo>
                      <a:pt x="45" y="26"/>
                    </a:lnTo>
                    <a:lnTo>
                      <a:pt x="50" y="18"/>
                    </a:lnTo>
                    <a:lnTo>
                      <a:pt x="55" y="11"/>
                    </a:lnTo>
                    <a:lnTo>
                      <a:pt x="57" y="2"/>
                    </a:lnTo>
                    <a:lnTo>
                      <a:pt x="48" y="0"/>
                    </a:lnTo>
                    <a:close/>
                  </a:path>
                </a:pathLst>
              </a:custGeom>
              <a:solidFill>
                <a:srgbClr val="000000">
                  <a:alpha val="100000"/>
                </a:srgbClr>
              </a:solidFill>
              <a:ln w="9525">
                <a:noFill/>
              </a:ln>
            </p:spPr>
            <p:txBody>
              <a:bodyPr/>
              <a:p>
                <a:endParaRPr lang="zh-CN" altLang="en-US"/>
              </a:p>
            </p:txBody>
          </p:sp>
          <p:sp>
            <p:nvSpPr>
              <p:cNvPr id="44306" name="Freeform 38"/>
              <p:cNvSpPr/>
              <p:nvPr/>
            </p:nvSpPr>
            <p:spPr>
              <a:xfrm>
                <a:off x="4120" y="3467"/>
                <a:ext cx="31" cy="39"/>
              </a:xfrm>
              <a:custGeom>
                <a:avLst/>
                <a:gdLst>
                  <a:gd name="txL" fmla="*/ 0 w 63"/>
                  <a:gd name="txT" fmla="*/ 0 h 77"/>
                  <a:gd name="txR" fmla="*/ 63 w 63"/>
                  <a:gd name="txB" fmla="*/ 77 h 77"/>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0"/>
                  </a:cxn>
                  <a:cxn ang="0">
                    <a:pos x="0" y="1"/>
                  </a:cxn>
                  <a:cxn ang="0">
                    <a:pos x="0" y="1"/>
                  </a:cxn>
                  <a:cxn ang="0">
                    <a:pos x="0" y="1"/>
                  </a:cxn>
                  <a:cxn ang="0">
                    <a:pos x="0" y="1"/>
                  </a:cxn>
                  <a:cxn ang="0">
                    <a:pos x="0" y="0"/>
                  </a:cxn>
                </a:cxnLst>
                <a:rect l="txL" t="txT" r="txR" b="txB"/>
                <a:pathLst>
                  <a:path w="63" h="77">
                    <a:moveTo>
                      <a:pt x="7" y="0"/>
                    </a:moveTo>
                    <a:lnTo>
                      <a:pt x="5" y="9"/>
                    </a:lnTo>
                    <a:lnTo>
                      <a:pt x="23" y="9"/>
                    </a:lnTo>
                    <a:lnTo>
                      <a:pt x="35" y="15"/>
                    </a:lnTo>
                    <a:lnTo>
                      <a:pt x="42" y="22"/>
                    </a:lnTo>
                    <a:lnTo>
                      <a:pt x="48" y="32"/>
                    </a:lnTo>
                    <a:lnTo>
                      <a:pt x="51" y="44"/>
                    </a:lnTo>
                    <a:lnTo>
                      <a:pt x="51" y="56"/>
                    </a:lnTo>
                    <a:lnTo>
                      <a:pt x="51" y="68"/>
                    </a:lnTo>
                    <a:lnTo>
                      <a:pt x="50" y="75"/>
                    </a:lnTo>
                    <a:lnTo>
                      <a:pt x="59" y="77"/>
                    </a:lnTo>
                    <a:lnTo>
                      <a:pt x="60" y="68"/>
                    </a:lnTo>
                    <a:lnTo>
                      <a:pt x="63" y="56"/>
                    </a:lnTo>
                    <a:lnTo>
                      <a:pt x="60" y="44"/>
                    </a:lnTo>
                    <a:lnTo>
                      <a:pt x="57" y="30"/>
                    </a:lnTo>
                    <a:lnTo>
                      <a:pt x="51" y="17"/>
                    </a:lnTo>
                    <a:lnTo>
                      <a:pt x="40" y="6"/>
                    </a:lnTo>
                    <a:lnTo>
                      <a:pt x="23" y="0"/>
                    </a:lnTo>
                    <a:lnTo>
                      <a:pt x="5" y="0"/>
                    </a:lnTo>
                    <a:lnTo>
                      <a:pt x="3" y="9"/>
                    </a:lnTo>
                    <a:lnTo>
                      <a:pt x="5" y="0"/>
                    </a:lnTo>
                    <a:lnTo>
                      <a:pt x="2" y="1"/>
                    </a:lnTo>
                    <a:lnTo>
                      <a:pt x="0" y="5"/>
                    </a:lnTo>
                    <a:lnTo>
                      <a:pt x="2" y="8"/>
                    </a:lnTo>
                    <a:lnTo>
                      <a:pt x="5" y="9"/>
                    </a:lnTo>
                    <a:lnTo>
                      <a:pt x="7" y="0"/>
                    </a:lnTo>
                    <a:close/>
                  </a:path>
                </a:pathLst>
              </a:custGeom>
              <a:solidFill>
                <a:srgbClr val="000000">
                  <a:alpha val="100000"/>
                </a:srgbClr>
              </a:solidFill>
              <a:ln w="9525">
                <a:noFill/>
              </a:ln>
            </p:spPr>
            <p:txBody>
              <a:bodyPr/>
              <a:p>
                <a:endParaRPr lang="zh-CN" altLang="en-US"/>
              </a:p>
            </p:txBody>
          </p:sp>
          <p:sp>
            <p:nvSpPr>
              <p:cNvPr id="44307" name="Freeform 39"/>
              <p:cNvSpPr/>
              <p:nvPr/>
            </p:nvSpPr>
            <p:spPr>
              <a:xfrm>
                <a:off x="4121" y="3467"/>
                <a:ext cx="15" cy="40"/>
              </a:xfrm>
              <a:custGeom>
                <a:avLst/>
                <a:gdLst>
                  <a:gd name="txL" fmla="*/ 0 w 30"/>
                  <a:gd name="txT" fmla="*/ 0 h 78"/>
                  <a:gd name="txR" fmla="*/ 30 w 30"/>
                  <a:gd name="txB" fmla="*/ 78 h 78"/>
                </a:gdLst>
                <a:ahLst/>
                <a:cxnLst>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Lst>
                <a:rect l="txL" t="txT" r="txR" b="txB"/>
                <a:pathLst>
                  <a:path w="30" h="78">
                    <a:moveTo>
                      <a:pt x="19" y="78"/>
                    </a:moveTo>
                    <a:lnTo>
                      <a:pt x="19" y="78"/>
                    </a:lnTo>
                    <a:lnTo>
                      <a:pt x="30" y="54"/>
                    </a:lnTo>
                    <a:lnTo>
                      <a:pt x="30" y="31"/>
                    </a:lnTo>
                    <a:lnTo>
                      <a:pt x="20" y="13"/>
                    </a:lnTo>
                    <a:lnTo>
                      <a:pt x="4" y="0"/>
                    </a:lnTo>
                    <a:lnTo>
                      <a:pt x="0" y="9"/>
                    </a:lnTo>
                    <a:lnTo>
                      <a:pt x="14" y="19"/>
                    </a:lnTo>
                    <a:lnTo>
                      <a:pt x="20" y="33"/>
                    </a:lnTo>
                    <a:lnTo>
                      <a:pt x="20" y="52"/>
                    </a:lnTo>
                    <a:lnTo>
                      <a:pt x="10" y="74"/>
                    </a:lnTo>
                    <a:lnTo>
                      <a:pt x="19" y="78"/>
                    </a:lnTo>
                    <a:close/>
                  </a:path>
                </a:pathLst>
              </a:custGeom>
              <a:solidFill>
                <a:srgbClr val="000000">
                  <a:alpha val="100000"/>
                </a:srgbClr>
              </a:solidFill>
              <a:ln w="9525">
                <a:noFill/>
              </a:ln>
            </p:spPr>
            <p:txBody>
              <a:bodyPr/>
              <a:p>
                <a:endParaRPr lang="zh-CN" altLang="en-US"/>
              </a:p>
            </p:txBody>
          </p:sp>
          <p:sp>
            <p:nvSpPr>
              <p:cNvPr id="44308" name="Freeform 40"/>
              <p:cNvSpPr/>
              <p:nvPr/>
            </p:nvSpPr>
            <p:spPr>
              <a:xfrm>
                <a:off x="4089" y="3504"/>
                <a:ext cx="42" cy="17"/>
              </a:xfrm>
              <a:custGeom>
                <a:avLst/>
                <a:gdLst>
                  <a:gd name="txL" fmla="*/ 0 w 84"/>
                  <a:gd name="txT" fmla="*/ 0 h 33"/>
                  <a:gd name="txR" fmla="*/ 84 w 84"/>
                  <a:gd name="txB" fmla="*/ 33 h 33"/>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0" y="1"/>
                  </a:cxn>
                  <a:cxn ang="0">
                    <a:pos x="1" y="1"/>
                  </a:cxn>
                  <a:cxn ang="0">
                    <a:pos x="1" y="1"/>
                  </a:cxn>
                </a:cxnLst>
                <a:rect l="txL" t="txT" r="txR" b="txB"/>
                <a:pathLst>
                  <a:path w="84" h="33">
                    <a:moveTo>
                      <a:pt x="10" y="18"/>
                    </a:moveTo>
                    <a:lnTo>
                      <a:pt x="1" y="22"/>
                    </a:lnTo>
                    <a:lnTo>
                      <a:pt x="10" y="27"/>
                    </a:lnTo>
                    <a:lnTo>
                      <a:pt x="19" y="31"/>
                    </a:lnTo>
                    <a:lnTo>
                      <a:pt x="30" y="33"/>
                    </a:lnTo>
                    <a:lnTo>
                      <a:pt x="41" y="33"/>
                    </a:lnTo>
                    <a:lnTo>
                      <a:pt x="52" y="31"/>
                    </a:lnTo>
                    <a:lnTo>
                      <a:pt x="65" y="25"/>
                    </a:lnTo>
                    <a:lnTo>
                      <a:pt x="75" y="16"/>
                    </a:lnTo>
                    <a:lnTo>
                      <a:pt x="84" y="4"/>
                    </a:lnTo>
                    <a:lnTo>
                      <a:pt x="75" y="0"/>
                    </a:lnTo>
                    <a:lnTo>
                      <a:pt x="68" y="9"/>
                    </a:lnTo>
                    <a:lnTo>
                      <a:pt x="60" y="16"/>
                    </a:lnTo>
                    <a:lnTo>
                      <a:pt x="50" y="22"/>
                    </a:lnTo>
                    <a:lnTo>
                      <a:pt x="41" y="24"/>
                    </a:lnTo>
                    <a:lnTo>
                      <a:pt x="30" y="24"/>
                    </a:lnTo>
                    <a:lnTo>
                      <a:pt x="21" y="22"/>
                    </a:lnTo>
                    <a:lnTo>
                      <a:pt x="14" y="18"/>
                    </a:lnTo>
                    <a:lnTo>
                      <a:pt x="8" y="15"/>
                    </a:lnTo>
                    <a:lnTo>
                      <a:pt x="0" y="18"/>
                    </a:lnTo>
                    <a:lnTo>
                      <a:pt x="8" y="15"/>
                    </a:lnTo>
                    <a:lnTo>
                      <a:pt x="5" y="13"/>
                    </a:lnTo>
                    <a:lnTo>
                      <a:pt x="1" y="15"/>
                    </a:lnTo>
                    <a:lnTo>
                      <a:pt x="0" y="18"/>
                    </a:lnTo>
                    <a:lnTo>
                      <a:pt x="1" y="22"/>
                    </a:lnTo>
                    <a:lnTo>
                      <a:pt x="10" y="18"/>
                    </a:lnTo>
                    <a:close/>
                  </a:path>
                </a:pathLst>
              </a:custGeom>
              <a:solidFill>
                <a:srgbClr val="000000">
                  <a:alpha val="100000"/>
                </a:srgbClr>
              </a:solidFill>
              <a:ln w="9525">
                <a:noFill/>
              </a:ln>
            </p:spPr>
            <p:txBody>
              <a:bodyPr/>
              <a:p>
                <a:endParaRPr lang="zh-CN" altLang="en-US"/>
              </a:p>
            </p:txBody>
          </p:sp>
          <p:sp>
            <p:nvSpPr>
              <p:cNvPr id="44309" name="Freeform 41"/>
              <p:cNvSpPr/>
              <p:nvPr/>
            </p:nvSpPr>
            <p:spPr>
              <a:xfrm>
                <a:off x="4089" y="3514"/>
                <a:ext cx="9" cy="16"/>
              </a:xfrm>
              <a:custGeom>
                <a:avLst/>
                <a:gdLst>
                  <a:gd name="txL" fmla="*/ 0 w 20"/>
                  <a:gd name="txT" fmla="*/ 0 h 32"/>
                  <a:gd name="txR" fmla="*/ 20 w 20"/>
                  <a:gd name="txB" fmla="*/ 32 h 32"/>
                </a:gdLst>
                <a:ahLst/>
                <a:cxnLst>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Lst>
                <a:rect l="txL" t="txT" r="txR" b="txB"/>
                <a:pathLst>
                  <a:path w="20" h="32">
                    <a:moveTo>
                      <a:pt x="20" y="23"/>
                    </a:moveTo>
                    <a:lnTo>
                      <a:pt x="20" y="23"/>
                    </a:lnTo>
                    <a:lnTo>
                      <a:pt x="14" y="20"/>
                    </a:lnTo>
                    <a:lnTo>
                      <a:pt x="11" y="15"/>
                    </a:lnTo>
                    <a:lnTo>
                      <a:pt x="10" y="8"/>
                    </a:lnTo>
                    <a:lnTo>
                      <a:pt x="10" y="0"/>
                    </a:lnTo>
                    <a:lnTo>
                      <a:pt x="0" y="0"/>
                    </a:lnTo>
                    <a:lnTo>
                      <a:pt x="0" y="8"/>
                    </a:lnTo>
                    <a:lnTo>
                      <a:pt x="1" y="17"/>
                    </a:lnTo>
                    <a:lnTo>
                      <a:pt x="7" y="27"/>
                    </a:lnTo>
                    <a:lnTo>
                      <a:pt x="15" y="32"/>
                    </a:lnTo>
                    <a:lnTo>
                      <a:pt x="20" y="23"/>
                    </a:lnTo>
                    <a:close/>
                  </a:path>
                </a:pathLst>
              </a:custGeom>
              <a:solidFill>
                <a:srgbClr val="000000">
                  <a:alpha val="100000"/>
                </a:srgbClr>
              </a:solidFill>
              <a:ln w="9525">
                <a:noFill/>
              </a:ln>
            </p:spPr>
            <p:txBody>
              <a:bodyPr/>
              <a:p>
                <a:endParaRPr lang="zh-CN" altLang="en-US"/>
              </a:p>
            </p:txBody>
          </p:sp>
          <p:sp>
            <p:nvSpPr>
              <p:cNvPr id="44310" name="Freeform 42"/>
              <p:cNvSpPr/>
              <p:nvPr/>
            </p:nvSpPr>
            <p:spPr>
              <a:xfrm>
                <a:off x="4120" y="3505"/>
                <a:ext cx="61" cy="51"/>
              </a:xfrm>
              <a:custGeom>
                <a:avLst/>
                <a:gdLst>
                  <a:gd name="txL" fmla="*/ 0 w 122"/>
                  <a:gd name="txT" fmla="*/ 0 h 100"/>
                  <a:gd name="txR" fmla="*/ 122 w 122"/>
                  <a:gd name="txB" fmla="*/ 100 h 100"/>
                </a:gdLst>
                <a:ahLst/>
                <a:cxnLst>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122" h="100">
                    <a:moveTo>
                      <a:pt x="53" y="0"/>
                    </a:moveTo>
                    <a:lnTo>
                      <a:pt x="50" y="8"/>
                    </a:lnTo>
                    <a:lnTo>
                      <a:pt x="46" y="15"/>
                    </a:lnTo>
                    <a:lnTo>
                      <a:pt x="40" y="23"/>
                    </a:lnTo>
                    <a:lnTo>
                      <a:pt x="34" y="31"/>
                    </a:lnTo>
                    <a:lnTo>
                      <a:pt x="26" y="38"/>
                    </a:lnTo>
                    <a:lnTo>
                      <a:pt x="18" y="44"/>
                    </a:lnTo>
                    <a:lnTo>
                      <a:pt x="9" y="48"/>
                    </a:lnTo>
                    <a:lnTo>
                      <a:pt x="0" y="51"/>
                    </a:lnTo>
                    <a:lnTo>
                      <a:pt x="2" y="62"/>
                    </a:lnTo>
                    <a:lnTo>
                      <a:pt x="7" y="71"/>
                    </a:lnTo>
                    <a:lnTo>
                      <a:pt x="13" y="79"/>
                    </a:lnTo>
                    <a:lnTo>
                      <a:pt x="23" y="86"/>
                    </a:lnTo>
                    <a:lnTo>
                      <a:pt x="32" y="92"/>
                    </a:lnTo>
                    <a:lnTo>
                      <a:pt x="41" y="97"/>
                    </a:lnTo>
                    <a:lnTo>
                      <a:pt x="49" y="99"/>
                    </a:lnTo>
                    <a:lnTo>
                      <a:pt x="56" y="100"/>
                    </a:lnTo>
                    <a:lnTo>
                      <a:pt x="68" y="98"/>
                    </a:lnTo>
                    <a:lnTo>
                      <a:pt x="79" y="92"/>
                    </a:lnTo>
                    <a:lnTo>
                      <a:pt x="91" y="84"/>
                    </a:lnTo>
                    <a:lnTo>
                      <a:pt x="101" y="75"/>
                    </a:lnTo>
                    <a:lnTo>
                      <a:pt x="110" y="64"/>
                    </a:lnTo>
                    <a:lnTo>
                      <a:pt x="117" y="54"/>
                    </a:lnTo>
                    <a:lnTo>
                      <a:pt x="122" y="45"/>
                    </a:lnTo>
                    <a:lnTo>
                      <a:pt x="122" y="38"/>
                    </a:lnTo>
                    <a:lnTo>
                      <a:pt x="112" y="38"/>
                    </a:lnTo>
                    <a:lnTo>
                      <a:pt x="101" y="34"/>
                    </a:lnTo>
                    <a:lnTo>
                      <a:pt x="91" y="30"/>
                    </a:lnTo>
                    <a:lnTo>
                      <a:pt x="79" y="24"/>
                    </a:lnTo>
                    <a:lnTo>
                      <a:pt x="70" y="17"/>
                    </a:lnTo>
                    <a:lnTo>
                      <a:pt x="62" y="10"/>
                    </a:lnTo>
                    <a:lnTo>
                      <a:pt x="56" y="5"/>
                    </a:lnTo>
                    <a:lnTo>
                      <a:pt x="53" y="0"/>
                    </a:lnTo>
                    <a:close/>
                  </a:path>
                </a:pathLst>
              </a:custGeom>
              <a:solidFill>
                <a:srgbClr val="BCA5AD">
                  <a:alpha val="100000"/>
                </a:srgbClr>
              </a:solidFill>
              <a:ln w="9525">
                <a:noFill/>
              </a:ln>
            </p:spPr>
            <p:txBody>
              <a:bodyPr/>
              <a:p>
                <a:endParaRPr lang="zh-CN" altLang="en-US"/>
              </a:p>
            </p:txBody>
          </p:sp>
          <p:sp>
            <p:nvSpPr>
              <p:cNvPr id="44311" name="Freeform 43"/>
              <p:cNvSpPr/>
              <p:nvPr/>
            </p:nvSpPr>
            <p:spPr>
              <a:xfrm>
                <a:off x="4117" y="3505"/>
                <a:ext cx="32" cy="28"/>
              </a:xfrm>
              <a:custGeom>
                <a:avLst/>
                <a:gdLst>
                  <a:gd name="txL" fmla="*/ 0 w 63"/>
                  <a:gd name="txT" fmla="*/ 0 h 56"/>
                  <a:gd name="txR" fmla="*/ 63 w 63"/>
                  <a:gd name="txB" fmla="*/ 56 h 56"/>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Lst>
                <a:rect l="txL" t="txT" r="txR" b="txB"/>
                <a:pathLst>
                  <a:path w="63" h="56">
                    <a:moveTo>
                      <a:pt x="11" y="52"/>
                    </a:moveTo>
                    <a:lnTo>
                      <a:pt x="6" y="56"/>
                    </a:lnTo>
                    <a:lnTo>
                      <a:pt x="16" y="54"/>
                    </a:lnTo>
                    <a:lnTo>
                      <a:pt x="26" y="49"/>
                    </a:lnTo>
                    <a:lnTo>
                      <a:pt x="36" y="42"/>
                    </a:lnTo>
                    <a:lnTo>
                      <a:pt x="44" y="35"/>
                    </a:lnTo>
                    <a:lnTo>
                      <a:pt x="51" y="26"/>
                    </a:lnTo>
                    <a:lnTo>
                      <a:pt x="56" y="18"/>
                    </a:lnTo>
                    <a:lnTo>
                      <a:pt x="61" y="11"/>
                    </a:lnTo>
                    <a:lnTo>
                      <a:pt x="63" y="2"/>
                    </a:lnTo>
                    <a:lnTo>
                      <a:pt x="54" y="0"/>
                    </a:lnTo>
                    <a:lnTo>
                      <a:pt x="52" y="7"/>
                    </a:lnTo>
                    <a:lnTo>
                      <a:pt x="47" y="14"/>
                    </a:lnTo>
                    <a:lnTo>
                      <a:pt x="41" y="22"/>
                    </a:lnTo>
                    <a:lnTo>
                      <a:pt x="37" y="29"/>
                    </a:lnTo>
                    <a:lnTo>
                      <a:pt x="29" y="35"/>
                    </a:lnTo>
                    <a:lnTo>
                      <a:pt x="22" y="40"/>
                    </a:lnTo>
                    <a:lnTo>
                      <a:pt x="14" y="45"/>
                    </a:lnTo>
                    <a:lnTo>
                      <a:pt x="6" y="47"/>
                    </a:lnTo>
                    <a:lnTo>
                      <a:pt x="0" y="52"/>
                    </a:lnTo>
                    <a:lnTo>
                      <a:pt x="6" y="47"/>
                    </a:lnTo>
                    <a:lnTo>
                      <a:pt x="2" y="48"/>
                    </a:lnTo>
                    <a:lnTo>
                      <a:pt x="1" y="52"/>
                    </a:lnTo>
                    <a:lnTo>
                      <a:pt x="2" y="55"/>
                    </a:lnTo>
                    <a:lnTo>
                      <a:pt x="6" y="56"/>
                    </a:lnTo>
                    <a:lnTo>
                      <a:pt x="11" y="52"/>
                    </a:lnTo>
                    <a:close/>
                  </a:path>
                </a:pathLst>
              </a:custGeom>
              <a:solidFill>
                <a:srgbClr val="000000">
                  <a:alpha val="100000"/>
                </a:srgbClr>
              </a:solidFill>
              <a:ln w="9525">
                <a:noFill/>
              </a:ln>
            </p:spPr>
            <p:txBody>
              <a:bodyPr/>
              <a:p>
                <a:endParaRPr lang="zh-CN" altLang="en-US"/>
              </a:p>
            </p:txBody>
          </p:sp>
          <p:sp>
            <p:nvSpPr>
              <p:cNvPr id="44312" name="Freeform 44"/>
              <p:cNvSpPr/>
              <p:nvPr/>
            </p:nvSpPr>
            <p:spPr>
              <a:xfrm>
                <a:off x="4117" y="3531"/>
                <a:ext cx="34" cy="27"/>
              </a:xfrm>
              <a:custGeom>
                <a:avLst/>
                <a:gdLst>
                  <a:gd name="txL" fmla="*/ 0 w 67"/>
                  <a:gd name="txT" fmla="*/ 0 h 54"/>
                  <a:gd name="txR" fmla="*/ 67 w 67"/>
                  <a:gd name="txB" fmla="*/ 54 h 54"/>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0"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7" h="54">
                    <a:moveTo>
                      <a:pt x="62" y="45"/>
                    </a:moveTo>
                    <a:lnTo>
                      <a:pt x="62" y="45"/>
                    </a:lnTo>
                    <a:lnTo>
                      <a:pt x="56" y="43"/>
                    </a:lnTo>
                    <a:lnTo>
                      <a:pt x="48" y="41"/>
                    </a:lnTo>
                    <a:lnTo>
                      <a:pt x="40" y="36"/>
                    </a:lnTo>
                    <a:lnTo>
                      <a:pt x="31" y="31"/>
                    </a:lnTo>
                    <a:lnTo>
                      <a:pt x="23" y="25"/>
                    </a:lnTo>
                    <a:lnTo>
                      <a:pt x="17" y="18"/>
                    </a:lnTo>
                    <a:lnTo>
                      <a:pt x="13" y="10"/>
                    </a:lnTo>
                    <a:lnTo>
                      <a:pt x="11" y="0"/>
                    </a:lnTo>
                    <a:lnTo>
                      <a:pt x="0" y="0"/>
                    </a:lnTo>
                    <a:lnTo>
                      <a:pt x="3" y="12"/>
                    </a:lnTo>
                    <a:lnTo>
                      <a:pt x="8" y="23"/>
                    </a:lnTo>
                    <a:lnTo>
                      <a:pt x="16" y="32"/>
                    </a:lnTo>
                    <a:lnTo>
                      <a:pt x="26" y="40"/>
                    </a:lnTo>
                    <a:lnTo>
                      <a:pt x="36" y="46"/>
                    </a:lnTo>
                    <a:lnTo>
                      <a:pt x="46" y="50"/>
                    </a:lnTo>
                    <a:lnTo>
                      <a:pt x="54" y="53"/>
                    </a:lnTo>
                    <a:lnTo>
                      <a:pt x="62" y="54"/>
                    </a:lnTo>
                    <a:lnTo>
                      <a:pt x="65" y="53"/>
                    </a:lnTo>
                    <a:lnTo>
                      <a:pt x="67" y="49"/>
                    </a:lnTo>
                    <a:lnTo>
                      <a:pt x="65" y="46"/>
                    </a:lnTo>
                    <a:lnTo>
                      <a:pt x="62" y="45"/>
                    </a:lnTo>
                    <a:close/>
                  </a:path>
                </a:pathLst>
              </a:custGeom>
              <a:solidFill>
                <a:srgbClr val="000000">
                  <a:alpha val="100000"/>
                </a:srgbClr>
              </a:solidFill>
              <a:ln w="9525">
                <a:noFill/>
              </a:ln>
            </p:spPr>
            <p:txBody>
              <a:bodyPr/>
              <a:p>
                <a:endParaRPr lang="zh-CN" altLang="en-US"/>
              </a:p>
            </p:txBody>
          </p:sp>
          <p:sp>
            <p:nvSpPr>
              <p:cNvPr id="44313" name="Freeform 45"/>
              <p:cNvSpPr/>
              <p:nvPr/>
            </p:nvSpPr>
            <p:spPr>
              <a:xfrm>
                <a:off x="4149" y="3522"/>
                <a:ext cx="35" cy="36"/>
              </a:xfrm>
              <a:custGeom>
                <a:avLst/>
                <a:gdLst>
                  <a:gd name="txL" fmla="*/ 0 w 70"/>
                  <a:gd name="txT" fmla="*/ 0 h 72"/>
                  <a:gd name="txR" fmla="*/ 70 w 70"/>
                  <a:gd name="txB" fmla="*/ 72 h 72"/>
                </a:gdLst>
                <a:ahLst/>
                <a:cxnLst>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0"/>
                  </a:cxn>
                  <a:cxn ang="0">
                    <a:pos x="1" y="0"/>
                  </a:cxn>
                  <a:cxn ang="0">
                    <a:pos x="1" y="1"/>
                  </a:cxn>
                  <a:cxn ang="0">
                    <a:pos x="1" y="1"/>
                  </a:cxn>
                  <a:cxn ang="0">
                    <a:pos x="1" y="1"/>
                  </a:cxn>
                </a:cxnLst>
                <a:rect l="txL" t="txT" r="txR" b="txB"/>
                <a:pathLst>
                  <a:path w="70" h="72">
                    <a:moveTo>
                      <a:pt x="66" y="10"/>
                    </a:moveTo>
                    <a:lnTo>
                      <a:pt x="61" y="6"/>
                    </a:lnTo>
                    <a:lnTo>
                      <a:pt x="61" y="11"/>
                    </a:lnTo>
                    <a:lnTo>
                      <a:pt x="56" y="19"/>
                    </a:lnTo>
                    <a:lnTo>
                      <a:pt x="51" y="28"/>
                    </a:lnTo>
                    <a:lnTo>
                      <a:pt x="41" y="38"/>
                    </a:lnTo>
                    <a:lnTo>
                      <a:pt x="31" y="48"/>
                    </a:lnTo>
                    <a:lnTo>
                      <a:pt x="21" y="54"/>
                    </a:lnTo>
                    <a:lnTo>
                      <a:pt x="10" y="60"/>
                    </a:lnTo>
                    <a:lnTo>
                      <a:pt x="0" y="63"/>
                    </a:lnTo>
                    <a:lnTo>
                      <a:pt x="0" y="72"/>
                    </a:lnTo>
                    <a:lnTo>
                      <a:pt x="13" y="69"/>
                    </a:lnTo>
                    <a:lnTo>
                      <a:pt x="25" y="64"/>
                    </a:lnTo>
                    <a:lnTo>
                      <a:pt x="38" y="54"/>
                    </a:lnTo>
                    <a:lnTo>
                      <a:pt x="48" y="45"/>
                    </a:lnTo>
                    <a:lnTo>
                      <a:pt x="58" y="35"/>
                    </a:lnTo>
                    <a:lnTo>
                      <a:pt x="66" y="23"/>
                    </a:lnTo>
                    <a:lnTo>
                      <a:pt x="70" y="13"/>
                    </a:lnTo>
                    <a:lnTo>
                      <a:pt x="70" y="4"/>
                    </a:lnTo>
                    <a:lnTo>
                      <a:pt x="66" y="0"/>
                    </a:lnTo>
                    <a:lnTo>
                      <a:pt x="70" y="4"/>
                    </a:lnTo>
                    <a:lnTo>
                      <a:pt x="68" y="0"/>
                    </a:lnTo>
                    <a:lnTo>
                      <a:pt x="64" y="0"/>
                    </a:lnTo>
                    <a:lnTo>
                      <a:pt x="62" y="3"/>
                    </a:lnTo>
                    <a:lnTo>
                      <a:pt x="61" y="6"/>
                    </a:lnTo>
                    <a:lnTo>
                      <a:pt x="66" y="10"/>
                    </a:lnTo>
                    <a:close/>
                  </a:path>
                </a:pathLst>
              </a:custGeom>
              <a:solidFill>
                <a:srgbClr val="000000">
                  <a:alpha val="100000"/>
                </a:srgbClr>
              </a:solidFill>
              <a:ln w="9525">
                <a:noFill/>
              </a:ln>
            </p:spPr>
            <p:txBody>
              <a:bodyPr/>
              <a:p>
                <a:endParaRPr lang="zh-CN" altLang="en-US"/>
              </a:p>
            </p:txBody>
          </p:sp>
          <p:sp>
            <p:nvSpPr>
              <p:cNvPr id="44314" name="Freeform 46"/>
              <p:cNvSpPr/>
              <p:nvPr/>
            </p:nvSpPr>
            <p:spPr>
              <a:xfrm>
                <a:off x="4144" y="3503"/>
                <a:ext cx="37" cy="24"/>
              </a:xfrm>
              <a:custGeom>
                <a:avLst/>
                <a:gdLst>
                  <a:gd name="txL" fmla="*/ 0 w 74"/>
                  <a:gd name="txT" fmla="*/ 0 h 48"/>
                  <a:gd name="txR" fmla="*/ 74 w 74"/>
                  <a:gd name="txB" fmla="*/ 48 h 48"/>
                </a:gdLst>
                <a:ahLst/>
                <a:cxnLst>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0"/>
                  </a:cxn>
                  <a:cxn ang="0">
                    <a:pos x="1" y="0"/>
                  </a:cxn>
                  <a:cxn ang="0">
                    <a:pos x="1" y="1"/>
                  </a:cxn>
                  <a:cxn ang="0">
                    <a:pos x="0" y="1"/>
                  </a:cxn>
                  <a:cxn ang="0">
                    <a:pos x="1" y="1"/>
                  </a:cxn>
                </a:cxnLst>
                <a:rect l="txL" t="txT" r="txR" b="txB"/>
                <a:pathLst>
                  <a:path w="74" h="48">
                    <a:moveTo>
                      <a:pt x="9" y="6"/>
                    </a:moveTo>
                    <a:lnTo>
                      <a:pt x="0" y="6"/>
                    </a:lnTo>
                    <a:lnTo>
                      <a:pt x="5" y="13"/>
                    </a:lnTo>
                    <a:lnTo>
                      <a:pt x="10" y="19"/>
                    </a:lnTo>
                    <a:lnTo>
                      <a:pt x="18" y="26"/>
                    </a:lnTo>
                    <a:lnTo>
                      <a:pt x="29" y="34"/>
                    </a:lnTo>
                    <a:lnTo>
                      <a:pt x="40" y="39"/>
                    </a:lnTo>
                    <a:lnTo>
                      <a:pt x="52" y="44"/>
                    </a:lnTo>
                    <a:lnTo>
                      <a:pt x="64" y="48"/>
                    </a:lnTo>
                    <a:lnTo>
                      <a:pt x="74" y="48"/>
                    </a:lnTo>
                    <a:lnTo>
                      <a:pt x="74" y="38"/>
                    </a:lnTo>
                    <a:lnTo>
                      <a:pt x="64" y="38"/>
                    </a:lnTo>
                    <a:lnTo>
                      <a:pt x="54" y="35"/>
                    </a:lnTo>
                    <a:lnTo>
                      <a:pt x="45" y="30"/>
                    </a:lnTo>
                    <a:lnTo>
                      <a:pt x="33" y="25"/>
                    </a:lnTo>
                    <a:lnTo>
                      <a:pt x="25" y="19"/>
                    </a:lnTo>
                    <a:lnTo>
                      <a:pt x="17" y="12"/>
                    </a:lnTo>
                    <a:lnTo>
                      <a:pt x="11" y="6"/>
                    </a:lnTo>
                    <a:lnTo>
                      <a:pt x="9" y="4"/>
                    </a:lnTo>
                    <a:lnTo>
                      <a:pt x="0" y="4"/>
                    </a:lnTo>
                    <a:lnTo>
                      <a:pt x="9" y="4"/>
                    </a:lnTo>
                    <a:lnTo>
                      <a:pt x="7" y="0"/>
                    </a:lnTo>
                    <a:lnTo>
                      <a:pt x="3" y="0"/>
                    </a:lnTo>
                    <a:lnTo>
                      <a:pt x="1" y="3"/>
                    </a:lnTo>
                    <a:lnTo>
                      <a:pt x="0" y="6"/>
                    </a:lnTo>
                    <a:lnTo>
                      <a:pt x="9" y="6"/>
                    </a:lnTo>
                    <a:close/>
                  </a:path>
                </a:pathLst>
              </a:custGeom>
              <a:solidFill>
                <a:srgbClr val="000000">
                  <a:alpha val="100000"/>
                </a:srgbClr>
              </a:solidFill>
              <a:ln w="9525">
                <a:noFill/>
              </a:ln>
            </p:spPr>
            <p:txBody>
              <a:bodyPr/>
              <a:p>
                <a:endParaRPr lang="zh-CN" altLang="en-US"/>
              </a:p>
            </p:txBody>
          </p:sp>
          <p:sp>
            <p:nvSpPr>
              <p:cNvPr id="44315" name="Freeform 47"/>
              <p:cNvSpPr/>
              <p:nvPr/>
            </p:nvSpPr>
            <p:spPr>
              <a:xfrm>
                <a:off x="4399" y="3313"/>
                <a:ext cx="185" cy="258"/>
              </a:xfrm>
              <a:custGeom>
                <a:avLst/>
                <a:gdLst>
                  <a:gd name="txL" fmla="*/ 0 w 369"/>
                  <a:gd name="txT" fmla="*/ 0 h 517"/>
                  <a:gd name="txR" fmla="*/ 369 w 369"/>
                  <a:gd name="txB" fmla="*/ 517 h 517"/>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69" h="517">
                    <a:moveTo>
                      <a:pt x="361" y="51"/>
                    </a:moveTo>
                    <a:lnTo>
                      <a:pt x="366" y="74"/>
                    </a:lnTo>
                    <a:lnTo>
                      <a:pt x="369" y="99"/>
                    </a:lnTo>
                    <a:lnTo>
                      <a:pt x="369" y="123"/>
                    </a:lnTo>
                    <a:lnTo>
                      <a:pt x="367" y="144"/>
                    </a:lnTo>
                    <a:lnTo>
                      <a:pt x="355" y="151"/>
                    </a:lnTo>
                    <a:lnTo>
                      <a:pt x="346" y="158"/>
                    </a:lnTo>
                    <a:lnTo>
                      <a:pt x="337" y="162"/>
                    </a:lnTo>
                    <a:lnTo>
                      <a:pt x="329" y="167"/>
                    </a:lnTo>
                    <a:lnTo>
                      <a:pt x="322" y="172"/>
                    </a:lnTo>
                    <a:lnTo>
                      <a:pt x="316" y="176"/>
                    </a:lnTo>
                    <a:lnTo>
                      <a:pt x="310" y="181"/>
                    </a:lnTo>
                    <a:lnTo>
                      <a:pt x="305" y="186"/>
                    </a:lnTo>
                    <a:lnTo>
                      <a:pt x="294" y="198"/>
                    </a:lnTo>
                    <a:lnTo>
                      <a:pt x="287" y="214"/>
                    </a:lnTo>
                    <a:lnTo>
                      <a:pt x="289" y="229"/>
                    </a:lnTo>
                    <a:lnTo>
                      <a:pt x="305" y="241"/>
                    </a:lnTo>
                    <a:lnTo>
                      <a:pt x="298" y="243"/>
                    </a:lnTo>
                    <a:lnTo>
                      <a:pt x="291" y="248"/>
                    </a:lnTo>
                    <a:lnTo>
                      <a:pt x="285" y="256"/>
                    </a:lnTo>
                    <a:lnTo>
                      <a:pt x="281" y="265"/>
                    </a:lnTo>
                    <a:lnTo>
                      <a:pt x="278" y="274"/>
                    </a:lnTo>
                    <a:lnTo>
                      <a:pt x="278" y="283"/>
                    </a:lnTo>
                    <a:lnTo>
                      <a:pt x="283" y="290"/>
                    </a:lnTo>
                    <a:lnTo>
                      <a:pt x="291" y="295"/>
                    </a:lnTo>
                    <a:lnTo>
                      <a:pt x="279" y="304"/>
                    </a:lnTo>
                    <a:lnTo>
                      <a:pt x="271" y="320"/>
                    </a:lnTo>
                    <a:lnTo>
                      <a:pt x="270" y="338"/>
                    </a:lnTo>
                    <a:lnTo>
                      <a:pt x="281" y="347"/>
                    </a:lnTo>
                    <a:lnTo>
                      <a:pt x="275" y="353"/>
                    </a:lnTo>
                    <a:lnTo>
                      <a:pt x="269" y="362"/>
                    </a:lnTo>
                    <a:lnTo>
                      <a:pt x="266" y="373"/>
                    </a:lnTo>
                    <a:lnTo>
                      <a:pt x="266" y="384"/>
                    </a:lnTo>
                    <a:lnTo>
                      <a:pt x="269" y="394"/>
                    </a:lnTo>
                    <a:lnTo>
                      <a:pt x="278" y="401"/>
                    </a:lnTo>
                    <a:lnTo>
                      <a:pt x="294" y="404"/>
                    </a:lnTo>
                    <a:lnTo>
                      <a:pt x="319" y="401"/>
                    </a:lnTo>
                    <a:lnTo>
                      <a:pt x="314" y="411"/>
                    </a:lnTo>
                    <a:lnTo>
                      <a:pt x="307" y="425"/>
                    </a:lnTo>
                    <a:lnTo>
                      <a:pt x="299" y="444"/>
                    </a:lnTo>
                    <a:lnTo>
                      <a:pt x="290" y="462"/>
                    </a:lnTo>
                    <a:lnTo>
                      <a:pt x="281" y="480"/>
                    </a:lnTo>
                    <a:lnTo>
                      <a:pt x="272" y="497"/>
                    </a:lnTo>
                    <a:lnTo>
                      <a:pt x="266" y="508"/>
                    </a:lnTo>
                    <a:lnTo>
                      <a:pt x="262" y="515"/>
                    </a:lnTo>
                    <a:lnTo>
                      <a:pt x="256" y="515"/>
                    </a:lnTo>
                    <a:lnTo>
                      <a:pt x="249" y="516"/>
                    </a:lnTo>
                    <a:lnTo>
                      <a:pt x="240" y="516"/>
                    </a:lnTo>
                    <a:lnTo>
                      <a:pt x="229" y="516"/>
                    </a:lnTo>
                    <a:lnTo>
                      <a:pt x="217" y="517"/>
                    </a:lnTo>
                    <a:lnTo>
                      <a:pt x="203" y="517"/>
                    </a:lnTo>
                    <a:lnTo>
                      <a:pt x="190" y="517"/>
                    </a:lnTo>
                    <a:lnTo>
                      <a:pt x="175" y="517"/>
                    </a:lnTo>
                    <a:lnTo>
                      <a:pt x="148" y="517"/>
                    </a:lnTo>
                    <a:lnTo>
                      <a:pt x="119" y="517"/>
                    </a:lnTo>
                    <a:lnTo>
                      <a:pt x="93" y="517"/>
                    </a:lnTo>
                    <a:lnTo>
                      <a:pt x="66" y="516"/>
                    </a:lnTo>
                    <a:lnTo>
                      <a:pt x="43" y="516"/>
                    </a:lnTo>
                    <a:lnTo>
                      <a:pt x="24" y="514"/>
                    </a:lnTo>
                    <a:lnTo>
                      <a:pt x="9" y="513"/>
                    </a:lnTo>
                    <a:lnTo>
                      <a:pt x="0" y="510"/>
                    </a:lnTo>
                    <a:lnTo>
                      <a:pt x="24" y="483"/>
                    </a:lnTo>
                    <a:lnTo>
                      <a:pt x="49" y="435"/>
                    </a:lnTo>
                    <a:lnTo>
                      <a:pt x="71" y="374"/>
                    </a:lnTo>
                    <a:lnTo>
                      <a:pt x="91" y="302"/>
                    </a:lnTo>
                    <a:lnTo>
                      <a:pt x="103" y="225"/>
                    </a:lnTo>
                    <a:lnTo>
                      <a:pt x="108" y="145"/>
                    </a:lnTo>
                    <a:lnTo>
                      <a:pt x="102" y="69"/>
                    </a:lnTo>
                    <a:lnTo>
                      <a:pt x="85" y="0"/>
                    </a:lnTo>
                    <a:lnTo>
                      <a:pt x="92" y="0"/>
                    </a:lnTo>
                    <a:lnTo>
                      <a:pt x="101" y="1"/>
                    </a:lnTo>
                    <a:lnTo>
                      <a:pt x="113" y="2"/>
                    </a:lnTo>
                    <a:lnTo>
                      <a:pt x="126" y="2"/>
                    </a:lnTo>
                    <a:lnTo>
                      <a:pt x="141" y="4"/>
                    </a:lnTo>
                    <a:lnTo>
                      <a:pt x="159" y="5"/>
                    </a:lnTo>
                    <a:lnTo>
                      <a:pt x="177" y="6"/>
                    </a:lnTo>
                    <a:lnTo>
                      <a:pt x="195" y="7"/>
                    </a:lnTo>
                    <a:lnTo>
                      <a:pt x="211" y="8"/>
                    </a:lnTo>
                    <a:lnTo>
                      <a:pt x="226" y="9"/>
                    </a:lnTo>
                    <a:lnTo>
                      <a:pt x="243" y="10"/>
                    </a:lnTo>
                    <a:lnTo>
                      <a:pt x="258" y="12"/>
                    </a:lnTo>
                    <a:lnTo>
                      <a:pt x="272" y="14"/>
                    </a:lnTo>
                    <a:lnTo>
                      <a:pt x="286" y="15"/>
                    </a:lnTo>
                    <a:lnTo>
                      <a:pt x="299" y="16"/>
                    </a:lnTo>
                    <a:lnTo>
                      <a:pt x="312" y="17"/>
                    </a:lnTo>
                    <a:lnTo>
                      <a:pt x="319" y="19"/>
                    </a:lnTo>
                    <a:lnTo>
                      <a:pt x="324" y="19"/>
                    </a:lnTo>
                    <a:lnTo>
                      <a:pt x="330" y="20"/>
                    </a:lnTo>
                    <a:lnTo>
                      <a:pt x="336" y="21"/>
                    </a:lnTo>
                    <a:lnTo>
                      <a:pt x="340" y="22"/>
                    </a:lnTo>
                    <a:lnTo>
                      <a:pt x="344" y="22"/>
                    </a:lnTo>
                    <a:lnTo>
                      <a:pt x="347" y="23"/>
                    </a:lnTo>
                    <a:lnTo>
                      <a:pt x="350" y="23"/>
                    </a:lnTo>
                    <a:lnTo>
                      <a:pt x="353" y="29"/>
                    </a:lnTo>
                    <a:lnTo>
                      <a:pt x="357" y="35"/>
                    </a:lnTo>
                    <a:lnTo>
                      <a:pt x="359" y="43"/>
                    </a:lnTo>
                    <a:lnTo>
                      <a:pt x="361" y="51"/>
                    </a:lnTo>
                    <a:close/>
                  </a:path>
                </a:pathLst>
              </a:custGeom>
              <a:solidFill>
                <a:srgbClr val="FFFFFF">
                  <a:alpha val="100000"/>
                </a:srgbClr>
              </a:solidFill>
              <a:ln w="9525">
                <a:noFill/>
              </a:ln>
            </p:spPr>
            <p:txBody>
              <a:bodyPr/>
              <a:p>
                <a:endParaRPr lang="zh-CN" altLang="en-US"/>
              </a:p>
            </p:txBody>
          </p:sp>
          <p:sp>
            <p:nvSpPr>
              <p:cNvPr id="44316" name="Freeform 48"/>
              <p:cNvSpPr/>
              <p:nvPr/>
            </p:nvSpPr>
            <p:spPr>
              <a:xfrm>
                <a:off x="4577" y="3337"/>
                <a:ext cx="9" cy="50"/>
              </a:xfrm>
              <a:custGeom>
                <a:avLst/>
                <a:gdLst>
                  <a:gd name="txL" fmla="*/ 0 w 17"/>
                  <a:gd name="txT" fmla="*/ 0 h 99"/>
                  <a:gd name="txR" fmla="*/ 17 w 17"/>
                  <a:gd name="txB" fmla="*/ 99 h 99"/>
                </a:gdLst>
                <a:ahLst/>
                <a:cxnLst>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7" h="99">
                    <a:moveTo>
                      <a:pt x="12" y="99"/>
                    </a:moveTo>
                    <a:lnTo>
                      <a:pt x="14" y="94"/>
                    </a:lnTo>
                    <a:lnTo>
                      <a:pt x="17" y="73"/>
                    </a:lnTo>
                    <a:lnTo>
                      <a:pt x="17" y="49"/>
                    </a:lnTo>
                    <a:lnTo>
                      <a:pt x="13" y="24"/>
                    </a:lnTo>
                    <a:lnTo>
                      <a:pt x="9" y="0"/>
                    </a:lnTo>
                    <a:lnTo>
                      <a:pt x="0" y="2"/>
                    </a:lnTo>
                    <a:lnTo>
                      <a:pt x="4" y="24"/>
                    </a:lnTo>
                    <a:lnTo>
                      <a:pt x="8" y="49"/>
                    </a:lnTo>
                    <a:lnTo>
                      <a:pt x="8" y="73"/>
                    </a:lnTo>
                    <a:lnTo>
                      <a:pt x="5" y="94"/>
                    </a:lnTo>
                    <a:lnTo>
                      <a:pt x="8" y="89"/>
                    </a:lnTo>
                    <a:lnTo>
                      <a:pt x="5" y="94"/>
                    </a:lnTo>
                    <a:lnTo>
                      <a:pt x="6" y="98"/>
                    </a:lnTo>
                    <a:lnTo>
                      <a:pt x="10" y="99"/>
                    </a:lnTo>
                    <a:lnTo>
                      <a:pt x="13" y="98"/>
                    </a:lnTo>
                    <a:lnTo>
                      <a:pt x="14" y="94"/>
                    </a:lnTo>
                    <a:lnTo>
                      <a:pt x="12" y="99"/>
                    </a:lnTo>
                    <a:close/>
                  </a:path>
                </a:pathLst>
              </a:custGeom>
              <a:solidFill>
                <a:srgbClr val="000000">
                  <a:alpha val="100000"/>
                </a:srgbClr>
              </a:solidFill>
              <a:ln w="9525">
                <a:noFill/>
              </a:ln>
            </p:spPr>
            <p:txBody>
              <a:bodyPr/>
              <a:p>
                <a:endParaRPr lang="zh-CN" altLang="en-US"/>
              </a:p>
            </p:txBody>
          </p:sp>
          <p:sp>
            <p:nvSpPr>
              <p:cNvPr id="44317" name="Freeform 49"/>
              <p:cNvSpPr/>
              <p:nvPr/>
            </p:nvSpPr>
            <p:spPr>
              <a:xfrm>
                <a:off x="4550" y="3382"/>
                <a:ext cx="34" cy="25"/>
              </a:xfrm>
              <a:custGeom>
                <a:avLst/>
                <a:gdLst>
                  <a:gd name="txL" fmla="*/ 0 w 68"/>
                  <a:gd name="txT" fmla="*/ 0 h 50"/>
                  <a:gd name="txR" fmla="*/ 68 w 68"/>
                  <a:gd name="txB" fmla="*/ 50 h 50"/>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0" y="1"/>
                  </a:cxn>
                  <a:cxn ang="0">
                    <a:pos x="1" y="1"/>
                  </a:cxn>
                </a:cxnLst>
                <a:rect l="txL" t="txT" r="txR" b="txB"/>
                <a:pathLst>
                  <a:path w="68" h="50">
                    <a:moveTo>
                      <a:pt x="7" y="50"/>
                    </a:moveTo>
                    <a:lnTo>
                      <a:pt x="7" y="50"/>
                    </a:lnTo>
                    <a:lnTo>
                      <a:pt x="13" y="45"/>
                    </a:lnTo>
                    <a:lnTo>
                      <a:pt x="19" y="41"/>
                    </a:lnTo>
                    <a:lnTo>
                      <a:pt x="23" y="37"/>
                    </a:lnTo>
                    <a:lnTo>
                      <a:pt x="30" y="33"/>
                    </a:lnTo>
                    <a:lnTo>
                      <a:pt x="38" y="28"/>
                    </a:lnTo>
                    <a:lnTo>
                      <a:pt x="47" y="23"/>
                    </a:lnTo>
                    <a:lnTo>
                      <a:pt x="57" y="17"/>
                    </a:lnTo>
                    <a:lnTo>
                      <a:pt x="68" y="10"/>
                    </a:lnTo>
                    <a:lnTo>
                      <a:pt x="64" y="0"/>
                    </a:lnTo>
                    <a:lnTo>
                      <a:pt x="52" y="7"/>
                    </a:lnTo>
                    <a:lnTo>
                      <a:pt x="43" y="14"/>
                    </a:lnTo>
                    <a:lnTo>
                      <a:pt x="34" y="19"/>
                    </a:lnTo>
                    <a:lnTo>
                      <a:pt x="26" y="23"/>
                    </a:lnTo>
                    <a:lnTo>
                      <a:pt x="19" y="28"/>
                    </a:lnTo>
                    <a:lnTo>
                      <a:pt x="12" y="34"/>
                    </a:lnTo>
                    <a:lnTo>
                      <a:pt x="6" y="38"/>
                    </a:lnTo>
                    <a:lnTo>
                      <a:pt x="0" y="43"/>
                    </a:lnTo>
                    <a:lnTo>
                      <a:pt x="7" y="50"/>
                    </a:lnTo>
                    <a:close/>
                  </a:path>
                </a:pathLst>
              </a:custGeom>
              <a:solidFill>
                <a:srgbClr val="000000">
                  <a:alpha val="100000"/>
                </a:srgbClr>
              </a:solidFill>
              <a:ln w="9525">
                <a:noFill/>
              </a:ln>
            </p:spPr>
            <p:txBody>
              <a:bodyPr/>
              <a:p>
                <a:endParaRPr lang="zh-CN" altLang="en-US"/>
              </a:p>
            </p:txBody>
          </p:sp>
          <p:sp>
            <p:nvSpPr>
              <p:cNvPr id="44318" name="Freeform 50"/>
              <p:cNvSpPr/>
              <p:nvPr/>
            </p:nvSpPr>
            <p:spPr>
              <a:xfrm>
                <a:off x="4540" y="3404"/>
                <a:ext cx="14" cy="32"/>
              </a:xfrm>
              <a:custGeom>
                <a:avLst/>
                <a:gdLst>
                  <a:gd name="txL" fmla="*/ 0 w 26"/>
                  <a:gd name="txT" fmla="*/ 0 h 65"/>
                  <a:gd name="txR" fmla="*/ 26 w 26"/>
                  <a:gd name="txB" fmla="*/ 65 h 65"/>
                </a:gdLst>
                <a:ahLst/>
                <a:cxnLst>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26" h="65">
                    <a:moveTo>
                      <a:pt x="22" y="65"/>
                    </a:moveTo>
                    <a:lnTo>
                      <a:pt x="23" y="54"/>
                    </a:lnTo>
                    <a:lnTo>
                      <a:pt x="10" y="45"/>
                    </a:lnTo>
                    <a:lnTo>
                      <a:pt x="9" y="32"/>
                    </a:lnTo>
                    <a:lnTo>
                      <a:pt x="16" y="18"/>
                    </a:lnTo>
                    <a:lnTo>
                      <a:pt x="25" y="7"/>
                    </a:lnTo>
                    <a:lnTo>
                      <a:pt x="18" y="0"/>
                    </a:lnTo>
                    <a:lnTo>
                      <a:pt x="7" y="14"/>
                    </a:lnTo>
                    <a:lnTo>
                      <a:pt x="0" y="32"/>
                    </a:lnTo>
                    <a:lnTo>
                      <a:pt x="1" y="50"/>
                    </a:lnTo>
                    <a:lnTo>
                      <a:pt x="21" y="63"/>
                    </a:lnTo>
                    <a:lnTo>
                      <a:pt x="22" y="53"/>
                    </a:lnTo>
                    <a:lnTo>
                      <a:pt x="21" y="63"/>
                    </a:lnTo>
                    <a:lnTo>
                      <a:pt x="24" y="62"/>
                    </a:lnTo>
                    <a:lnTo>
                      <a:pt x="26" y="60"/>
                    </a:lnTo>
                    <a:lnTo>
                      <a:pt x="26" y="57"/>
                    </a:lnTo>
                    <a:lnTo>
                      <a:pt x="23" y="54"/>
                    </a:lnTo>
                    <a:lnTo>
                      <a:pt x="22" y="65"/>
                    </a:lnTo>
                    <a:close/>
                  </a:path>
                </a:pathLst>
              </a:custGeom>
              <a:solidFill>
                <a:srgbClr val="000000">
                  <a:alpha val="100000"/>
                </a:srgbClr>
              </a:solidFill>
              <a:ln w="9525">
                <a:noFill/>
              </a:ln>
            </p:spPr>
            <p:txBody>
              <a:bodyPr/>
              <a:p>
                <a:endParaRPr lang="zh-CN" altLang="en-US"/>
              </a:p>
            </p:txBody>
          </p:sp>
          <p:sp>
            <p:nvSpPr>
              <p:cNvPr id="44319" name="Freeform 51"/>
              <p:cNvSpPr/>
              <p:nvPr/>
            </p:nvSpPr>
            <p:spPr>
              <a:xfrm>
                <a:off x="4536" y="3430"/>
                <a:ext cx="15" cy="32"/>
              </a:xfrm>
              <a:custGeom>
                <a:avLst/>
                <a:gdLst>
                  <a:gd name="txL" fmla="*/ 0 w 31"/>
                  <a:gd name="txT" fmla="*/ 0 h 65"/>
                  <a:gd name="txR" fmla="*/ 31 w 31"/>
                  <a:gd name="txB" fmla="*/ 65 h 6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1" h="65">
                    <a:moveTo>
                      <a:pt x="18" y="65"/>
                    </a:moveTo>
                    <a:lnTo>
                      <a:pt x="18" y="55"/>
                    </a:lnTo>
                    <a:lnTo>
                      <a:pt x="12" y="52"/>
                    </a:lnTo>
                    <a:lnTo>
                      <a:pt x="9" y="47"/>
                    </a:lnTo>
                    <a:lnTo>
                      <a:pt x="9" y="39"/>
                    </a:lnTo>
                    <a:lnTo>
                      <a:pt x="11" y="31"/>
                    </a:lnTo>
                    <a:lnTo>
                      <a:pt x="16" y="23"/>
                    </a:lnTo>
                    <a:lnTo>
                      <a:pt x="20" y="16"/>
                    </a:lnTo>
                    <a:lnTo>
                      <a:pt x="26" y="13"/>
                    </a:lnTo>
                    <a:lnTo>
                      <a:pt x="31" y="12"/>
                    </a:lnTo>
                    <a:lnTo>
                      <a:pt x="31" y="0"/>
                    </a:lnTo>
                    <a:lnTo>
                      <a:pt x="22" y="4"/>
                    </a:lnTo>
                    <a:lnTo>
                      <a:pt x="13" y="9"/>
                    </a:lnTo>
                    <a:lnTo>
                      <a:pt x="7" y="18"/>
                    </a:lnTo>
                    <a:lnTo>
                      <a:pt x="2" y="29"/>
                    </a:lnTo>
                    <a:lnTo>
                      <a:pt x="0" y="39"/>
                    </a:lnTo>
                    <a:lnTo>
                      <a:pt x="0" y="50"/>
                    </a:lnTo>
                    <a:lnTo>
                      <a:pt x="5" y="59"/>
                    </a:lnTo>
                    <a:lnTo>
                      <a:pt x="16" y="65"/>
                    </a:lnTo>
                    <a:lnTo>
                      <a:pt x="16" y="55"/>
                    </a:lnTo>
                    <a:lnTo>
                      <a:pt x="16" y="65"/>
                    </a:lnTo>
                    <a:lnTo>
                      <a:pt x="19" y="63"/>
                    </a:lnTo>
                    <a:lnTo>
                      <a:pt x="22" y="61"/>
                    </a:lnTo>
                    <a:lnTo>
                      <a:pt x="22" y="58"/>
                    </a:lnTo>
                    <a:lnTo>
                      <a:pt x="18" y="55"/>
                    </a:lnTo>
                    <a:lnTo>
                      <a:pt x="18" y="65"/>
                    </a:lnTo>
                    <a:close/>
                  </a:path>
                </a:pathLst>
              </a:custGeom>
              <a:solidFill>
                <a:srgbClr val="000000">
                  <a:alpha val="100000"/>
                </a:srgbClr>
              </a:solidFill>
              <a:ln w="9525">
                <a:noFill/>
              </a:ln>
            </p:spPr>
            <p:txBody>
              <a:bodyPr/>
              <a:p>
                <a:endParaRPr lang="zh-CN" altLang="en-US"/>
              </a:p>
            </p:txBody>
          </p:sp>
          <p:sp>
            <p:nvSpPr>
              <p:cNvPr id="44320" name="Freeform 52"/>
              <p:cNvSpPr/>
              <p:nvPr/>
            </p:nvSpPr>
            <p:spPr>
              <a:xfrm>
                <a:off x="4532" y="3458"/>
                <a:ext cx="13" cy="30"/>
              </a:xfrm>
              <a:custGeom>
                <a:avLst/>
                <a:gdLst>
                  <a:gd name="txL" fmla="*/ 0 w 26"/>
                  <a:gd name="txT" fmla="*/ 0 h 61"/>
                  <a:gd name="txR" fmla="*/ 26 w 26"/>
                  <a:gd name="txB" fmla="*/ 61 h 61"/>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Lst>
                <a:rect l="txL" t="txT" r="txR" b="txB"/>
                <a:pathLst>
                  <a:path w="26" h="61">
                    <a:moveTo>
                      <a:pt x="17" y="61"/>
                    </a:moveTo>
                    <a:lnTo>
                      <a:pt x="15" y="52"/>
                    </a:lnTo>
                    <a:lnTo>
                      <a:pt x="9" y="46"/>
                    </a:lnTo>
                    <a:lnTo>
                      <a:pt x="10" y="31"/>
                    </a:lnTo>
                    <a:lnTo>
                      <a:pt x="17" y="18"/>
                    </a:lnTo>
                    <a:lnTo>
                      <a:pt x="26" y="10"/>
                    </a:lnTo>
                    <a:lnTo>
                      <a:pt x="24" y="0"/>
                    </a:lnTo>
                    <a:lnTo>
                      <a:pt x="10" y="11"/>
                    </a:lnTo>
                    <a:lnTo>
                      <a:pt x="1" y="29"/>
                    </a:lnTo>
                    <a:lnTo>
                      <a:pt x="0" y="49"/>
                    </a:lnTo>
                    <a:lnTo>
                      <a:pt x="15" y="61"/>
                    </a:lnTo>
                    <a:lnTo>
                      <a:pt x="12" y="52"/>
                    </a:lnTo>
                    <a:lnTo>
                      <a:pt x="15" y="61"/>
                    </a:lnTo>
                    <a:lnTo>
                      <a:pt x="18" y="60"/>
                    </a:lnTo>
                    <a:lnTo>
                      <a:pt x="19" y="57"/>
                    </a:lnTo>
                    <a:lnTo>
                      <a:pt x="18" y="53"/>
                    </a:lnTo>
                    <a:lnTo>
                      <a:pt x="15" y="52"/>
                    </a:lnTo>
                    <a:lnTo>
                      <a:pt x="17" y="61"/>
                    </a:lnTo>
                    <a:close/>
                  </a:path>
                </a:pathLst>
              </a:custGeom>
              <a:solidFill>
                <a:srgbClr val="000000">
                  <a:alpha val="100000"/>
                </a:srgbClr>
              </a:solidFill>
              <a:ln w="9525">
                <a:noFill/>
              </a:ln>
            </p:spPr>
            <p:txBody>
              <a:bodyPr/>
              <a:p>
                <a:endParaRPr lang="zh-CN" altLang="en-US"/>
              </a:p>
            </p:txBody>
          </p:sp>
          <p:sp>
            <p:nvSpPr>
              <p:cNvPr id="44321" name="Freeform 53"/>
              <p:cNvSpPr/>
              <p:nvPr/>
            </p:nvSpPr>
            <p:spPr>
              <a:xfrm>
                <a:off x="4529" y="3484"/>
                <a:ext cx="32" cy="34"/>
              </a:xfrm>
              <a:custGeom>
                <a:avLst/>
                <a:gdLst>
                  <a:gd name="txL" fmla="*/ 0 w 62"/>
                  <a:gd name="txT" fmla="*/ 0 h 68"/>
                  <a:gd name="txR" fmla="*/ 62 w 62"/>
                  <a:gd name="txB" fmla="*/ 68 h 68"/>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2" h="68">
                    <a:moveTo>
                      <a:pt x="62" y="60"/>
                    </a:moveTo>
                    <a:lnTo>
                      <a:pt x="56" y="54"/>
                    </a:lnTo>
                    <a:lnTo>
                      <a:pt x="33" y="57"/>
                    </a:lnTo>
                    <a:lnTo>
                      <a:pt x="18" y="54"/>
                    </a:lnTo>
                    <a:lnTo>
                      <a:pt x="13" y="50"/>
                    </a:lnTo>
                    <a:lnTo>
                      <a:pt x="9" y="42"/>
                    </a:lnTo>
                    <a:lnTo>
                      <a:pt x="9" y="31"/>
                    </a:lnTo>
                    <a:lnTo>
                      <a:pt x="13" y="22"/>
                    </a:lnTo>
                    <a:lnTo>
                      <a:pt x="17" y="14"/>
                    </a:lnTo>
                    <a:lnTo>
                      <a:pt x="22" y="9"/>
                    </a:lnTo>
                    <a:lnTo>
                      <a:pt x="17" y="0"/>
                    </a:lnTo>
                    <a:lnTo>
                      <a:pt x="10" y="7"/>
                    </a:lnTo>
                    <a:lnTo>
                      <a:pt x="3" y="17"/>
                    </a:lnTo>
                    <a:lnTo>
                      <a:pt x="0" y="31"/>
                    </a:lnTo>
                    <a:lnTo>
                      <a:pt x="0" y="42"/>
                    </a:lnTo>
                    <a:lnTo>
                      <a:pt x="3" y="54"/>
                    </a:lnTo>
                    <a:lnTo>
                      <a:pt x="16" y="64"/>
                    </a:lnTo>
                    <a:lnTo>
                      <a:pt x="33" y="68"/>
                    </a:lnTo>
                    <a:lnTo>
                      <a:pt x="59" y="64"/>
                    </a:lnTo>
                    <a:lnTo>
                      <a:pt x="53" y="58"/>
                    </a:lnTo>
                    <a:lnTo>
                      <a:pt x="59" y="64"/>
                    </a:lnTo>
                    <a:lnTo>
                      <a:pt x="62" y="61"/>
                    </a:lnTo>
                    <a:lnTo>
                      <a:pt x="62" y="58"/>
                    </a:lnTo>
                    <a:lnTo>
                      <a:pt x="60" y="55"/>
                    </a:lnTo>
                    <a:lnTo>
                      <a:pt x="56" y="54"/>
                    </a:lnTo>
                    <a:lnTo>
                      <a:pt x="62" y="60"/>
                    </a:lnTo>
                    <a:close/>
                  </a:path>
                </a:pathLst>
              </a:custGeom>
              <a:solidFill>
                <a:srgbClr val="000000">
                  <a:alpha val="100000"/>
                </a:srgbClr>
              </a:solidFill>
              <a:ln w="9525">
                <a:noFill/>
              </a:ln>
            </p:spPr>
            <p:txBody>
              <a:bodyPr/>
              <a:p>
                <a:endParaRPr lang="zh-CN" altLang="en-US"/>
              </a:p>
            </p:txBody>
          </p:sp>
          <p:sp>
            <p:nvSpPr>
              <p:cNvPr id="44322" name="Freeform 54"/>
              <p:cNvSpPr/>
              <p:nvPr/>
            </p:nvSpPr>
            <p:spPr>
              <a:xfrm>
                <a:off x="4528" y="3512"/>
                <a:ext cx="33" cy="60"/>
              </a:xfrm>
              <a:custGeom>
                <a:avLst/>
                <a:gdLst>
                  <a:gd name="txL" fmla="*/ 0 w 65"/>
                  <a:gd name="txT" fmla="*/ 0 h 120"/>
                  <a:gd name="txR" fmla="*/ 65 w 65"/>
                  <a:gd name="txB" fmla="*/ 120 h 120"/>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0" y="1"/>
                  </a:cxn>
                  <a:cxn ang="0">
                    <a:pos x="0" y="1"/>
                  </a:cxn>
                  <a:cxn ang="0">
                    <a:pos x="1" y="1"/>
                  </a:cxn>
                  <a:cxn ang="0">
                    <a:pos x="1" y="1"/>
                  </a:cxn>
                  <a:cxn ang="0">
                    <a:pos x="1" y="1"/>
                  </a:cxn>
                  <a:cxn ang="0">
                    <a:pos x="1" y="1"/>
                  </a:cxn>
                </a:cxnLst>
                <a:rect l="txL" t="txT" r="txR" b="txB"/>
                <a:pathLst>
                  <a:path w="65" h="120">
                    <a:moveTo>
                      <a:pt x="4" y="120"/>
                    </a:moveTo>
                    <a:lnTo>
                      <a:pt x="9" y="117"/>
                    </a:lnTo>
                    <a:lnTo>
                      <a:pt x="12" y="110"/>
                    </a:lnTo>
                    <a:lnTo>
                      <a:pt x="19" y="99"/>
                    </a:lnTo>
                    <a:lnTo>
                      <a:pt x="27" y="83"/>
                    </a:lnTo>
                    <a:lnTo>
                      <a:pt x="36" y="64"/>
                    </a:lnTo>
                    <a:lnTo>
                      <a:pt x="46" y="46"/>
                    </a:lnTo>
                    <a:lnTo>
                      <a:pt x="54" y="27"/>
                    </a:lnTo>
                    <a:lnTo>
                      <a:pt x="61" y="14"/>
                    </a:lnTo>
                    <a:lnTo>
                      <a:pt x="65" y="2"/>
                    </a:lnTo>
                    <a:lnTo>
                      <a:pt x="56" y="0"/>
                    </a:lnTo>
                    <a:lnTo>
                      <a:pt x="51" y="9"/>
                    </a:lnTo>
                    <a:lnTo>
                      <a:pt x="44" y="23"/>
                    </a:lnTo>
                    <a:lnTo>
                      <a:pt x="36" y="41"/>
                    </a:lnTo>
                    <a:lnTo>
                      <a:pt x="27" y="60"/>
                    </a:lnTo>
                    <a:lnTo>
                      <a:pt x="18" y="78"/>
                    </a:lnTo>
                    <a:lnTo>
                      <a:pt x="10" y="94"/>
                    </a:lnTo>
                    <a:lnTo>
                      <a:pt x="3" y="106"/>
                    </a:lnTo>
                    <a:lnTo>
                      <a:pt x="0" y="113"/>
                    </a:lnTo>
                    <a:lnTo>
                      <a:pt x="4" y="110"/>
                    </a:lnTo>
                    <a:lnTo>
                      <a:pt x="0" y="113"/>
                    </a:lnTo>
                    <a:lnTo>
                      <a:pt x="0" y="116"/>
                    </a:lnTo>
                    <a:lnTo>
                      <a:pt x="3" y="120"/>
                    </a:lnTo>
                    <a:lnTo>
                      <a:pt x="6" y="120"/>
                    </a:lnTo>
                    <a:lnTo>
                      <a:pt x="9" y="117"/>
                    </a:lnTo>
                    <a:lnTo>
                      <a:pt x="4" y="120"/>
                    </a:lnTo>
                    <a:close/>
                  </a:path>
                </a:pathLst>
              </a:custGeom>
              <a:solidFill>
                <a:srgbClr val="000000">
                  <a:alpha val="100000"/>
                </a:srgbClr>
              </a:solidFill>
              <a:ln w="9525">
                <a:noFill/>
              </a:ln>
            </p:spPr>
            <p:txBody>
              <a:bodyPr/>
              <a:p>
                <a:endParaRPr lang="zh-CN" altLang="en-US"/>
              </a:p>
            </p:txBody>
          </p:sp>
          <p:sp>
            <p:nvSpPr>
              <p:cNvPr id="44323" name="Freeform 55"/>
              <p:cNvSpPr/>
              <p:nvPr/>
            </p:nvSpPr>
            <p:spPr>
              <a:xfrm>
                <a:off x="4484" y="3568"/>
                <a:ext cx="46" cy="6"/>
              </a:xfrm>
              <a:custGeom>
                <a:avLst/>
                <a:gdLst>
                  <a:gd name="txL" fmla="*/ 0 w 92"/>
                  <a:gd name="txT" fmla="*/ 0 h 13"/>
                  <a:gd name="txR" fmla="*/ 92 w 92"/>
                  <a:gd name="txB" fmla="*/ 13 h 13"/>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Lst>
                <a:rect l="txL" t="txT" r="txR" b="txB"/>
                <a:pathLst>
                  <a:path w="92" h="13">
                    <a:moveTo>
                      <a:pt x="5" y="13"/>
                    </a:moveTo>
                    <a:lnTo>
                      <a:pt x="5" y="13"/>
                    </a:lnTo>
                    <a:lnTo>
                      <a:pt x="20" y="13"/>
                    </a:lnTo>
                    <a:lnTo>
                      <a:pt x="33" y="13"/>
                    </a:lnTo>
                    <a:lnTo>
                      <a:pt x="47" y="13"/>
                    </a:lnTo>
                    <a:lnTo>
                      <a:pt x="59" y="12"/>
                    </a:lnTo>
                    <a:lnTo>
                      <a:pt x="70" y="12"/>
                    </a:lnTo>
                    <a:lnTo>
                      <a:pt x="79" y="11"/>
                    </a:lnTo>
                    <a:lnTo>
                      <a:pt x="86" y="10"/>
                    </a:lnTo>
                    <a:lnTo>
                      <a:pt x="92" y="10"/>
                    </a:lnTo>
                    <a:lnTo>
                      <a:pt x="92" y="0"/>
                    </a:lnTo>
                    <a:lnTo>
                      <a:pt x="86" y="0"/>
                    </a:lnTo>
                    <a:lnTo>
                      <a:pt x="79" y="1"/>
                    </a:lnTo>
                    <a:lnTo>
                      <a:pt x="70" y="0"/>
                    </a:lnTo>
                    <a:lnTo>
                      <a:pt x="59" y="0"/>
                    </a:lnTo>
                    <a:lnTo>
                      <a:pt x="47" y="1"/>
                    </a:lnTo>
                    <a:lnTo>
                      <a:pt x="33" y="1"/>
                    </a:lnTo>
                    <a:lnTo>
                      <a:pt x="20" y="1"/>
                    </a:lnTo>
                    <a:lnTo>
                      <a:pt x="5" y="1"/>
                    </a:lnTo>
                    <a:lnTo>
                      <a:pt x="1" y="4"/>
                    </a:lnTo>
                    <a:lnTo>
                      <a:pt x="0" y="7"/>
                    </a:lnTo>
                    <a:lnTo>
                      <a:pt x="1" y="11"/>
                    </a:lnTo>
                    <a:lnTo>
                      <a:pt x="5" y="13"/>
                    </a:lnTo>
                    <a:close/>
                  </a:path>
                </a:pathLst>
              </a:custGeom>
              <a:solidFill>
                <a:srgbClr val="000000">
                  <a:alpha val="100000"/>
                </a:srgbClr>
              </a:solidFill>
              <a:ln w="9525">
                <a:noFill/>
              </a:ln>
            </p:spPr>
            <p:txBody>
              <a:bodyPr/>
              <a:p>
                <a:endParaRPr lang="zh-CN" altLang="en-US"/>
              </a:p>
            </p:txBody>
          </p:sp>
          <p:sp>
            <p:nvSpPr>
              <p:cNvPr id="44324" name="Freeform 56"/>
              <p:cNvSpPr/>
              <p:nvPr/>
            </p:nvSpPr>
            <p:spPr>
              <a:xfrm>
                <a:off x="4397" y="3565"/>
                <a:ext cx="89" cy="9"/>
              </a:xfrm>
              <a:custGeom>
                <a:avLst/>
                <a:gdLst>
                  <a:gd name="txL" fmla="*/ 0 w 180"/>
                  <a:gd name="txT" fmla="*/ 0 h 17"/>
                  <a:gd name="txR" fmla="*/ 180 w 180"/>
                  <a:gd name="txB" fmla="*/ 17 h 17"/>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0"/>
                  </a:cxn>
                  <a:cxn ang="0">
                    <a:pos x="0" y="1"/>
                  </a:cxn>
                  <a:cxn ang="0">
                    <a:pos x="0" y="1"/>
                  </a:cxn>
                  <a:cxn ang="0">
                    <a:pos x="0" y="1"/>
                  </a:cxn>
                  <a:cxn ang="0">
                    <a:pos x="0" y="1"/>
                  </a:cxn>
                  <a:cxn ang="0">
                    <a:pos x="0" y="0"/>
                  </a:cxn>
                </a:cxnLst>
                <a:rect l="txL" t="txT" r="txR" b="txB"/>
                <a:pathLst>
                  <a:path w="180" h="17">
                    <a:moveTo>
                      <a:pt x="2" y="0"/>
                    </a:moveTo>
                    <a:lnTo>
                      <a:pt x="4" y="9"/>
                    </a:lnTo>
                    <a:lnTo>
                      <a:pt x="14" y="11"/>
                    </a:lnTo>
                    <a:lnTo>
                      <a:pt x="29" y="12"/>
                    </a:lnTo>
                    <a:lnTo>
                      <a:pt x="48" y="15"/>
                    </a:lnTo>
                    <a:lnTo>
                      <a:pt x="71" y="16"/>
                    </a:lnTo>
                    <a:lnTo>
                      <a:pt x="98" y="17"/>
                    </a:lnTo>
                    <a:lnTo>
                      <a:pt x="124" y="17"/>
                    </a:lnTo>
                    <a:lnTo>
                      <a:pt x="153" y="17"/>
                    </a:lnTo>
                    <a:lnTo>
                      <a:pt x="180" y="17"/>
                    </a:lnTo>
                    <a:lnTo>
                      <a:pt x="180" y="5"/>
                    </a:lnTo>
                    <a:lnTo>
                      <a:pt x="153" y="5"/>
                    </a:lnTo>
                    <a:lnTo>
                      <a:pt x="124" y="5"/>
                    </a:lnTo>
                    <a:lnTo>
                      <a:pt x="98" y="5"/>
                    </a:lnTo>
                    <a:lnTo>
                      <a:pt x="71" y="4"/>
                    </a:lnTo>
                    <a:lnTo>
                      <a:pt x="48" y="5"/>
                    </a:lnTo>
                    <a:lnTo>
                      <a:pt x="29" y="3"/>
                    </a:lnTo>
                    <a:lnTo>
                      <a:pt x="14" y="2"/>
                    </a:lnTo>
                    <a:lnTo>
                      <a:pt x="6" y="0"/>
                    </a:lnTo>
                    <a:lnTo>
                      <a:pt x="7" y="9"/>
                    </a:lnTo>
                    <a:lnTo>
                      <a:pt x="6" y="0"/>
                    </a:lnTo>
                    <a:lnTo>
                      <a:pt x="2" y="1"/>
                    </a:lnTo>
                    <a:lnTo>
                      <a:pt x="0" y="3"/>
                    </a:lnTo>
                    <a:lnTo>
                      <a:pt x="1" y="7"/>
                    </a:lnTo>
                    <a:lnTo>
                      <a:pt x="4" y="9"/>
                    </a:lnTo>
                    <a:lnTo>
                      <a:pt x="2" y="0"/>
                    </a:lnTo>
                    <a:close/>
                  </a:path>
                </a:pathLst>
              </a:custGeom>
              <a:solidFill>
                <a:srgbClr val="000000">
                  <a:alpha val="100000"/>
                </a:srgbClr>
              </a:solidFill>
              <a:ln w="9525">
                <a:noFill/>
              </a:ln>
            </p:spPr>
            <p:txBody>
              <a:bodyPr/>
              <a:p>
                <a:endParaRPr lang="zh-CN" altLang="en-US"/>
              </a:p>
            </p:txBody>
          </p:sp>
          <p:sp>
            <p:nvSpPr>
              <p:cNvPr id="44325" name="Freeform 57"/>
              <p:cNvSpPr/>
              <p:nvPr/>
            </p:nvSpPr>
            <p:spPr>
              <a:xfrm>
                <a:off x="4398" y="3310"/>
                <a:ext cx="58" cy="260"/>
              </a:xfrm>
              <a:custGeom>
                <a:avLst/>
                <a:gdLst>
                  <a:gd name="txL" fmla="*/ 0 w 117"/>
                  <a:gd name="txT" fmla="*/ 0 h 520"/>
                  <a:gd name="txR" fmla="*/ 117 w 117"/>
                  <a:gd name="txB" fmla="*/ 520 h 520"/>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0"/>
                  </a:cxn>
                </a:cxnLst>
                <a:rect l="txL" t="txT" r="txR" b="txB"/>
                <a:pathLst>
                  <a:path w="117" h="520">
                    <a:moveTo>
                      <a:pt x="88" y="0"/>
                    </a:moveTo>
                    <a:lnTo>
                      <a:pt x="83" y="6"/>
                    </a:lnTo>
                    <a:lnTo>
                      <a:pt x="101" y="74"/>
                    </a:lnTo>
                    <a:lnTo>
                      <a:pt x="105" y="150"/>
                    </a:lnTo>
                    <a:lnTo>
                      <a:pt x="102" y="230"/>
                    </a:lnTo>
                    <a:lnTo>
                      <a:pt x="89" y="306"/>
                    </a:lnTo>
                    <a:lnTo>
                      <a:pt x="69" y="378"/>
                    </a:lnTo>
                    <a:lnTo>
                      <a:pt x="48" y="439"/>
                    </a:lnTo>
                    <a:lnTo>
                      <a:pt x="22" y="485"/>
                    </a:lnTo>
                    <a:lnTo>
                      <a:pt x="0" y="511"/>
                    </a:lnTo>
                    <a:lnTo>
                      <a:pt x="5" y="520"/>
                    </a:lnTo>
                    <a:lnTo>
                      <a:pt x="31" y="490"/>
                    </a:lnTo>
                    <a:lnTo>
                      <a:pt x="57" y="442"/>
                    </a:lnTo>
                    <a:lnTo>
                      <a:pt x="79" y="381"/>
                    </a:lnTo>
                    <a:lnTo>
                      <a:pt x="98" y="308"/>
                    </a:lnTo>
                    <a:lnTo>
                      <a:pt x="111" y="230"/>
                    </a:lnTo>
                    <a:lnTo>
                      <a:pt x="117" y="150"/>
                    </a:lnTo>
                    <a:lnTo>
                      <a:pt x="110" y="74"/>
                    </a:lnTo>
                    <a:lnTo>
                      <a:pt x="92" y="4"/>
                    </a:lnTo>
                    <a:lnTo>
                      <a:pt x="88" y="10"/>
                    </a:lnTo>
                    <a:lnTo>
                      <a:pt x="92" y="4"/>
                    </a:lnTo>
                    <a:lnTo>
                      <a:pt x="90" y="0"/>
                    </a:lnTo>
                    <a:lnTo>
                      <a:pt x="87" y="0"/>
                    </a:lnTo>
                    <a:lnTo>
                      <a:pt x="84" y="3"/>
                    </a:lnTo>
                    <a:lnTo>
                      <a:pt x="83" y="6"/>
                    </a:lnTo>
                    <a:lnTo>
                      <a:pt x="88" y="0"/>
                    </a:lnTo>
                    <a:close/>
                  </a:path>
                </a:pathLst>
              </a:custGeom>
              <a:solidFill>
                <a:srgbClr val="000000">
                  <a:alpha val="100000"/>
                </a:srgbClr>
              </a:solidFill>
              <a:ln w="9525">
                <a:noFill/>
              </a:ln>
            </p:spPr>
            <p:txBody>
              <a:bodyPr/>
              <a:p>
                <a:endParaRPr lang="zh-CN" altLang="en-US"/>
              </a:p>
            </p:txBody>
          </p:sp>
          <p:sp>
            <p:nvSpPr>
              <p:cNvPr id="44326" name="Freeform 58"/>
              <p:cNvSpPr/>
              <p:nvPr/>
            </p:nvSpPr>
            <p:spPr>
              <a:xfrm>
                <a:off x="4441" y="3310"/>
                <a:ext cx="58" cy="8"/>
              </a:xfrm>
              <a:custGeom>
                <a:avLst/>
                <a:gdLst>
                  <a:gd name="txL" fmla="*/ 0 w 115"/>
                  <a:gd name="txT" fmla="*/ 0 h 17"/>
                  <a:gd name="txR" fmla="*/ 115 w 115"/>
                  <a:gd name="txB" fmla="*/ 17 h 17"/>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15" h="17">
                    <a:moveTo>
                      <a:pt x="110" y="7"/>
                    </a:moveTo>
                    <a:lnTo>
                      <a:pt x="110" y="7"/>
                    </a:lnTo>
                    <a:lnTo>
                      <a:pt x="92" y="6"/>
                    </a:lnTo>
                    <a:lnTo>
                      <a:pt x="74" y="5"/>
                    </a:lnTo>
                    <a:lnTo>
                      <a:pt x="56" y="4"/>
                    </a:lnTo>
                    <a:lnTo>
                      <a:pt x="41" y="2"/>
                    </a:lnTo>
                    <a:lnTo>
                      <a:pt x="28" y="2"/>
                    </a:lnTo>
                    <a:lnTo>
                      <a:pt x="16" y="2"/>
                    </a:lnTo>
                    <a:lnTo>
                      <a:pt x="7" y="0"/>
                    </a:lnTo>
                    <a:lnTo>
                      <a:pt x="0" y="0"/>
                    </a:lnTo>
                    <a:lnTo>
                      <a:pt x="0" y="10"/>
                    </a:lnTo>
                    <a:lnTo>
                      <a:pt x="7" y="10"/>
                    </a:lnTo>
                    <a:lnTo>
                      <a:pt x="16" y="11"/>
                    </a:lnTo>
                    <a:lnTo>
                      <a:pt x="28" y="13"/>
                    </a:lnTo>
                    <a:lnTo>
                      <a:pt x="41" y="13"/>
                    </a:lnTo>
                    <a:lnTo>
                      <a:pt x="56" y="13"/>
                    </a:lnTo>
                    <a:lnTo>
                      <a:pt x="74" y="14"/>
                    </a:lnTo>
                    <a:lnTo>
                      <a:pt x="92" y="15"/>
                    </a:lnTo>
                    <a:lnTo>
                      <a:pt x="110" y="17"/>
                    </a:lnTo>
                    <a:lnTo>
                      <a:pt x="114" y="15"/>
                    </a:lnTo>
                    <a:lnTo>
                      <a:pt x="115" y="12"/>
                    </a:lnTo>
                    <a:lnTo>
                      <a:pt x="114" y="9"/>
                    </a:lnTo>
                    <a:lnTo>
                      <a:pt x="110" y="7"/>
                    </a:lnTo>
                    <a:close/>
                  </a:path>
                </a:pathLst>
              </a:custGeom>
              <a:solidFill>
                <a:srgbClr val="000000">
                  <a:alpha val="100000"/>
                </a:srgbClr>
              </a:solidFill>
              <a:ln w="9525">
                <a:noFill/>
              </a:ln>
            </p:spPr>
            <p:txBody>
              <a:bodyPr/>
              <a:p>
                <a:endParaRPr lang="zh-CN" altLang="en-US"/>
              </a:p>
            </p:txBody>
          </p:sp>
          <p:sp>
            <p:nvSpPr>
              <p:cNvPr id="44327" name="Freeform 59"/>
              <p:cNvSpPr/>
              <p:nvPr/>
            </p:nvSpPr>
            <p:spPr>
              <a:xfrm>
                <a:off x="4497" y="3314"/>
                <a:ext cx="60" cy="9"/>
              </a:xfrm>
              <a:custGeom>
                <a:avLst/>
                <a:gdLst>
                  <a:gd name="txL" fmla="*/ 0 w 121"/>
                  <a:gd name="txT" fmla="*/ 0 h 20"/>
                  <a:gd name="txR" fmla="*/ 121 w 121"/>
                  <a:gd name="txB" fmla="*/ 20 h 2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1" h="20">
                    <a:moveTo>
                      <a:pt x="117" y="11"/>
                    </a:moveTo>
                    <a:lnTo>
                      <a:pt x="117" y="11"/>
                    </a:lnTo>
                    <a:lnTo>
                      <a:pt x="104" y="10"/>
                    </a:lnTo>
                    <a:lnTo>
                      <a:pt x="91" y="8"/>
                    </a:lnTo>
                    <a:lnTo>
                      <a:pt x="77" y="7"/>
                    </a:lnTo>
                    <a:lnTo>
                      <a:pt x="63" y="5"/>
                    </a:lnTo>
                    <a:lnTo>
                      <a:pt x="48" y="4"/>
                    </a:lnTo>
                    <a:lnTo>
                      <a:pt x="31" y="3"/>
                    </a:lnTo>
                    <a:lnTo>
                      <a:pt x="16" y="2"/>
                    </a:lnTo>
                    <a:lnTo>
                      <a:pt x="0" y="0"/>
                    </a:lnTo>
                    <a:lnTo>
                      <a:pt x="0" y="10"/>
                    </a:lnTo>
                    <a:lnTo>
                      <a:pt x="16" y="11"/>
                    </a:lnTo>
                    <a:lnTo>
                      <a:pt x="31" y="12"/>
                    </a:lnTo>
                    <a:lnTo>
                      <a:pt x="48" y="13"/>
                    </a:lnTo>
                    <a:lnTo>
                      <a:pt x="63" y="14"/>
                    </a:lnTo>
                    <a:lnTo>
                      <a:pt x="77" y="17"/>
                    </a:lnTo>
                    <a:lnTo>
                      <a:pt x="91" y="18"/>
                    </a:lnTo>
                    <a:lnTo>
                      <a:pt x="104" y="19"/>
                    </a:lnTo>
                    <a:lnTo>
                      <a:pt x="117" y="20"/>
                    </a:lnTo>
                    <a:lnTo>
                      <a:pt x="120" y="19"/>
                    </a:lnTo>
                    <a:lnTo>
                      <a:pt x="121" y="15"/>
                    </a:lnTo>
                    <a:lnTo>
                      <a:pt x="120" y="12"/>
                    </a:lnTo>
                    <a:lnTo>
                      <a:pt x="117" y="11"/>
                    </a:lnTo>
                    <a:close/>
                  </a:path>
                </a:pathLst>
              </a:custGeom>
              <a:solidFill>
                <a:srgbClr val="000000">
                  <a:alpha val="100000"/>
                </a:srgbClr>
              </a:solidFill>
              <a:ln w="9525">
                <a:noFill/>
              </a:ln>
            </p:spPr>
            <p:txBody>
              <a:bodyPr/>
              <a:p>
                <a:endParaRPr lang="zh-CN" altLang="en-US"/>
              </a:p>
            </p:txBody>
          </p:sp>
          <p:sp>
            <p:nvSpPr>
              <p:cNvPr id="44328" name="Freeform 60"/>
              <p:cNvSpPr/>
              <p:nvPr/>
            </p:nvSpPr>
            <p:spPr>
              <a:xfrm>
                <a:off x="4555" y="3319"/>
                <a:ext cx="21" cy="7"/>
              </a:xfrm>
              <a:custGeom>
                <a:avLst/>
                <a:gdLst>
                  <a:gd name="txL" fmla="*/ 0 w 42"/>
                  <a:gd name="txT" fmla="*/ 0 h 15"/>
                  <a:gd name="txR" fmla="*/ 42 w 42"/>
                  <a:gd name="txB" fmla="*/ 15 h 15"/>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42" h="15">
                    <a:moveTo>
                      <a:pt x="42" y="8"/>
                    </a:moveTo>
                    <a:lnTo>
                      <a:pt x="38" y="6"/>
                    </a:lnTo>
                    <a:lnTo>
                      <a:pt x="35" y="6"/>
                    </a:lnTo>
                    <a:lnTo>
                      <a:pt x="32" y="4"/>
                    </a:lnTo>
                    <a:lnTo>
                      <a:pt x="28" y="4"/>
                    </a:lnTo>
                    <a:lnTo>
                      <a:pt x="25" y="3"/>
                    </a:lnTo>
                    <a:lnTo>
                      <a:pt x="18" y="2"/>
                    </a:lnTo>
                    <a:lnTo>
                      <a:pt x="12" y="1"/>
                    </a:lnTo>
                    <a:lnTo>
                      <a:pt x="7" y="1"/>
                    </a:lnTo>
                    <a:lnTo>
                      <a:pt x="0" y="0"/>
                    </a:lnTo>
                    <a:lnTo>
                      <a:pt x="0" y="9"/>
                    </a:lnTo>
                    <a:lnTo>
                      <a:pt x="7" y="10"/>
                    </a:lnTo>
                    <a:lnTo>
                      <a:pt x="12" y="10"/>
                    </a:lnTo>
                    <a:lnTo>
                      <a:pt x="18" y="11"/>
                    </a:lnTo>
                    <a:lnTo>
                      <a:pt x="23" y="12"/>
                    </a:lnTo>
                    <a:lnTo>
                      <a:pt x="28" y="14"/>
                    </a:lnTo>
                    <a:lnTo>
                      <a:pt x="32" y="14"/>
                    </a:lnTo>
                    <a:lnTo>
                      <a:pt x="35" y="15"/>
                    </a:lnTo>
                    <a:lnTo>
                      <a:pt x="38" y="15"/>
                    </a:lnTo>
                    <a:lnTo>
                      <a:pt x="33" y="12"/>
                    </a:lnTo>
                    <a:lnTo>
                      <a:pt x="38" y="15"/>
                    </a:lnTo>
                    <a:lnTo>
                      <a:pt x="41" y="14"/>
                    </a:lnTo>
                    <a:lnTo>
                      <a:pt x="42" y="10"/>
                    </a:lnTo>
                    <a:lnTo>
                      <a:pt x="41" y="7"/>
                    </a:lnTo>
                    <a:lnTo>
                      <a:pt x="38" y="6"/>
                    </a:lnTo>
                    <a:lnTo>
                      <a:pt x="42" y="8"/>
                    </a:lnTo>
                    <a:close/>
                  </a:path>
                </a:pathLst>
              </a:custGeom>
              <a:solidFill>
                <a:srgbClr val="000000">
                  <a:alpha val="100000"/>
                </a:srgbClr>
              </a:solidFill>
              <a:ln w="9525">
                <a:noFill/>
              </a:ln>
            </p:spPr>
            <p:txBody>
              <a:bodyPr/>
              <a:p>
                <a:endParaRPr lang="zh-CN" altLang="en-US"/>
              </a:p>
            </p:txBody>
          </p:sp>
          <p:sp>
            <p:nvSpPr>
              <p:cNvPr id="44329" name="Freeform 61"/>
              <p:cNvSpPr/>
              <p:nvPr/>
            </p:nvSpPr>
            <p:spPr>
              <a:xfrm>
                <a:off x="4572" y="3323"/>
                <a:ext cx="10" cy="15"/>
              </a:xfrm>
              <a:custGeom>
                <a:avLst/>
                <a:gdLst>
                  <a:gd name="txL" fmla="*/ 0 w 21"/>
                  <a:gd name="txT" fmla="*/ 0 h 31"/>
                  <a:gd name="txR" fmla="*/ 21 w 21"/>
                  <a:gd name="txB" fmla="*/ 31 h 3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1" h="31">
                    <a:moveTo>
                      <a:pt x="21" y="29"/>
                    </a:moveTo>
                    <a:lnTo>
                      <a:pt x="21" y="30"/>
                    </a:lnTo>
                    <a:lnTo>
                      <a:pt x="18" y="21"/>
                    </a:lnTo>
                    <a:lnTo>
                      <a:pt x="16" y="12"/>
                    </a:lnTo>
                    <a:lnTo>
                      <a:pt x="13" y="6"/>
                    </a:lnTo>
                    <a:lnTo>
                      <a:pt x="9" y="0"/>
                    </a:lnTo>
                    <a:lnTo>
                      <a:pt x="0" y="4"/>
                    </a:lnTo>
                    <a:lnTo>
                      <a:pt x="3" y="10"/>
                    </a:lnTo>
                    <a:lnTo>
                      <a:pt x="7" y="15"/>
                    </a:lnTo>
                    <a:lnTo>
                      <a:pt x="9" y="23"/>
                    </a:lnTo>
                    <a:lnTo>
                      <a:pt x="12" y="30"/>
                    </a:lnTo>
                    <a:lnTo>
                      <a:pt x="12" y="31"/>
                    </a:lnTo>
                    <a:lnTo>
                      <a:pt x="21" y="29"/>
                    </a:lnTo>
                    <a:close/>
                  </a:path>
                </a:pathLst>
              </a:custGeom>
              <a:solidFill>
                <a:srgbClr val="000000">
                  <a:alpha val="100000"/>
                </a:srgbClr>
              </a:solidFill>
              <a:ln w="9525">
                <a:noFill/>
              </a:ln>
            </p:spPr>
            <p:txBody>
              <a:bodyPr/>
              <a:p>
                <a:endParaRPr lang="zh-CN" altLang="en-US"/>
              </a:p>
            </p:txBody>
          </p:sp>
          <p:sp>
            <p:nvSpPr>
              <p:cNvPr id="44330" name="Freeform 62"/>
              <p:cNvSpPr/>
              <p:nvPr/>
            </p:nvSpPr>
            <p:spPr>
              <a:xfrm>
                <a:off x="3964" y="3513"/>
                <a:ext cx="385" cy="241"/>
              </a:xfrm>
              <a:custGeom>
                <a:avLst/>
                <a:gdLst>
                  <a:gd name="txL" fmla="*/ 0 w 769"/>
                  <a:gd name="txT" fmla="*/ 0 h 481"/>
                  <a:gd name="txR" fmla="*/ 769 w 769"/>
                  <a:gd name="txB" fmla="*/ 481 h 481"/>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769" h="481">
                    <a:moveTo>
                      <a:pt x="0" y="481"/>
                    </a:moveTo>
                    <a:lnTo>
                      <a:pt x="12" y="478"/>
                    </a:lnTo>
                    <a:lnTo>
                      <a:pt x="28" y="476"/>
                    </a:lnTo>
                    <a:lnTo>
                      <a:pt x="47" y="472"/>
                    </a:lnTo>
                    <a:lnTo>
                      <a:pt x="66" y="468"/>
                    </a:lnTo>
                    <a:lnTo>
                      <a:pt x="86" y="464"/>
                    </a:lnTo>
                    <a:lnTo>
                      <a:pt x="104" y="462"/>
                    </a:lnTo>
                    <a:lnTo>
                      <a:pt x="119" y="459"/>
                    </a:lnTo>
                    <a:lnTo>
                      <a:pt x="132" y="457"/>
                    </a:lnTo>
                    <a:lnTo>
                      <a:pt x="141" y="456"/>
                    </a:lnTo>
                    <a:lnTo>
                      <a:pt x="153" y="455"/>
                    </a:lnTo>
                    <a:lnTo>
                      <a:pt x="167" y="454"/>
                    </a:lnTo>
                    <a:lnTo>
                      <a:pt x="183" y="453"/>
                    </a:lnTo>
                    <a:lnTo>
                      <a:pt x="200" y="450"/>
                    </a:lnTo>
                    <a:lnTo>
                      <a:pt x="221" y="449"/>
                    </a:lnTo>
                    <a:lnTo>
                      <a:pt x="241" y="448"/>
                    </a:lnTo>
                    <a:lnTo>
                      <a:pt x="263" y="447"/>
                    </a:lnTo>
                    <a:lnTo>
                      <a:pt x="287" y="446"/>
                    </a:lnTo>
                    <a:lnTo>
                      <a:pt x="312" y="446"/>
                    </a:lnTo>
                    <a:lnTo>
                      <a:pt x="336" y="446"/>
                    </a:lnTo>
                    <a:lnTo>
                      <a:pt x="361" y="447"/>
                    </a:lnTo>
                    <a:lnTo>
                      <a:pt x="386" y="448"/>
                    </a:lnTo>
                    <a:lnTo>
                      <a:pt x="412" y="450"/>
                    </a:lnTo>
                    <a:lnTo>
                      <a:pt x="436" y="454"/>
                    </a:lnTo>
                    <a:lnTo>
                      <a:pt x="460" y="457"/>
                    </a:lnTo>
                    <a:lnTo>
                      <a:pt x="464" y="431"/>
                    </a:lnTo>
                    <a:lnTo>
                      <a:pt x="457" y="431"/>
                    </a:lnTo>
                    <a:lnTo>
                      <a:pt x="450" y="431"/>
                    </a:lnTo>
                    <a:lnTo>
                      <a:pt x="444" y="431"/>
                    </a:lnTo>
                    <a:lnTo>
                      <a:pt x="438" y="430"/>
                    </a:lnTo>
                    <a:lnTo>
                      <a:pt x="434" y="430"/>
                    </a:lnTo>
                    <a:lnTo>
                      <a:pt x="430" y="430"/>
                    </a:lnTo>
                    <a:lnTo>
                      <a:pt x="427" y="430"/>
                    </a:lnTo>
                    <a:lnTo>
                      <a:pt x="423" y="430"/>
                    </a:lnTo>
                    <a:lnTo>
                      <a:pt x="421" y="416"/>
                    </a:lnTo>
                    <a:lnTo>
                      <a:pt x="421" y="395"/>
                    </a:lnTo>
                    <a:lnTo>
                      <a:pt x="421" y="371"/>
                    </a:lnTo>
                    <a:lnTo>
                      <a:pt x="423" y="344"/>
                    </a:lnTo>
                    <a:lnTo>
                      <a:pt x="427" y="345"/>
                    </a:lnTo>
                    <a:lnTo>
                      <a:pt x="435" y="345"/>
                    </a:lnTo>
                    <a:lnTo>
                      <a:pt x="444" y="347"/>
                    </a:lnTo>
                    <a:lnTo>
                      <a:pt x="457" y="347"/>
                    </a:lnTo>
                    <a:lnTo>
                      <a:pt x="472" y="348"/>
                    </a:lnTo>
                    <a:lnTo>
                      <a:pt x="490" y="348"/>
                    </a:lnTo>
                    <a:lnTo>
                      <a:pt x="510" y="349"/>
                    </a:lnTo>
                    <a:lnTo>
                      <a:pt x="533" y="349"/>
                    </a:lnTo>
                    <a:lnTo>
                      <a:pt x="557" y="349"/>
                    </a:lnTo>
                    <a:lnTo>
                      <a:pt x="582" y="349"/>
                    </a:lnTo>
                    <a:lnTo>
                      <a:pt x="610" y="349"/>
                    </a:lnTo>
                    <a:lnTo>
                      <a:pt x="640" y="349"/>
                    </a:lnTo>
                    <a:lnTo>
                      <a:pt x="670" y="349"/>
                    </a:lnTo>
                    <a:lnTo>
                      <a:pt x="702" y="349"/>
                    </a:lnTo>
                    <a:lnTo>
                      <a:pt x="735" y="349"/>
                    </a:lnTo>
                    <a:lnTo>
                      <a:pt x="769" y="349"/>
                    </a:lnTo>
                    <a:lnTo>
                      <a:pt x="767" y="337"/>
                    </a:lnTo>
                    <a:lnTo>
                      <a:pt x="767" y="326"/>
                    </a:lnTo>
                    <a:lnTo>
                      <a:pt x="769" y="318"/>
                    </a:lnTo>
                    <a:lnTo>
                      <a:pt x="769" y="314"/>
                    </a:lnTo>
                    <a:lnTo>
                      <a:pt x="757" y="315"/>
                    </a:lnTo>
                    <a:lnTo>
                      <a:pt x="747" y="315"/>
                    </a:lnTo>
                    <a:lnTo>
                      <a:pt x="737" y="315"/>
                    </a:lnTo>
                    <a:lnTo>
                      <a:pt x="731" y="314"/>
                    </a:lnTo>
                    <a:lnTo>
                      <a:pt x="726" y="311"/>
                    </a:lnTo>
                    <a:lnTo>
                      <a:pt x="721" y="306"/>
                    </a:lnTo>
                    <a:lnTo>
                      <a:pt x="719" y="299"/>
                    </a:lnTo>
                    <a:lnTo>
                      <a:pt x="717" y="290"/>
                    </a:lnTo>
                    <a:lnTo>
                      <a:pt x="696" y="292"/>
                    </a:lnTo>
                    <a:lnTo>
                      <a:pt x="679" y="291"/>
                    </a:lnTo>
                    <a:lnTo>
                      <a:pt x="666" y="287"/>
                    </a:lnTo>
                    <a:lnTo>
                      <a:pt x="656" y="280"/>
                    </a:lnTo>
                    <a:lnTo>
                      <a:pt x="650" y="272"/>
                    </a:lnTo>
                    <a:lnTo>
                      <a:pt x="647" y="263"/>
                    </a:lnTo>
                    <a:lnTo>
                      <a:pt x="645" y="252"/>
                    </a:lnTo>
                    <a:lnTo>
                      <a:pt x="647" y="242"/>
                    </a:lnTo>
                    <a:lnTo>
                      <a:pt x="630" y="242"/>
                    </a:lnTo>
                    <a:lnTo>
                      <a:pt x="612" y="238"/>
                    </a:lnTo>
                    <a:lnTo>
                      <a:pt x="595" y="234"/>
                    </a:lnTo>
                    <a:lnTo>
                      <a:pt x="579" y="226"/>
                    </a:lnTo>
                    <a:lnTo>
                      <a:pt x="566" y="215"/>
                    </a:lnTo>
                    <a:lnTo>
                      <a:pt x="558" y="203"/>
                    </a:lnTo>
                    <a:lnTo>
                      <a:pt x="556" y="189"/>
                    </a:lnTo>
                    <a:lnTo>
                      <a:pt x="560" y="173"/>
                    </a:lnTo>
                    <a:lnTo>
                      <a:pt x="548" y="168"/>
                    </a:lnTo>
                    <a:lnTo>
                      <a:pt x="534" y="161"/>
                    </a:lnTo>
                    <a:lnTo>
                      <a:pt x="520" y="151"/>
                    </a:lnTo>
                    <a:lnTo>
                      <a:pt x="508" y="138"/>
                    </a:lnTo>
                    <a:lnTo>
                      <a:pt x="500" y="121"/>
                    </a:lnTo>
                    <a:lnTo>
                      <a:pt x="499" y="101"/>
                    </a:lnTo>
                    <a:lnTo>
                      <a:pt x="507" y="77"/>
                    </a:lnTo>
                    <a:lnTo>
                      <a:pt x="526" y="49"/>
                    </a:lnTo>
                    <a:lnTo>
                      <a:pt x="519" y="46"/>
                    </a:lnTo>
                    <a:lnTo>
                      <a:pt x="511" y="41"/>
                    </a:lnTo>
                    <a:lnTo>
                      <a:pt x="503" y="36"/>
                    </a:lnTo>
                    <a:lnTo>
                      <a:pt x="495" y="30"/>
                    </a:lnTo>
                    <a:lnTo>
                      <a:pt x="488" y="22"/>
                    </a:lnTo>
                    <a:lnTo>
                      <a:pt x="481" y="15"/>
                    </a:lnTo>
                    <a:lnTo>
                      <a:pt x="475" y="7"/>
                    </a:lnTo>
                    <a:lnTo>
                      <a:pt x="470" y="0"/>
                    </a:lnTo>
                    <a:lnTo>
                      <a:pt x="467" y="5"/>
                    </a:lnTo>
                    <a:lnTo>
                      <a:pt x="462" y="8"/>
                    </a:lnTo>
                    <a:lnTo>
                      <a:pt x="458" y="11"/>
                    </a:lnTo>
                    <a:lnTo>
                      <a:pt x="453" y="15"/>
                    </a:lnTo>
                    <a:lnTo>
                      <a:pt x="449" y="17"/>
                    </a:lnTo>
                    <a:lnTo>
                      <a:pt x="444" y="19"/>
                    </a:lnTo>
                    <a:lnTo>
                      <a:pt x="438" y="22"/>
                    </a:lnTo>
                    <a:lnTo>
                      <a:pt x="434" y="23"/>
                    </a:lnTo>
                    <a:lnTo>
                      <a:pt x="434" y="30"/>
                    </a:lnTo>
                    <a:lnTo>
                      <a:pt x="429" y="39"/>
                    </a:lnTo>
                    <a:lnTo>
                      <a:pt x="422" y="49"/>
                    </a:lnTo>
                    <a:lnTo>
                      <a:pt x="413" y="60"/>
                    </a:lnTo>
                    <a:lnTo>
                      <a:pt x="403" y="69"/>
                    </a:lnTo>
                    <a:lnTo>
                      <a:pt x="391" y="77"/>
                    </a:lnTo>
                    <a:lnTo>
                      <a:pt x="380" y="83"/>
                    </a:lnTo>
                    <a:lnTo>
                      <a:pt x="368" y="85"/>
                    </a:lnTo>
                    <a:lnTo>
                      <a:pt x="354" y="99"/>
                    </a:lnTo>
                    <a:lnTo>
                      <a:pt x="340" y="116"/>
                    </a:lnTo>
                    <a:lnTo>
                      <a:pt x="327" y="137"/>
                    </a:lnTo>
                    <a:lnTo>
                      <a:pt x="312" y="159"/>
                    </a:lnTo>
                    <a:lnTo>
                      <a:pt x="298" y="182"/>
                    </a:lnTo>
                    <a:lnTo>
                      <a:pt x="283" y="207"/>
                    </a:lnTo>
                    <a:lnTo>
                      <a:pt x="269" y="231"/>
                    </a:lnTo>
                    <a:lnTo>
                      <a:pt x="254" y="257"/>
                    </a:lnTo>
                    <a:lnTo>
                      <a:pt x="239" y="281"/>
                    </a:lnTo>
                    <a:lnTo>
                      <a:pt x="224" y="304"/>
                    </a:lnTo>
                    <a:lnTo>
                      <a:pt x="210" y="326"/>
                    </a:lnTo>
                    <a:lnTo>
                      <a:pt x="195" y="345"/>
                    </a:lnTo>
                    <a:lnTo>
                      <a:pt x="180" y="362"/>
                    </a:lnTo>
                    <a:lnTo>
                      <a:pt x="165" y="374"/>
                    </a:lnTo>
                    <a:lnTo>
                      <a:pt x="150" y="383"/>
                    </a:lnTo>
                    <a:lnTo>
                      <a:pt x="136" y="388"/>
                    </a:lnTo>
                    <a:lnTo>
                      <a:pt x="126" y="389"/>
                    </a:lnTo>
                    <a:lnTo>
                      <a:pt x="116" y="390"/>
                    </a:lnTo>
                    <a:lnTo>
                      <a:pt x="103" y="392"/>
                    </a:lnTo>
                    <a:lnTo>
                      <a:pt x="91" y="393"/>
                    </a:lnTo>
                    <a:lnTo>
                      <a:pt x="77" y="395"/>
                    </a:lnTo>
                    <a:lnTo>
                      <a:pt x="62" y="396"/>
                    </a:lnTo>
                    <a:lnTo>
                      <a:pt x="46" y="397"/>
                    </a:lnTo>
                    <a:lnTo>
                      <a:pt x="31" y="398"/>
                    </a:lnTo>
                    <a:lnTo>
                      <a:pt x="17" y="416"/>
                    </a:lnTo>
                    <a:lnTo>
                      <a:pt x="8" y="438"/>
                    </a:lnTo>
                    <a:lnTo>
                      <a:pt x="2" y="461"/>
                    </a:lnTo>
                    <a:lnTo>
                      <a:pt x="0" y="481"/>
                    </a:lnTo>
                    <a:close/>
                  </a:path>
                </a:pathLst>
              </a:custGeom>
              <a:solidFill>
                <a:srgbClr val="FFFFFF">
                  <a:alpha val="100000"/>
                </a:srgbClr>
              </a:solidFill>
              <a:ln w="9525">
                <a:noFill/>
              </a:ln>
            </p:spPr>
            <p:txBody>
              <a:bodyPr/>
              <a:p>
                <a:endParaRPr lang="zh-CN" altLang="en-US"/>
              </a:p>
            </p:txBody>
          </p:sp>
          <p:sp>
            <p:nvSpPr>
              <p:cNvPr id="44331" name="Freeform 63"/>
              <p:cNvSpPr/>
              <p:nvPr/>
            </p:nvSpPr>
            <p:spPr>
              <a:xfrm>
                <a:off x="3964" y="3739"/>
                <a:ext cx="69" cy="17"/>
              </a:xfrm>
              <a:custGeom>
                <a:avLst/>
                <a:gdLst>
                  <a:gd name="txL" fmla="*/ 0 w 138"/>
                  <a:gd name="txT" fmla="*/ 0 h 33"/>
                  <a:gd name="txR" fmla="*/ 138 w 138"/>
                  <a:gd name="txB" fmla="*/ 33 h 33"/>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138" h="33">
                    <a:moveTo>
                      <a:pt x="133" y="0"/>
                    </a:moveTo>
                    <a:lnTo>
                      <a:pt x="133" y="0"/>
                    </a:lnTo>
                    <a:lnTo>
                      <a:pt x="120" y="2"/>
                    </a:lnTo>
                    <a:lnTo>
                      <a:pt x="105" y="4"/>
                    </a:lnTo>
                    <a:lnTo>
                      <a:pt x="87" y="6"/>
                    </a:lnTo>
                    <a:lnTo>
                      <a:pt x="67" y="10"/>
                    </a:lnTo>
                    <a:lnTo>
                      <a:pt x="47" y="15"/>
                    </a:lnTo>
                    <a:lnTo>
                      <a:pt x="29" y="18"/>
                    </a:lnTo>
                    <a:lnTo>
                      <a:pt x="13" y="20"/>
                    </a:lnTo>
                    <a:lnTo>
                      <a:pt x="0" y="24"/>
                    </a:lnTo>
                    <a:lnTo>
                      <a:pt x="2" y="33"/>
                    </a:lnTo>
                    <a:lnTo>
                      <a:pt x="13" y="29"/>
                    </a:lnTo>
                    <a:lnTo>
                      <a:pt x="29" y="27"/>
                    </a:lnTo>
                    <a:lnTo>
                      <a:pt x="49" y="24"/>
                    </a:lnTo>
                    <a:lnTo>
                      <a:pt x="67" y="19"/>
                    </a:lnTo>
                    <a:lnTo>
                      <a:pt x="87" y="16"/>
                    </a:lnTo>
                    <a:lnTo>
                      <a:pt x="105" y="13"/>
                    </a:lnTo>
                    <a:lnTo>
                      <a:pt x="120" y="11"/>
                    </a:lnTo>
                    <a:lnTo>
                      <a:pt x="133" y="9"/>
                    </a:lnTo>
                    <a:lnTo>
                      <a:pt x="137" y="8"/>
                    </a:lnTo>
                    <a:lnTo>
                      <a:pt x="138" y="4"/>
                    </a:lnTo>
                    <a:lnTo>
                      <a:pt x="137" y="1"/>
                    </a:lnTo>
                    <a:lnTo>
                      <a:pt x="133" y="0"/>
                    </a:lnTo>
                    <a:close/>
                  </a:path>
                </a:pathLst>
              </a:custGeom>
              <a:solidFill>
                <a:srgbClr val="000000">
                  <a:alpha val="100000"/>
                </a:srgbClr>
              </a:solidFill>
              <a:ln w="9525">
                <a:noFill/>
              </a:ln>
            </p:spPr>
            <p:txBody>
              <a:bodyPr/>
              <a:p>
                <a:endParaRPr lang="zh-CN" altLang="en-US"/>
              </a:p>
            </p:txBody>
          </p:sp>
          <p:sp>
            <p:nvSpPr>
              <p:cNvPr id="44332" name="Freeform 64"/>
              <p:cNvSpPr/>
              <p:nvPr/>
            </p:nvSpPr>
            <p:spPr>
              <a:xfrm>
                <a:off x="4031" y="3733"/>
                <a:ext cx="166" cy="11"/>
              </a:xfrm>
              <a:custGeom>
                <a:avLst/>
                <a:gdLst>
                  <a:gd name="txL" fmla="*/ 0 w 333"/>
                  <a:gd name="txT" fmla="*/ 0 h 22"/>
                  <a:gd name="txR" fmla="*/ 333 w 333"/>
                  <a:gd name="txB" fmla="*/ 22 h 22"/>
                </a:gdLst>
                <a:ahLst/>
                <a:cxnLst>
                  <a:cxn ang="0">
                    <a:pos x="0" y="1"/>
                  </a:cxn>
                  <a:cxn ang="0">
                    <a:pos x="0" y="1"/>
                  </a:cxn>
                  <a:cxn ang="0">
                    <a:pos x="0" y="1"/>
                  </a:cxn>
                  <a:cxn ang="0">
                    <a:pos x="0" y="1"/>
                  </a:cxn>
                  <a:cxn ang="0">
                    <a:pos x="0" y="1"/>
                  </a:cxn>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33" h="22">
                    <a:moveTo>
                      <a:pt x="323" y="17"/>
                    </a:moveTo>
                    <a:lnTo>
                      <a:pt x="328" y="13"/>
                    </a:lnTo>
                    <a:lnTo>
                      <a:pt x="304" y="9"/>
                    </a:lnTo>
                    <a:lnTo>
                      <a:pt x="280" y="6"/>
                    </a:lnTo>
                    <a:lnTo>
                      <a:pt x="254" y="3"/>
                    </a:lnTo>
                    <a:lnTo>
                      <a:pt x="229" y="2"/>
                    </a:lnTo>
                    <a:lnTo>
                      <a:pt x="204" y="0"/>
                    </a:lnTo>
                    <a:lnTo>
                      <a:pt x="180" y="0"/>
                    </a:lnTo>
                    <a:lnTo>
                      <a:pt x="155" y="0"/>
                    </a:lnTo>
                    <a:lnTo>
                      <a:pt x="131" y="2"/>
                    </a:lnTo>
                    <a:lnTo>
                      <a:pt x="109" y="3"/>
                    </a:lnTo>
                    <a:lnTo>
                      <a:pt x="89" y="4"/>
                    </a:lnTo>
                    <a:lnTo>
                      <a:pt x="68" y="6"/>
                    </a:lnTo>
                    <a:lnTo>
                      <a:pt x="51" y="8"/>
                    </a:lnTo>
                    <a:lnTo>
                      <a:pt x="35" y="9"/>
                    </a:lnTo>
                    <a:lnTo>
                      <a:pt x="21" y="10"/>
                    </a:lnTo>
                    <a:lnTo>
                      <a:pt x="9" y="11"/>
                    </a:lnTo>
                    <a:lnTo>
                      <a:pt x="0" y="13"/>
                    </a:lnTo>
                    <a:lnTo>
                      <a:pt x="0" y="22"/>
                    </a:lnTo>
                    <a:lnTo>
                      <a:pt x="9" y="21"/>
                    </a:lnTo>
                    <a:lnTo>
                      <a:pt x="21" y="19"/>
                    </a:lnTo>
                    <a:lnTo>
                      <a:pt x="35" y="18"/>
                    </a:lnTo>
                    <a:lnTo>
                      <a:pt x="51" y="17"/>
                    </a:lnTo>
                    <a:lnTo>
                      <a:pt x="68" y="15"/>
                    </a:lnTo>
                    <a:lnTo>
                      <a:pt x="89" y="14"/>
                    </a:lnTo>
                    <a:lnTo>
                      <a:pt x="109" y="13"/>
                    </a:lnTo>
                    <a:lnTo>
                      <a:pt x="131" y="11"/>
                    </a:lnTo>
                    <a:lnTo>
                      <a:pt x="155" y="11"/>
                    </a:lnTo>
                    <a:lnTo>
                      <a:pt x="180" y="11"/>
                    </a:lnTo>
                    <a:lnTo>
                      <a:pt x="204" y="11"/>
                    </a:lnTo>
                    <a:lnTo>
                      <a:pt x="229" y="11"/>
                    </a:lnTo>
                    <a:lnTo>
                      <a:pt x="254" y="13"/>
                    </a:lnTo>
                    <a:lnTo>
                      <a:pt x="280" y="15"/>
                    </a:lnTo>
                    <a:lnTo>
                      <a:pt x="304" y="18"/>
                    </a:lnTo>
                    <a:lnTo>
                      <a:pt x="328" y="22"/>
                    </a:lnTo>
                    <a:lnTo>
                      <a:pt x="333" y="17"/>
                    </a:lnTo>
                    <a:lnTo>
                      <a:pt x="328" y="22"/>
                    </a:lnTo>
                    <a:lnTo>
                      <a:pt x="332" y="21"/>
                    </a:lnTo>
                    <a:lnTo>
                      <a:pt x="333" y="17"/>
                    </a:lnTo>
                    <a:lnTo>
                      <a:pt x="332" y="14"/>
                    </a:lnTo>
                    <a:lnTo>
                      <a:pt x="328" y="13"/>
                    </a:lnTo>
                    <a:lnTo>
                      <a:pt x="323" y="17"/>
                    </a:lnTo>
                    <a:close/>
                  </a:path>
                </a:pathLst>
              </a:custGeom>
              <a:solidFill>
                <a:srgbClr val="000000">
                  <a:alpha val="100000"/>
                </a:srgbClr>
              </a:solidFill>
              <a:ln w="9525">
                <a:noFill/>
              </a:ln>
            </p:spPr>
            <p:txBody>
              <a:bodyPr/>
              <a:p>
                <a:endParaRPr lang="zh-CN" altLang="en-US"/>
              </a:p>
            </p:txBody>
          </p:sp>
          <p:sp>
            <p:nvSpPr>
              <p:cNvPr id="44333" name="Freeform 65"/>
              <p:cNvSpPr/>
              <p:nvPr/>
            </p:nvSpPr>
            <p:spPr>
              <a:xfrm>
                <a:off x="4192" y="3725"/>
                <a:ext cx="7" cy="17"/>
              </a:xfrm>
              <a:custGeom>
                <a:avLst/>
                <a:gdLst>
                  <a:gd name="txL" fmla="*/ 0 w 13"/>
                  <a:gd name="txT" fmla="*/ 0 h 32"/>
                  <a:gd name="txR" fmla="*/ 13 w 13"/>
                  <a:gd name="txB" fmla="*/ 32 h 32"/>
                </a:gdLst>
                <a:ahLst/>
                <a:cxnLst>
                  <a:cxn ang="0">
                    <a:pos x="1" y="1"/>
                  </a:cxn>
                  <a:cxn ang="0">
                    <a:pos x="1" y="1"/>
                  </a:cxn>
                  <a:cxn ang="0">
                    <a:pos x="0" y="1"/>
                  </a:cxn>
                  <a:cxn ang="0">
                    <a:pos x="1" y="1"/>
                  </a:cxn>
                  <a:cxn ang="0">
                    <a:pos x="1" y="1"/>
                  </a:cxn>
                  <a:cxn ang="0">
                    <a:pos x="1" y="0"/>
                  </a:cxn>
                  <a:cxn ang="0">
                    <a:pos x="1" y="1"/>
                  </a:cxn>
                  <a:cxn ang="0">
                    <a:pos x="1" y="1"/>
                  </a:cxn>
                  <a:cxn ang="0">
                    <a:pos x="1" y="1"/>
                  </a:cxn>
                  <a:cxn ang="0">
                    <a:pos x="1" y="1"/>
                  </a:cxn>
                  <a:cxn ang="0">
                    <a:pos x="1" y="1"/>
                  </a:cxn>
                  <a:cxn ang="0">
                    <a:pos x="1" y="1"/>
                  </a:cxn>
                </a:cxnLst>
                <a:rect l="txL" t="txT" r="txR" b="txB"/>
                <a:pathLst>
                  <a:path w="13" h="32">
                    <a:moveTo>
                      <a:pt x="9" y="11"/>
                    </a:moveTo>
                    <a:lnTo>
                      <a:pt x="4" y="6"/>
                    </a:lnTo>
                    <a:lnTo>
                      <a:pt x="0" y="32"/>
                    </a:lnTo>
                    <a:lnTo>
                      <a:pt x="10" y="32"/>
                    </a:lnTo>
                    <a:lnTo>
                      <a:pt x="13" y="6"/>
                    </a:lnTo>
                    <a:lnTo>
                      <a:pt x="9" y="0"/>
                    </a:lnTo>
                    <a:lnTo>
                      <a:pt x="13" y="6"/>
                    </a:lnTo>
                    <a:lnTo>
                      <a:pt x="12" y="2"/>
                    </a:lnTo>
                    <a:lnTo>
                      <a:pt x="9" y="1"/>
                    </a:lnTo>
                    <a:lnTo>
                      <a:pt x="5" y="2"/>
                    </a:lnTo>
                    <a:lnTo>
                      <a:pt x="4" y="6"/>
                    </a:lnTo>
                    <a:lnTo>
                      <a:pt x="9" y="11"/>
                    </a:lnTo>
                    <a:close/>
                  </a:path>
                </a:pathLst>
              </a:custGeom>
              <a:solidFill>
                <a:srgbClr val="000000">
                  <a:alpha val="100000"/>
                </a:srgbClr>
              </a:solidFill>
              <a:ln w="9525">
                <a:noFill/>
              </a:ln>
            </p:spPr>
            <p:txBody>
              <a:bodyPr/>
              <a:p>
                <a:endParaRPr lang="zh-CN" altLang="en-US"/>
              </a:p>
            </p:txBody>
          </p:sp>
          <p:sp>
            <p:nvSpPr>
              <p:cNvPr id="44334" name="Freeform 66"/>
              <p:cNvSpPr/>
              <p:nvPr/>
            </p:nvSpPr>
            <p:spPr>
              <a:xfrm>
                <a:off x="4174" y="3725"/>
                <a:ext cx="22" cy="6"/>
              </a:xfrm>
              <a:custGeom>
                <a:avLst/>
                <a:gdLst>
                  <a:gd name="txL" fmla="*/ 0 w 45"/>
                  <a:gd name="txT" fmla="*/ 0 h 12"/>
                  <a:gd name="txR" fmla="*/ 45 w 45"/>
                  <a:gd name="txB" fmla="*/ 12 h 12"/>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 ang="0">
                    <a:pos x="0" y="0"/>
                  </a:cxn>
                  <a:cxn ang="0">
                    <a:pos x="0" y="1"/>
                  </a:cxn>
                  <a:cxn ang="0">
                    <a:pos x="0" y="0"/>
                  </a:cxn>
                  <a:cxn ang="0">
                    <a:pos x="0" y="1"/>
                  </a:cxn>
                  <a:cxn ang="0">
                    <a:pos x="0" y="1"/>
                  </a:cxn>
                  <a:cxn ang="0">
                    <a:pos x="0" y="1"/>
                  </a:cxn>
                  <a:cxn ang="0">
                    <a:pos x="0" y="1"/>
                  </a:cxn>
                  <a:cxn ang="0">
                    <a:pos x="0" y="1"/>
                  </a:cxn>
                </a:cxnLst>
                <a:rect l="txL" t="txT" r="txR" b="txB"/>
                <a:pathLst>
                  <a:path w="45" h="12">
                    <a:moveTo>
                      <a:pt x="0" y="7"/>
                    </a:moveTo>
                    <a:lnTo>
                      <a:pt x="4" y="11"/>
                    </a:lnTo>
                    <a:lnTo>
                      <a:pt x="8" y="11"/>
                    </a:lnTo>
                    <a:lnTo>
                      <a:pt x="11" y="11"/>
                    </a:lnTo>
                    <a:lnTo>
                      <a:pt x="15" y="11"/>
                    </a:lnTo>
                    <a:lnTo>
                      <a:pt x="19" y="10"/>
                    </a:lnTo>
                    <a:lnTo>
                      <a:pt x="25" y="11"/>
                    </a:lnTo>
                    <a:lnTo>
                      <a:pt x="31" y="12"/>
                    </a:lnTo>
                    <a:lnTo>
                      <a:pt x="38" y="12"/>
                    </a:lnTo>
                    <a:lnTo>
                      <a:pt x="45" y="12"/>
                    </a:lnTo>
                    <a:lnTo>
                      <a:pt x="45" y="1"/>
                    </a:lnTo>
                    <a:lnTo>
                      <a:pt x="38" y="1"/>
                    </a:lnTo>
                    <a:lnTo>
                      <a:pt x="31" y="1"/>
                    </a:lnTo>
                    <a:lnTo>
                      <a:pt x="25" y="2"/>
                    </a:lnTo>
                    <a:lnTo>
                      <a:pt x="19" y="1"/>
                    </a:lnTo>
                    <a:lnTo>
                      <a:pt x="15" y="0"/>
                    </a:lnTo>
                    <a:lnTo>
                      <a:pt x="11" y="0"/>
                    </a:lnTo>
                    <a:lnTo>
                      <a:pt x="8" y="0"/>
                    </a:lnTo>
                    <a:lnTo>
                      <a:pt x="4" y="0"/>
                    </a:lnTo>
                    <a:lnTo>
                      <a:pt x="9" y="4"/>
                    </a:lnTo>
                    <a:lnTo>
                      <a:pt x="4" y="0"/>
                    </a:lnTo>
                    <a:lnTo>
                      <a:pt x="1" y="2"/>
                    </a:lnTo>
                    <a:lnTo>
                      <a:pt x="0" y="6"/>
                    </a:lnTo>
                    <a:lnTo>
                      <a:pt x="1" y="9"/>
                    </a:lnTo>
                    <a:lnTo>
                      <a:pt x="4" y="11"/>
                    </a:lnTo>
                    <a:lnTo>
                      <a:pt x="0" y="7"/>
                    </a:lnTo>
                    <a:close/>
                  </a:path>
                </a:pathLst>
              </a:custGeom>
              <a:solidFill>
                <a:srgbClr val="000000">
                  <a:alpha val="100000"/>
                </a:srgbClr>
              </a:solidFill>
              <a:ln w="9525">
                <a:noFill/>
              </a:ln>
            </p:spPr>
            <p:txBody>
              <a:bodyPr/>
              <a:p>
                <a:endParaRPr lang="zh-CN" altLang="en-US"/>
              </a:p>
            </p:txBody>
          </p:sp>
          <p:sp>
            <p:nvSpPr>
              <p:cNvPr id="44335" name="Freeform 67"/>
              <p:cNvSpPr/>
              <p:nvPr/>
            </p:nvSpPr>
            <p:spPr>
              <a:xfrm>
                <a:off x="4172" y="3683"/>
                <a:ext cx="6" cy="45"/>
              </a:xfrm>
              <a:custGeom>
                <a:avLst/>
                <a:gdLst>
                  <a:gd name="txL" fmla="*/ 0 w 13"/>
                  <a:gd name="txT" fmla="*/ 0 h 91"/>
                  <a:gd name="txR" fmla="*/ 13 w 13"/>
                  <a:gd name="txB" fmla="*/ 91 h 9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3" h="91">
                    <a:moveTo>
                      <a:pt x="9" y="0"/>
                    </a:moveTo>
                    <a:lnTo>
                      <a:pt x="4" y="4"/>
                    </a:lnTo>
                    <a:lnTo>
                      <a:pt x="1" y="31"/>
                    </a:lnTo>
                    <a:lnTo>
                      <a:pt x="0" y="55"/>
                    </a:lnTo>
                    <a:lnTo>
                      <a:pt x="1" y="76"/>
                    </a:lnTo>
                    <a:lnTo>
                      <a:pt x="4" y="91"/>
                    </a:lnTo>
                    <a:lnTo>
                      <a:pt x="13" y="88"/>
                    </a:lnTo>
                    <a:lnTo>
                      <a:pt x="11" y="76"/>
                    </a:lnTo>
                    <a:lnTo>
                      <a:pt x="12" y="55"/>
                    </a:lnTo>
                    <a:lnTo>
                      <a:pt x="11" y="31"/>
                    </a:lnTo>
                    <a:lnTo>
                      <a:pt x="13" y="4"/>
                    </a:lnTo>
                    <a:lnTo>
                      <a:pt x="7" y="9"/>
                    </a:lnTo>
                    <a:lnTo>
                      <a:pt x="13" y="4"/>
                    </a:lnTo>
                    <a:lnTo>
                      <a:pt x="12" y="1"/>
                    </a:lnTo>
                    <a:lnTo>
                      <a:pt x="8" y="0"/>
                    </a:lnTo>
                    <a:lnTo>
                      <a:pt x="5" y="1"/>
                    </a:lnTo>
                    <a:lnTo>
                      <a:pt x="4" y="4"/>
                    </a:lnTo>
                    <a:lnTo>
                      <a:pt x="9" y="0"/>
                    </a:lnTo>
                    <a:close/>
                  </a:path>
                </a:pathLst>
              </a:custGeom>
              <a:solidFill>
                <a:srgbClr val="000000">
                  <a:alpha val="100000"/>
                </a:srgbClr>
              </a:solidFill>
              <a:ln w="9525">
                <a:noFill/>
              </a:ln>
            </p:spPr>
            <p:txBody>
              <a:bodyPr/>
              <a:p>
                <a:endParaRPr lang="zh-CN" altLang="en-US"/>
              </a:p>
            </p:txBody>
          </p:sp>
          <p:sp>
            <p:nvSpPr>
              <p:cNvPr id="44336" name="Freeform 68"/>
              <p:cNvSpPr/>
              <p:nvPr/>
            </p:nvSpPr>
            <p:spPr>
              <a:xfrm>
                <a:off x="4176" y="3683"/>
                <a:ext cx="176" cy="7"/>
              </a:xfrm>
              <a:custGeom>
                <a:avLst/>
                <a:gdLst>
                  <a:gd name="txL" fmla="*/ 0 w 352"/>
                  <a:gd name="txT" fmla="*/ 0 h 15"/>
                  <a:gd name="txR" fmla="*/ 352 w 352"/>
                  <a:gd name="txB" fmla="*/ 15 h 1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52" h="15">
                    <a:moveTo>
                      <a:pt x="342" y="10"/>
                    </a:moveTo>
                    <a:lnTo>
                      <a:pt x="347" y="3"/>
                    </a:lnTo>
                    <a:lnTo>
                      <a:pt x="313" y="3"/>
                    </a:lnTo>
                    <a:lnTo>
                      <a:pt x="280" y="3"/>
                    </a:lnTo>
                    <a:lnTo>
                      <a:pt x="248" y="3"/>
                    </a:lnTo>
                    <a:lnTo>
                      <a:pt x="218" y="3"/>
                    </a:lnTo>
                    <a:lnTo>
                      <a:pt x="188" y="3"/>
                    </a:lnTo>
                    <a:lnTo>
                      <a:pt x="160" y="3"/>
                    </a:lnTo>
                    <a:lnTo>
                      <a:pt x="135" y="3"/>
                    </a:lnTo>
                    <a:lnTo>
                      <a:pt x="111" y="3"/>
                    </a:lnTo>
                    <a:lnTo>
                      <a:pt x="88" y="3"/>
                    </a:lnTo>
                    <a:lnTo>
                      <a:pt x="68" y="2"/>
                    </a:lnTo>
                    <a:lnTo>
                      <a:pt x="50" y="2"/>
                    </a:lnTo>
                    <a:lnTo>
                      <a:pt x="35" y="1"/>
                    </a:lnTo>
                    <a:lnTo>
                      <a:pt x="22" y="1"/>
                    </a:lnTo>
                    <a:lnTo>
                      <a:pt x="13" y="1"/>
                    </a:lnTo>
                    <a:lnTo>
                      <a:pt x="5" y="1"/>
                    </a:lnTo>
                    <a:lnTo>
                      <a:pt x="2" y="0"/>
                    </a:lnTo>
                    <a:lnTo>
                      <a:pt x="0" y="9"/>
                    </a:lnTo>
                    <a:lnTo>
                      <a:pt x="5" y="10"/>
                    </a:lnTo>
                    <a:lnTo>
                      <a:pt x="13" y="10"/>
                    </a:lnTo>
                    <a:lnTo>
                      <a:pt x="22" y="12"/>
                    </a:lnTo>
                    <a:lnTo>
                      <a:pt x="35" y="12"/>
                    </a:lnTo>
                    <a:lnTo>
                      <a:pt x="50" y="13"/>
                    </a:lnTo>
                    <a:lnTo>
                      <a:pt x="68" y="13"/>
                    </a:lnTo>
                    <a:lnTo>
                      <a:pt x="88" y="15"/>
                    </a:lnTo>
                    <a:lnTo>
                      <a:pt x="111" y="15"/>
                    </a:lnTo>
                    <a:lnTo>
                      <a:pt x="135" y="15"/>
                    </a:lnTo>
                    <a:lnTo>
                      <a:pt x="160" y="15"/>
                    </a:lnTo>
                    <a:lnTo>
                      <a:pt x="188" y="15"/>
                    </a:lnTo>
                    <a:lnTo>
                      <a:pt x="218" y="15"/>
                    </a:lnTo>
                    <a:lnTo>
                      <a:pt x="248" y="15"/>
                    </a:lnTo>
                    <a:lnTo>
                      <a:pt x="280" y="15"/>
                    </a:lnTo>
                    <a:lnTo>
                      <a:pt x="313" y="15"/>
                    </a:lnTo>
                    <a:lnTo>
                      <a:pt x="347" y="15"/>
                    </a:lnTo>
                    <a:lnTo>
                      <a:pt x="351" y="8"/>
                    </a:lnTo>
                    <a:lnTo>
                      <a:pt x="347" y="15"/>
                    </a:lnTo>
                    <a:lnTo>
                      <a:pt x="350" y="12"/>
                    </a:lnTo>
                    <a:lnTo>
                      <a:pt x="352" y="9"/>
                    </a:lnTo>
                    <a:lnTo>
                      <a:pt x="350" y="5"/>
                    </a:lnTo>
                    <a:lnTo>
                      <a:pt x="347" y="3"/>
                    </a:lnTo>
                    <a:lnTo>
                      <a:pt x="342" y="10"/>
                    </a:lnTo>
                    <a:close/>
                  </a:path>
                </a:pathLst>
              </a:custGeom>
              <a:solidFill>
                <a:srgbClr val="000000">
                  <a:alpha val="100000"/>
                </a:srgbClr>
              </a:solidFill>
              <a:ln w="9525">
                <a:noFill/>
              </a:ln>
            </p:spPr>
            <p:txBody>
              <a:bodyPr/>
              <a:p>
                <a:endParaRPr lang="zh-CN" altLang="en-US"/>
              </a:p>
            </p:txBody>
          </p:sp>
          <p:sp>
            <p:nvSpPr>
              <p:cNvPr id="44337" name="Freeform 69"/>
              <p:cNvSpPr/>
              <p:nvPr/>
            </p:nvSpPr>
            <p:spPr>
              <a:xfrm>
                <a:off x="4345" y="3668"/>
                <a:ext cx="6" cy="20"/>
              </a:xfrm>
              <a:custGeom>
                <a:avLst/>
                <a:gdLst>
                  <a:gd name="txL" fmla="*/ 0 w 11"/>
                  <a:gd name="txT" fmla="*/ 0 h 40"/>
                  <a:gd name="txR" fmla="*/ 11 w 11"/>
                  <a:gd name="txB" fmla="*/ 40 h 40"/>
                </a:gdLst>
                <a:ahLst/>
                <a:cxnLst>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0"/>
                  </a:cxn>
                  <a:cxn ang="0">
                    <a:pos x="1" y="1"/>
                  </a:cxn>
                  <a:cxn ang="0">
                    <a:pos x="1" y="1"/>
                  </a:cxn>
                  <a:cxn ang="0">
                    <a:pos x="1" y="0"/>
                  </a:cxn>
                  <a:cxn ang="0">
                    <a:pos x="1" y="1"/>
                  </a:cxn>
                  <a:cxn ang="0">
                    <a:pos x="1" y="1"/>
                  </a:cxn>
                  <a:cxn ang="0">
                    <a:pos x="1" y="1"/>
                  </a:cxn>
                </a:cxnLst>
                <a:rect l="txL" t="txT" r="txR" b="txB"/>
                <a:pathLst>
                  <a:path w="11" h="40">
                    <a:moveTo>
                      <a:pt x="7" y="9"/>
                    </a:moveTo>
                    <a:lnTo>
                      <a:pt x="2" y="4"/>
                    </a:lnTo>
                    <a:lnTo>
                      <a:pt x="2" y="8"/>
                    </a:lnTo>
                    <a:lnTo>
                      <a:pt x="0" y="16"/>
                    </a:lnTo>
                    <a:lnTo>
                      <a:pt x="0" y="27"/>
                    </a:lnTo>
                    <a:lnTo>
                      <a:pt x="2" y="40"/>
                    </a:lnTo>
                    <a:lnTo>
                      <a:pt x="11" y="38"/>
                    </a:lnTo>
                    <a:lnTo>
                      <a:pt x="11" y="27"/>
                    </a:lnTo>
                    <a:lnTo>
                      <a:pt x="11" y="16"/>
                    </a:lnTo>
                    <a:lnTo>
                      <a:pt x="11" y="8"/>
                    </a:lnTo>
                    <a:lnTo>
                      <a:pt x="11" y="4"/>
                    </a:lnTo>
                    <a:lnTo>
                      <a:pt x="7" y="0"/>
                    </a:lnTo>
                    <a:lnTo>
                      <a:pt x="11" y="4"/>
                    </a:lnTo>
                    <a:lnTo>
                      <a:pt x="10" y="1"/>
                    </a:lnTo>
                    <a:lnTo>
                      <a:pt x="7" y="0"/>
                    </a:lnTo>
                    <a:lnTo>
                      <a:pt x="3" y="1"/>
                    </a:lnTo>
                    <a:lnTo>
                      <a:pt x="2" y="4"/>
                    </a:lnTo>
                    <a:lnTo>
                      <a:pt x="7" y="9"/>
                    </a:lnTo>
                    <a:close/>
                  </a:path>
                </a:pathLst>
              </a:custGeom>
              <a:solidFill>
                <a:srgbClr val="000000">
                  <a:alpha val="100000"/>
                </a:srgbClr>
              </a:solidFill>
              <a:ln w="9525">
                <a:noFill/>
              </a:ln>
            </p:spPr>
            <p:txBody>
              <a:bodyPr/>
              <a:p>
                <a:endParaRPr lang="zh-CN" altLang="en-US"/>
              </a:p>
            </p:txBody>
          </p:sp>
          <p:sp>
            <p:nvSpPr>
              <p:cNvPr id="44338" name="Freeform 70"/>
              <p:cNvSpPr/>
              <p:nvPr/>
            </p:nvSpPr>
            <p:spPr>
              <a:xfrm>
                <a:off x="4321" y="3656"/>
                <a:ext cx="28" cy="18"/>
              </a:xfrm>
              <a:custGeom>
                <a:avLst/>
                <a:gdLst>
                  <a:gd name="txL" fmla="*/ 0 w 57"/>
                  <a:gd name="txT" fmla="*/ 0 h 35"/>
                  <a:gd name="txR" fmla="*/ 57 w 57"/>
                  <a:gd name="txB" fmla="*/ 35 h 35"/>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0"/>
                  </a:cxn>
                  <a:cxn ang="0">
                    <a:pos x="0" y="1"/>
                  </a:cxn>
                  <a:cxn ang="0">
                    <a:pos x="0" y="1"/>
                  </a:cxn>
                  <a:cxn ang="0">
                    <a:pos x="0" y="1"/>
                  </a:cxn>
                </a:cxnLst>
                <a:rect l="txL" t="txT" r="txR" b="txB"/>
                <a:pathLst>
                  <a:path w="57" h="35">
                    <a:moveTo>
                      <a:pt x="5" y="9"/>
                    </a:moveTo>
                    <a:lnTo>
                      <a:pt x="0" y="4"/>
                    </a:lnTo>
                    <a:lnTo>
                      <a:pt x="2" y="15"/>
                    </a:lnTo>
                    <a:lnTo>
                      <a:pt x="5" y="23"/>
                    </a:lnTo>
                    <a:lnTo>
                      <a:pt x="11" y="28"/>
                    </a:lnTo>
                    <a:lnTo>
                      <a:pt x="17" y="33"/>
                    </a:lnTo>
                    <a:lnTo>
                      <a:pt x="25" y="34"/>
                    </a:lnTo>
                    <a:lnTo>
                      <a:pt x="35" y="35"/>
                    </a:lnTo>
                    <a:lnTo>
                      <a:pt x="45" y="35"/>
                    </a:lnTo>
                    <a:lnTo>
                      <a:pt x="57" y="33"/>
                    </a:lnTo>
                    <a:lnTo>
                      <a:pt x="57" y="24"/>
                    </a:lnTo>
                    <a:lnTo>
                      <a:pt x="45" y="24"/>
                    </a:lnTo>
                    <a:lnTo>
                      <a:pt x="35" y="24"/>
                    </a:lnTo>
                    <a:lnTo>
                      <a:pt x="25" y="25"/>
                    </a:lnTo>
                    <a:lnTo>
                      <a:pt x="20" y="24"/>
                    </a:lnTo>
                    <a:lnTo>
                      <a:pt x="17" y="21"/>
                    </a:lnTo>
                    <a:lnTo>
                      <a:pt x="14" y="18"/>
                    </a:lnTo>
                    <a:lnTo>
                      <a:pt x="12" y="12"/>
                    </a:lnTo>
                    <a:lnTo>
                      <a:pt x="9" y="4"/>
                    </a:lnTo>
                    <a:lnTo>
                      <a:pt x="5" y="0"/>
                    </a:lnTo>
                    <a:lnTo>
                      <a:pt x="9" y="4"/>
                    </a:lnTo>
                    <a:lnTo>
                      <a:pt x="8" y="1"/>
                    </a:lnTo>
                    <a:lnTo>
                      <a:pt x="5" y="0"/>
                    </a:lnTo>
                    <a:lnTo>
                      <a:pt x="1" y="1"/>
                    </a:lnTo>
                    <a:lnTo>
                      <a:pt x="0" y="4"/>
                    </a:lnTo>
                    <a:lnTo>
                      <a:pt x="5" y="9"/>
                    </a:lnTo>
                    <a:close/>
                  </a:path>
                </a:pathLst>
              </a:custGeom>
              <a:solidFill>
                <a:srgbClr val="000000">
                  <a:alpha val="100000"/>
                </a:srgbClr>
              </a:solidFill>
              <a:ln w="9525">
                <a:noFill/>
              </a:ln>
            </p:spPr>
            <p:txBody>
              <a:bodyPr/>
              <a:p>
                <a:endParaRPr lang="zh-CN" altLang="en-US"/>
              </a:p>
            </p:txBody>
          </p:sp>
          <p:sp>
            <p:nvSpPr>
              <p:cNvPr id="44339" name="Freeform 71"/>
              <p:cNvSpPr/>
              <p:nvPr/>
            </p:nvSpPr>
            <p:spPr>
              <a:xfrm>
                <a:off x="4284" y="3632"/>
                <a:ext cx="39" cy="30"/>
              </a:xfrm>
              <a:custGeom>
                <a:avLst/>
                <a:gdLst>
                  <a:gd name="txL" fmla="*/ 0 w 77"/>
                  <a:gd name="txT" fmla="*/ 0 h 61"/>
                  <a:gd name="txR" fmla="*/ 77 w 77"/>
                  <a:gd name="txB" fmla="*/ 61 h 61"/>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77" h="61">
                    <a:moveTo>
                      <a:pt x="7" y="9"/>
                    </a:moveTo>
                    <a:lnTo>
                      <a:pt x="2" y="4"/>
                    </a:lnTo>
                    <a:lnTo>
                      <a:pt x="0" y="15"/>
                    </a:lnTo>
                    <a:lnTo>
                      <a:pt x="2" y="27"/>
                    </a:lnTo>
                    <a:lnTo>
                      <a:pt x="5" y="37"/>
                    </a:lnTo>
                    <a:lnTo>
                      <a:pt x="12" y="46"/>
                    </a:lnTo>
                    <a:lnTo>
                      <a:pt x="24" y="54"/>
                    </a:lnTo>
                    <a:lnTo>
                      <a:pt x="39" y="59"/>
                    </a:lnTo>
                    <a:lnTo>
                      <a:pt x="56" y="61"/>
                    </a:lnTo>
                    <a:lnTo>
                      <a:pt x="77" y="58"/>
                    </a:lnTo>
                    <a:lnTo>
                      <a:pt x="77" y="49"/>
                    </a:lnTo>
                    <a:lnTo>
                      <a:pt x="56" y="50"/>
                    </a:lnTo>
                    <a:lnTo>
                      <a:pt x="39" y="50"/>
                    </a:lnTo>
                    <a:lnTo>
                      <a:pt x="28" y="45"/>
                    </a:lnTo>
                    <a:lnTo>
                      <a:pt x="19" y="39"/>
                    </a:lnTo>
                    <a:lnTo>
                      <a:pt x="15" y="32"/>
                    </a:lnTo>
                    <a:lnTo>
                      <a:pt x="11" y="24"/>
                    </a:lnTo>
                    <a:lnTo>
                      <a:pt x="11" y="15"/>
                    </a:lnTo>
                    <a:lnTo>
                      <a:pt x="11" y="6"/>
                    </a:lnTo>
                    <a:lnTo>
                      <a:pt x="7" y="0"/>
                    </a:lnTo>
                    <a:lnTo>
                      <a:pt x="11" y="6"/>
                    </a:lnTo>
                    <a:lnTo>
                      <a:pt x="10" y="2"/>
                    </a:lnTo>
                    <a:lnTo>
                      <a:pt x="8" y="0"/>
                    </a:lnTo>
                    <a:lnTo>
                      <a:pt x="4" y="0"/>
                    </a:lnTo>
                    <a:lnTo>
                      <a:pt x="2" y="4"/>
                    </a:lnTo>
                    <a:lnTo>
                      <a:pt x="7" y="9"/>
                    </a:lnTo>
                    <a:close/>
                  </a:path>
                </a:pathLst>
              </a:custGeom>
              <a:solidFill>
                <a:srgbClr val="000000">
                  <a:alpha val="100000"/>
                </a:srgbClr>
              </a:solidFill>
              <a:ln w="9525">
                <a:noFill/>
              </a:ln>
            </p:spPr>
            <p:txBody>
              <a:bodyPr/>
              <a:p>
                <a:endParaRPr lang="zh-CN" altLang="en-US"/>
              </a:p>
            </p:txBody>
          </p:sp>
          <p:sp>
            <p:nvSpPr>
              <p:cNvPr id="44340" name="Freeform 72"/>
              <p:cNvSpPr/>
              <p:nvPr/>
            </p:nvSpPr>
            <p:spPr>
              <a:xfrm>
                <a:off x="4240" y="3597"/>
                <a:ext cx="48" cy="39"/>
              </a:xfrm>
              <a:custGeom>
                <a:avLst/>
                <a:gdLst>
                  <a:gd name="txL" fmla="*/ 0 w 96"/>
                  <a:gd name="txT" fmla="*/ 0 h 78"/>
                  <a:gd name="txR" fmla="*/ 96 w 96"/>
                  <a:gd name="txB" fmla="*/ 78 h 78"/>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0"/>
                  </a:cxn>
                  <a:cxn ang="0">
                    <a:pos x="1" y="0"/>
                  </a:cxn>
                  <a:cxn ang="0">
                    <a:pos x="1" y="1"/>
                  </a:cxn>
                  <a:cxn ang="0">
                    <a:pos x="1" y="1"/>
                  </a:cxn>
                </a:cxnLst>
                <a:rect l="txL" t="txT" r="txR" b="txB"/>
                <a:pathLst>
                  <a:path w="96" h="78">
                    <a:moveTo>
                      <a:pt x="8" y="9"/>
                    </a:moveTo>
                    <a:lnTo>
                      <a:pt x="5" y="2"/>
                    </a:lnTo>
                    <a:lnTo>
                      <a:pt x="0" y="21"/>
                    </a:lnTo>
                    <a:lnTo>
                      <a:pt x="2" y="36"/>
                    </a:lnTo>
                    <a:lnTo>
                      <a:pt x="12" y="51"/>
                    </a:lnTo>
                    <a:lnTo>
                      <a:pt x="25" y="62"/>
                    </a:lnTo>
                    <a:lnTo>
                      <a:pt x="43" y="70"/>
                    </a:lnTo>
                    <a:lnTo>
                      <a:pt x="60" y="75"/>
                    </a:lnTo>
                    <a:lnTo>
                      <a:pt x="79" y="78"/>
                    </a:lnTo>
                    <a:lnTo>
                      <a:pt x="96" y="78"/>
                    </a:lnTo>
                    <a:lnTo>
                      <a:pt x="96" y="69"/>
                    </a:lnTo>
                    <a:lnTo>
                      <a:pt x="79" y="69"/>
                    </a:lnTo>
                    <a:lnTo>
                      <a:pt x="62" y="66"/>
                    </a:lnTo>
                    <a:lnTo>
                      <a:pt x="45" y="61"/>
                    </a:lnTo>
                    <a:lnTo>
                      <a:pt x="30" y="53"/>
                    </a:lnTo>
                    <a:lnTo>
                      <a:pt x="18" y="44"/>
                    </a:lnTo>
                    <a:lnTo>
                      <a:pt x="12" y="33"/>
                    </a:lnTo>
                    <a:lnTo>
                      <a:pt x="9" y="21"/>
                    </a:lnTo>
                    <a:lnTo>
                      <a:pt x="14" y="7"/>
                    </a:lnTo>
                    <a:lnTo>
                      <a:pt x="10" y="0"/>
                    </a:lnTo>
                    <a:lnTo>
                      <a:pt x="14" y="7"/>
                    </a:lnTo>
                    <a:lnTo>
                      <a:pt x="14" y="4"/>
                    </a:lnTo>
                    <a:lnTo>
                      <a:pt x="12" y="0"/>
                    </a:lnTo>
                    <a:lnTo>
                      <a:pt x="7" y="0"/>
                    </a:lnTo>
                    <a:lnTo>
                      <a:pt x="5" y="2"/>
                    </a:lnTo>
                    <a:lnTo>
                      <a:pt x="8" y="9"/>
                    </a:lnTo>
                    <a:close/>
                  </a:path>
                </a:pathLst>
              </a:custGeom>
              <a:solidFill>
                <a:srgbClr val="000000">
                  <a:alpha val="100000"/>
                </a:srgbClr>
              </a:solidFill>
              <a:ln w="9525">
                <a:noFill/>
              </a:ln>
            </p:spPr>
            <p:txBody>
              <a:bodyPr/>
              <a:p>
                <a:endParaRPr lang="zh-CN" altLang="en-US"/>
              </a:p>
            </p:txBody>
          </p:sp>
          <p:sp>
            <p:nvSpPr>
              <p:cNvPr id="44341" name="Freeform 73"/>
              <p:cNvSpPr/>
              <p:nvPr/>
            </p:nvSpPr>
            <p:spPr>
              <a:xfrm>
                <a:off x="4212" y="3535"/>
                <a:ext cx="33" cy="67"/>
              </a:xfrm>
              <a:custGeom>
                <a:avLst/>
                <a:gdLst>
                  <a:gd name="txL" fmla="*/ 0 w 66"/>
                  <a:gd name="txT" fmla="*/ 0 h 132"/>
                  <a:gd name="txR" fmla="*/ 66 w 66"/>
                  <a:gd name="txB" fmla="*/ 132 h 132"/>
                </a:gdLst>
                <a:ahLst/>
                <a:cxnLst>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0"/>
                  </a:cxn>
                  <a:cxn ang="0">
                    <a:pos x="1" y="1"/>
                  </a:cxn>
                  <a:cxn ang="0">
                    <a:pos x="1" y="1"/>
                  </a:cxn>
                </a:cxnLst>
                <a:rect l="txL" t="txT" r="txR" b="txB"/>
                <a:pathLst>
                  <a:path w="66" h="132">
                    <a:moveTo>
                      <a:pt x="30" y="9"/>
                    </a:moveTo>
                    <a:lnTo>
                      <a:pt x="27" y="1"/>
                    </a:lnTo>
                    <a:lnTo>
                      <a:pt x="8" y="30"/>
                    </a:lnTo>
                    <a:lnTo>
                      <a:pt x="0" y="56"/>
                    </a:lnTo>
                    <a:lnTo>
                      <a:pt x="1" y="77"/>
                    </a:lnTo>
                    <a:lnTo>
                      <a:pt x="9" y="95"/>
                    </a:lnTo>
                    <a:lnTo>
                      <a:pt x="21" y="109"/>
                    </a:lnTo>
                    <a:lnTo>
                      <a:pt x="36" y="121"/>
                    </a:lnTo>
                    <a:lnTo>
                      <a:pt x="51" y="128"/>
                    </a:lnTo>
                    <a:lnTo>
                      <a:pt x="64" y="132"/>
                    </a:lnTo>
                    <a:lnTo>
                      <a:pt x="66" y="123"/>
                    </a:lnTo>
                    <a:lnTo>
                      <a:pt x="54" y="118"/>
                    </a:lnTo>
                    <a:lnTo>
                      <a:pt x="41" y="112"/>
                    </a:lnTo>
                    <a:lnTo>
                      <a:pt x="28" y="102"/>
                    </a:lnTo>
                    <a:lnTo>
                      <a:pt x="18" y="91"/>
                    </a:lnTo>
                    <a:lnTo>
                      <a:pt x="10" y="75"/>
                    </a:lnTo>
                    <a:lnTo>
                      <a:pt x="9" y="56"/>
                    </a:lnTo>
                    <a:lnTo>
                      <a:pt x="17" y="34"/>
                    </a:lnTo>
                    <a:lnTo>
                      <a:pt x="34" y="8"/>
                    </a:lnTo>
                    <a:lnTo>
                      <a:pt x="32" y="0"/>
                    </a:lnTo>
                    <a:lnTo>
                      <a:pt x="34" y="8"/>
                    </a:lnTo>
                    <a:lnTo>
                      <a:pt x="35" y="4"/>
                    </a:lnTo>
                    <a:lnTo>
                      <a:pt x="34" y="1"/>
                    </a:lnTo>
                    <a:lnTo>
                      <a:pt x="31" y="0"/>
                    </a:lnTo>
                    <a:lnTo>
                      <a:pt x="27" y="1"/>
                    </a:lnTo>
                    <a:lnTo>
                      <a:pt x="30" y="9"/>
                    </a:lnTo>
                    <a:close/>
                  </a:path>
                </a:pathLst>
              </a:custGeom>
              <a:solidFill>
                <a:srgbClr val="000000">
                  <a:alpha val="100000"/>
                </a:srgbClr>
              </a:solidFill>
              <a:ln w="9525">
                <a:noFill/>
              </a:ln>
            </p:spPr>
            <p:txBody>
              <a:bodyPr/>
              <a:p>
                <a:endParaRPr lang="zh-CN" altLang="en-US"/>
              </a:p>
            </p:txBody>
          </p:sp>
          <p:sp>
            <p:nvSpPr>
              <p:cNvPr id="44342" name="Freeform 74"/>
              <p:cNvSpPr/>
              <p:nvPr/>
            </p:nvSpPr>
            <p:spPr>
              <a:xfrm>
                <a:off x="4197" y="3511"/>
                <a:ext cx="31" cy="29"/>
              </a:xfrm>
              <a:custGeom>
                <a:avLst/>
                <a:gdLst>
                  <a:gd name="txL" fmla="*/ 0 w 61"/>
                  <a:gd name="txT" fmla="*/ 0 h 59"/>
                  <a:gd name="txR" fmla="*/ 61 w 61"/>
                  <a:gd name="txB" fmla="*/ 59 h 59"/>
                </a:gdLst>
                <a:ahLst/>
                <a:cxnLst>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Lst>
                <a:rect l="txL" t="txT" r="txR" b="txB"/>
                <a:pathLst>
                  <a:path w="61" h="59">
                    <a:moveTo>
                      <a:pt x="8" y="8"/>
                    </a:moveTo>
                    <a:lnTo>
                      <a:pt x="0" y="7"/>
                    </a:lnTo>
                    <a:lnTo>
                      <a:pt x="4" y="14"/>
                    </a:lnTo>
                    <a:lnTo>
                      <a:pt x="11" y="23"/>
                    </a:lnTo>
                    <a:lnTo>
                      <a:pt x="18" y="30"/>
                    </a:lnTo>
                    <a:lnTo>
                      <a:pt x="25" y="38"/>
                    </a:lnTo>
                    <a:lnTo>
                      <a:pt x="34" y="45"/>
                    </a:lnTo>
                    <a:lnTo>
                      <a:pt x="42" y="51"/>
                    </a:lnTo>
                    <a:lnTo>
                      <a:pt x="50" y="56"/>
                    </a:lnTo>
                    <a:lnTo>
                      <a:pt x="59" y="59"/>
                    </a:lnTo>
                    <a:lnTo>
                      <a:pt x="61" y="50"/>
                    </a:lnTo>
                    <a:lnTo>
                      <a:pt x="55" y="46"/>
                    </a:lnTo>
                    <a:lnTo>
                      <a:pt x="47" y="42"/>
                    </a:lnTo>
                    <a:lnTo>
                      <a:pt x="39" y="36"/>
                    </a:lnTo>
                    <a:lnTo>
                      <a:pt x="32" y="31"/>
                    </a:lnTo>
                    <a:lnTo>
                      <a:pt x="25" y="23"/>
                    </a:lnTo>
                    <a:lnTo>
                      <a:pt x="18" y="16"/>
                    </a:lnTo>
                    <a:lnTo>
                      <a:pt x="14" y="10"/>
                    </a:lnTo>
                    <a:lnTo>
                      <a:pt x="9" y="3"/>
                    </a:lnTo>
                    <a:lnTo>
                      <a:pt x="1" y="1"/>
                    </a:lnTo>
                    <a:lnTo>
                      <a:pt x="9" y="3"/>
                    </a:lnTo>
                    <a:lnTo>
                      <a:pt x="7" y="0"/>
                    </a:lnTo>
                    <a:lnTo>
                      <a:pt x="3" y="0"/>
                    </a:lnTo>
                    <a:lnTo>
                      <a:pt x="0" y="4"/>
                    </a:lnTo>
                    <a:lnTo>
                      <a:pt x="0" y="7"/>
                    </a:lnTo>
                    <a:lnTo>
                      <a:pt x="8" y="8"/>
                    </a:lnTo>
                    <a:close/>
                  </a:path>
                </a:pathLst>
              </a:custGeom>
              <a:solidFill>
                <a:srgbClr val="000000">
                  <a:alpha val="100000"/>
                </a:srgbClr>
              </a:solidFill>
              <a:ln w="9525">
                <a:noFill/>
              </a:ln>
            </p:spPr>
            <p:txBody>
              <a:bodyPr/>
              <a:p>
                <a:endParaRPr lang="zh-CN" altLang="en-US"/>
              </a:p>
            </p:txBody>
          </p:sp>
          <p:sp>
            <p:nvSpPr>
              <p:cNvPr id="44343" name="Freeform 75"/>
              <p:cNvSpPr/>
              <p:nvPr/>
            </p:nvSpPr>
            <p:spPr>
              <a:xfrm>
                <a:off x="4179" y="3511"/>
                <a:ext cx="22" cy="16"/>
              </a:xfrm>
              <a:custGeom>
                <a:avLst/>
                <a:gdLst>
                  <a:gd name="txL" fmla="*/ 0 w 45"/>
                  <a:gd name="txT" fmla="*/ 0 h 32"/>
                  <a:gd name="txR" fmla="*/ 45 w 45"/>
                  <a:gd name="txB" fmla="*/ 32 h 32"/>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45" h="32">
                    <a:moveTo>
                      <a:pt x="9" y="26"/>
                    </a:moveTo>
                    <a:lnTo>
                      <a:pt x="6" y="32"/>
                    </a:lnTo>
                    <a:lnTo>
                      <a:pt x="10" y="30"/>
                    </a:lnTo>
                    <a:lnTo>
                      <a:pt x="17" y="28"/>
                    </a:lnTo>
                    <a:lnTo>
                      <a:pt x="22" y="26"/>
                    </a:lnTo>
                    <a:lnTo>
                      <a:pt x="26" y="23"/>
                    </a:lnTo>
                    <a:lnTo>
                      <a:pt x="31" y="19"/>
                    </a:lnTo>
                    <a:lnTo>
                      <a:pt x="36" y="15"/>
                    </a:lnTo>
                    <a:lnTo>
                      <a:pt x="41" y="12"/>
                    </a:lnTo>
                    <a:lnTo>
                      <a:pt x="45" y="7"/>
                    </a:lnTo>
                    <a:lnTo>
                      <a:pt x="38" y="0"/>
                    </a:lnTo>
                    <a:lnTo>
                      <a:pt x="35" y="5"/>
                    </a:lnTo>
                    <a:lnTo>
                      <a:pt x="31" y="9"/>
                    </a:lnTo>
                    <a:lnTo>
                      <a:pt x="26" y="12"/>
                    </a:lnTo>
                    <a:lnTo>
                      <a:pt x="22" y="14"/>
                    </a:lnTo>
                    <a:lnTo>
                      <a:pt x="17" y="17"/>
                    </a:lnTo>
                    <a:lnTo>
                      <a:pt x="13" y="19"/>
                    </a:lnTo>
                    <a:lnTo>
                      <a:pt x="8" y="21"/>
                    </a:lnTo>
                    <a:lnTo>
                      <a:pt x="3" y="22"/>
                    </a:lnTo>
                    <a:lnTo>
                      <a:pt x="0" y="28"/>
                    </a:lnTo>
                    <a:lnTo>
                      <a:pt x="3" y="22"/>
                    </a:lnTo>
                    <a:lnTo>
                      <a:pt x="1" y="25"/>
                    </a:lnTo>
                    <a:lnTo>
                      <a:pt x="0" y="28"/>
                    </a:lnTo>
                    <a:lnTo>
                      <a:pt x="2" y="30"/>
                    </a:lnTo>
                    <a:lnTo>
                      <a:pt x="6" y="32"/>
                    </a:lnTo>
                    <a:lnTo>
                      <a:pt x="9" y="26"/>
                    </a:lnTo>
                    <a:close/>
                  </a:path>
                </a:pathLst>
              </a:custGeom>
              <a:solidFill>
                <a:srgbClr val="000000">
                  <a:alpha val="100000"/>
                </a:srgbClr>
              </a:solidFill>
              <a:ln w="9525">
                <a:noFill/>
              </a:ln>
            </p:spPr>
            <p:txBody>
              <a:bodyPr/>
              <a:p>
                <a:endParaRPr lang="zh-CN" altLang="en-US"/>
              </a:p>
            </p:txBody>
          </p:sp>
          <p:sp>
            <p:nvSpPr>
              <p:cNvPr id="44344" name="Freeform 76"/>
              <p:cNvSpPr/>
              <p:nvPr/>
            </p:nvSpPr>
            <p:spPr>
              <a:xfrm>
                <a:off x="4146" y="3524"/>
                <a:ext cx="38" cy="34"/>
              </a:xfrm>
              <a:custGeom>
                <a:avLst/>
                <a:gdLst>
                  <a:gd name="txL" fmla="*/ 0 w 75"/>
                  <a:gd name="txT" fmla="*/ 0 h 69"/>
                  <a:gd name="txR" fmla="*/ 75 w 75"/>
                  <a:gd name="txB" fmla="*/ 69 h 69"/>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Lst>
                <a:rect l="txL" t="txT" r="txR" b="txB"/>
                <a:pathLst>
                  <a:path w="75" h="69">
                    <a:moveTo>
                      <a:pt x="8" y="67"/>
                    </a:moveTo>
                    <a:lnTo>
                      <a:pt x="5" y="68"/>
                    </a:lnTo>
                    <a:lnTo>
                      <a:pt x="18" y="65"/>
                    </a:lnTo>
                    <a:lnTo>
                      <a:pt x="30" y="60"/>
                    </a:lnTo>
                    <a:lnTo>
                      <a:pt x="43" y="50"/>
                    </a:lnTo>
                    <a:lnTo>
                      <a:pt x="53" y="41"/>
                    </a:lnTo>
                    <a:lnTo>
                      <a:pt x="63" y="31"/>
                    </a:lnTo>
                    <a:lnTo>
                      <a:pt x="71" y="19"/>
                    </a:lnTo>
                    <a:lnTo>
                      <a:pt x="75" y="9"/>
                    </a:lnTo>
                    <a:lnTo>
                      <a:pt x="75" y="0"/>
                    </a:lnTo>
                    <a:lnTo>
                      <a:pt x="66" y="2"/>
                    </a:lnTo>
                    <a:lnTo>
                      <a:pt x="66" y="7"/>
                    </a:lnTo>
                    <a:lnTo>
                      <a:pt x="61" y="15"/>
                    </a:lnTo>
                    <a:lnTo>
                      <a:pt x="56" y="24"/>
                    </a:lnTo>
                    <a:lnTo>
                      <a:pt x="46" y="34"/>
                    </a:lnTo>
                    <a:lnTo>
                      <a:pt x="36" y="44"/>
                    </a:lnTo>
                    <a:lnTo>
                      <a:pt x="26" y="50"/>
                    </a:lnTo>
                    <a:lnTo>
                      <a:pt x="15" y="56"/>
                    </a:lnTo>
                    <a:lnTo>
                      <a:pt x="5" y="59"/>
                    </a:lnTo>
                    <a:lnTo>
                      <a:pt x="2" y="60"/>
                    </a:lnTo>
                    <a:lnTo>
                      <a:pt x="5" y="57"/>
                    </a:lnTo>
                    <a:lnTo>
                      <a:pt x="2" y="60"/>
                    </a:lnTo>
                    <a:lnTo>
                      <a:pt x="0" y="63"/>
                    </a:lnTo>
                    <a:lnTo>
                      <a:pt x="2" y="67"/>
                    </a:lnTo>
                    <a:lnTo>
                      <a:pt x="5" y="69"/>
                    </a:lnTo>
                    <a:lnTo>
                      <a:pt x="8" y="67"/>
                    </a:lnTo>
                    <a:close/>
                  </a:path>
                </a:pathLst>
              </a:custGeom>
              <a:solidFill>
                <a:srgbClr val="000000">
                  <a:alpha val="100000"/>
                </a:srgbClr>
              </a:solidFill>
              <a:ln w="9525">
                <a:noFill/>
              </a:ln>
            </p:spPr>
            <p:txBody>
              <a:bodyPr/>
              <a:p>
                <a:endParaRPr lang="zh-CN" altLang="en-US"/>
              </a:p>
            </p:txBody>
          </p:sp>
          <p:sp>
            <p:nvSpPr>
              <p:cNvPr id="44345" name="Freeform 77"/>
              <p:cNvSpPr/>
              <p:nvPr/>
            </p:nvSpPr>
            <p:spPr>
              <a:xfrm>
                <a:off x="4032" y="3554"/>
                <a:ext cx="118" cy="155"/>
              </a:xfrm>
              <a:custGeom>
                <a:avLst/>
                <a:gdLst>
                  <a:gd name="txL" fmla="*/ 0 w 235"/>
                  <a:gd name="txT" fmla="*/ 0 h 311"/>
                  <a:gd name="txR" fmla="*/ 235 w 235"/>
                  <a:gd name="txB" fmla="*/ 311 h 311"/>
                </a:gdLst>
                <a:ahLst/>
                <a:cxnLst>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0" y="0"/>
                  </a:cxn>
                </a:cxnLst>
                <a:rect l="txL" t="txT" r="txR" b="txB"/>
                <a:pathLst>
                  <a:path w="235" h="311">
                    <a:moveTo>
                      <a:pt x="0" y="311"/>
                    </a:moveTo>
                    <a:lnTo>
                      <a:pt x="0" y="311"/>
                    </a:lnTo>
                    <a:lnTo>
                      <a:pt x="17" y="306"/>
                    </a:lnTo>
                    <a:lnTo>
                      <a:pt x="32" y="297"/>
                    </a:lnTo>
                    <a:lnTo>
                      <a:pt x="48" y="283"/>
                    </a:lnTo>
                    <a:lnTo>
                      <a:pt x="63" y="267"/>
                    </a:lnTo>
                    <a:lnTo>
                      <a:pt x="79" y="246"/>
                    </a:lnTo>
                    <a:lnTo>
                      <a:pt x="93" y="224"/>
                    </a:lnTo>
                    <a:lnTo>
                      <a:pt x="108" y="201"/>
                    </a:lnTo>
                    <a:lnTo>
                      <a:pt x="123" y="177"/>
                    </a:lnTo>
                    <a:lnTo>
                      <a:pt x="138" y="152"/>
                    </a:lnTo>
                    <a:lnTo>
                      <a:pt x="151" y="128"/>
                    </a:lnTo>
                    <a:lnTo>
                      <a:pt x="166" y="102"/>
                    </a:lnTo>
                    <a:lnTo>
                      <a:pt x="180" y="79"/>
                    </a:lnTo>
                    <a:lnTo>
                      <a:pt x="195" y="57"/>
                    </a:lnTo>
                    <a:lnTo>
                      <a:pt x="209" y="37"/>
                    </a:lnTo>
                    <a:lnTo>
                      <a:pt x="222" y="20"/>
                    </a:lnTo>
                    <a:lnTo>
                      <a:pt x="235" y="7"/>
                    </a:lnTo>
                    <a:lnTo>
                      <a:pt x="229" y="0"/>
                    </a:lnTo>
                    <a:lnTo>
                      <a:pt x="215" y="14"/>
                    </a:lnTo>
                    <a:lnTo>
                      <a:pt x="200" y="32"/>
                    </a:lnTo>
                    <a:lnTo>
                      <a:pt x="186" y="53"/>
                    </a:lnTo>
                    <a:lnTo>
                      <a:pt x="171" y="75"/>
                    </a:lnTo>
                    <a:lnTo>
                      <a:pt x="157" y="98"/>
                    </a:lnTo>
                    <a:lnTo>
                      <a:pt x="142" y="123"/>
                    </a:lnTo>
                    <a:lnTo>
                      <a:pt x="128" y="147"/>
                    </a:lnTo>
                    <a:lnTo>
                      <a:pt x="113" y="172"/>
                    </a:lnTo>
                    <a:lnTo>
                      <a:pt x="98" y="197"/>
                    </a:lnTo>
                    <a:lnTo>
                      <a:pt x="84" y="220"/>
                    </a:lnTo>
                    <a:lnTo>
                      <a:pt x="70" y="242"/>
                    </a:lnTo>
                    <a:lnTo>
                      <a:pt x="56" y="260"/>
                    </a:lnTo>
                    <a:lnTo>
                      <a:pt x="41" y="276"/>
                    </a:lnTo>
                    <a:lnTo>
                      <a:pt x="27" y="288"/>
                    </a:lnTo>
                    <a:lnTo>
                      <a:pt x="12" y="297"/>
                    </a:lnTo>
                    <a:lnTo>
                      <a:pt x="0" y="301"/>
                    </a:lnTo>
                    <a:lnTo>
                      <a:pt x="0" y="311"/>
                    </a:lnTo>
                    <a:close/>
                  </a:path>
                </a:pathLst>
              </a:custGeom>
              <a:solidFill>
                <a:srgbClr val="000000">
                  <a:alpha val="100000"/>
                </a:srgbClr>
              </a:solidFill>
              <a:ln w="9525">
                <a:noFill/>
              </a:ln>
            </p:spPr>
            <p:txBody>
              <a:bodyPr/>
              <a:p>
                <a:endParaRPr lang="zh-CN" altLang="en-US"/>
              </a:p>
            </p:txBody>
          </p:sp>
          <p:sp>
            <p:nvSpPr>
              <p:cNvPr id="44346" name="Freeform 78"/>
              <p:cNvSpPr/>
              <p:nvPr/>
            </p:nvSpPr>
            <p:spPr>
              <a:xfrm>
                <a:off x="3978" y="3705"/>
                <a:ext cx="54" cy="10"/>
              </a:xfrm>
              <a:custGeom>
                <a:avLst/>
                <a:gdLst>
                  <a:gd name="txL" fmla="*/ 0 w 110"/>
                  <a:gd name="txT" fmla="*/ 0 h 20"/>
                  <a:gd name="txR" fmla="*/ 110 w 110"/>
                  <a:gd name="txB" fmla="*/ 20 h 2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10" h="20">
                    <a:moveTo>
                      <a:pt x="8" y="19"/>
                    </a:moveTo>
                    <a:lnTo>
                      <a:pt x="5" y="20"/>
                    </a:lnTo>
                    <a:lnTo>
                      <a:pt x="20" y="19"/>
                    </a:lnTo>
                    <a:lnTo>
                      <a:pt x="36" y="18"/>
                    </a:lnTo>
                    <a:lnTo>
                      <a:pt x="51" y="17"/>
                    </a:lnTo>
                    <a:lnTo>
                      <a:pt x="65" y="14"/>
                    </a:lnTo>
                    <a:lnTo>
                      <a:pt x="77" y="13"/>
                    </a:lnTo>
                    <a:lnTo>
                      <a:pt x="90" y="12"/>
                    </a:lnTo>
                    <a:lnTo>
                      <a:pt x="100" y="11"/>
                    </a:lnTo>
                    <a:lnTo>
                      <a:pt x="110" y="10"/>
                    </a:lnTo>
                    <a:lnTo>
                      <a:pt x="110" y="0"/>
                    </a:lnTo>
                    <a:lnTo>
                      <a:pt x="100" y="2"/>
                    </a:lnTo>
                    <a:lnTo>
                      <a:pt x="90" y="3"/>
                    </a:lnTo>
                    <a:lnTo>
                      <a:pt x="77" y="4"/>
                    </a:lnTo>
                    <a:lnTo>
                      <a:pt x="65" y="5"/>
                    </a:lnTo>
                    <a:lnTo>
                      <a:pt x="51" y="7"/>
                    </a:lnTo>
                    <a:lnTo>
                      <a:pt x="36" y="9"/>
                    </a:lnTo>
                    <a:lnTo>
                      <a:pt x="20" y="10"/>
                    </a:lnTo>
                    <a:lnTo>
                      <a:pt x="5" y="11"/>
                    </a:lnTo>
                    <a:lnTo>
                      <a:pt x="1" y="12"/>
                    </a:lnTo>
                    <a:lnTo>
                      <a:pt x="5" y="11"/>
                    </a:lnTo>
                    <a:lnTo>
                      <a:pt x="1" y="12"/>
                    </a:lnTo>
                    <a:lnTo>
                      <a:pt x="0" y="15"/>
                    </a:lnTo>
                    <a:lnTo>
                      <a:pt x="1" y="19"/>
                    </a:lnTo>
                    <a:lnTo>
                      <a:pt x="5" y="20"/>
                    </a:lnTo>
                    <a:lnTo>
                      <a:pt x="8" y="19"/>
                    </a:lnTo>
                    <a:close/>
                  </a:path>
                </a:pathLst>
              </a:custGeom>
              <a:solidFill>
                <a:srgbClr val="000000">
                  <a:alpha val="100000"/>
                </a:srgbClr>
              </a:solidFill>
              <a:ln w="9525">
                <a:noFill/>
              </a:ln>
            </p:spPr>
            <p:txBody>
              <a:bodyPr/>
              <a:p>
                <a:endParaRPr lang="zh-CN" altLang="en-US"/>
              </a:p>
            </p:txBody>
          </p:sp>
          <p:sp>
            <p:nvSpPr>
              <p:cNvPr id="44347" name="Freeform 79"/>
              <p:cNvSpPr/>
              <p:nvPr/>
            </p:nvSpPr>
            <p:spPr>
              <a:xfrm>
                <a:off x="3961" y="3710"/>
                <a:ext cx="21" cy="46"/>
              </a:xfrm>
              <a:custGeom>
                <a:avLst/>
                <a:gdLst>
                  <a:gd name="txL" fmla="*/ 0 w 40"/>
                  <a:gd name="txT" fmla="*/ 0 h 91"/>
                  <a:gd name="txR" fmla="*/ 40 w 40"/>
                  <a:gd name="txB" fmla="*/ 91 h 91"/>
                </a:gdLst>
                <a:ahLst/>
                <a:cxnLst>
                  <a:cxn ang="0">
                    <a:pos x="1" y="1"/>
                  </a:cxn>
                  <a:cxn ang="0">
                    <a:pos x="1" y="1"/>
                  </a:cxn>
                  <a:cxn ang="0">
                    <a:pos x="1" y="1"/>
                  </a:cxn>
                  <a:cxn ang="0">
                    <a:pos x="1" y="1"/>
                  </a:cxn>
                  <a:cxn ang="0">
                    <a:pos x="1" y="1"/>
                  </a:cxn>
                  <a:cxn ang="0">
                    <a:pos x="1" y="1"/>
                  </a:cxn>
                  <a:cxn ang="0">
                    <a:pos x="1" y="0"/>
                  </a:cxn>
                  <a:cxn ang="0">
                    <a:pos x="1" y="1"/>
                  </a:cxn>
                  <a:cxn ang="0">
                    <a:pos x="1" y="1"/>
                  </a:cxn>
                  <a:cxn ang="0">
                    <a:pos x="1" y="1"/>
                  </a:cxn>
                  <a:cxn ang="0">
                    <a:pos x="0" y="1"/>
                  </a:cxn>
                  <a:cxn ang="0">
                    <a:pos x="1" y="1"/>
                  </a:cxn>
                  <a:cxn ang="0">
                    <a:pos x="0" y="1"/>
                  </a:cxn>
                  <a:cxn ang="0">
                    <a:pos x="1" y="1"/>
                  </a:cxn>
                  <a:cxn ang="0">
                    <a:pos x="1" y="1"/>
                  </a:cxn>
                  <a:cxn ang="0">
                    <a:pos x="1" y="1"/>
                  </a:cxn>
                  <a:cxn ang="0">
                    <a:pos x="1" y="1"/>
                  </a:cxn>
                  <a:cxn ang="0">
                    <a:pos x="1" y="1"/>
                  </a:cxn>
                </a:cxnLst>
                <a:rect l="txL" t="txT" r="txR" b="txB"/>
                <a:pathLst>
                  <a:path w="40" h="91">
                    <a:moveTo>
                      <a:pt x="5" y="82"/>
                    </a:moveTo>
                    <a:lnTo>
                      <a:pt x="11" y="86"/>
                    </a:lnTo>
                    <a:lnTo>
                      <a:pt x="13" y="66"/>
                    </a:lnTo>
                    <a:lnTo>
                      <a:pt x="18" y="44"/>
                    </a:lnTo>
                    <a:lnTo>
                      <a:pt x="28" y="23"/>
                    </a:lnTo>
                    <a:lnTo>
                      <a:pt x="40" y="7"/>
                    </a:lnTo>
                    <a:lnTo>
                      <a:pt x="33" y="0"/>
                    </a:lnTo>
                    <a:lnTo>
                      <a:pt x="18" y="18"/>
                    </a:lnTo>
                    <a:lnTo>
                      <a:pt x="9" y="41"/>
                    </a:lnTo>
                    <a:lnTo>
                      <a:pt x="3" y="66"/>
                    </a:lnTo>
                    <a:lnTo>
                      <a:pt x="0" y="86"/>
                    </a:lnTo>
                    <a:lnTo>
                      <a:pt x="7" y="91"/>
                    </a:lnTo>
                    <a:lnTo>
                      <a:pt x="0" y="86"/>
                    </a:lnTo>
                    <a:lnTo>
                      <a:pt x="2" y="90"/>
                    </a:lnTo>
                    <a:lnTo>
                      <a:pt x="6" y="91"/>
                    </a:lnTo>
                    <a:lnTo>
                      <a:pt x="9" y="90"/>
                    </a:lnTo>
                    <a:lnTo>
                      <a:pt x="11" y="86"/>
                    </a:lnTo>
                    <a:lnTo>
                      <a:pt x="5" y="82"/>
                    </a:lnTo>
                    <a:close/>
                  </a:path>
                </a:pathLst>
              </a:custGeom>
              <a:solidFill>
                <a:srgbClr val="000000">
                  <a:alpha val="100000"/>
                </a:srgbClr>
              </a:solidFill>
              <a:ln w="9525">
                <a:noFill/>
              </a:ln>
            </p:spPr>
            <p:txBody>
              <a:bodyPr/>
              <a:p>
                <a:endParaRPr lang="zh-CN" altLang="en-US"/>
              </a:p>
            </p:txBody>
          </p:sp>
          <p:sp>
            <p:nvSpPr>
              <p:cNvPr id="44348" name="Freeform 80"/>
              <p:cNvSpPr/>
              <p:nvPr/>
            </p:nvSpPr>
            <p:spPr>
              <a:xfrm>
                <a:off x="3961" y="3436"/>
                <a:ext cx="177" cy="182"/>
              </a:xfrm>
              <a:custGeom>
                <a:avLst/>
                <a:gdLst>
                  <a:gd name="txL" fmla="*/ 0 w 354"/>
                  <a:gd name="txT" fmla="*/ 0 h 365"/>
                  <a:gd name="txR" fmla="*/ 354 w 354"/>
                  <a:gd name="txB" fmla="*/ 365 h 36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54" h="365">
                    <a:moveTo>
                      <a:pt x="21" y="365"/>
                    </a:moveTo>
                    <a:lnTo>
                      <a:pt x="25" y="358"/>
                    </a:lnTo>
                    <a:lnTo>
                      <a:pt x="30" y="352"/>
                    </a:lnTo>
                    <a:lnTo>
                      <a:pt x="35" y="346"/>
                    </a:lnTo>
                    <a:lnTo>
                      <a:pt x="41" y="342"/>
                    </a:lnTo>
                    <a:lnTo>
                      <a:pt x="47" y="338"/>
                    </a:lnTo>
                    <a:lnTo>
                      <a:pt x="53" y="335"/>
                    </a:lnTo>
                    <a:lnTo>
                      <a:pt x="58" y="331"/>
                    </a:lnTo>
                    <a:lnTo>
                      <a:pt x="64" y="328"/>
                    </a:lnTo>
                    <a:lnTo>
                      <a:pt x="70" y="324"/>
                    </a:lnTo>
                    <a:lnTo>
                      <a:pt x="79" y="320"/>
                    </a:lnTo>
                    <a:lnTo>
                      <a:pt x="88" y="314"/>
                    </a:lnTo>
                    <a:lnTo>
                      <a:pt x="100" y="308"/>
                    </a:lnTo>
                    <a:lnTo>
                      <a:pt x="114" y="300"/>
                    </a:lnTo>
                    <a:lnTo>
                      <a:pt x="128" y="293"/>
                    </a:lnTo>
                    <a:lnTo>
                      <a:pt x="141" y="284"/>
                    </a:lnTo>
                    <a:lnTo>
                      <a:pt x="157" y="275"/>
                    </a:lnTo>
                    <a:lnTo>
                      <a:pt x="172" y="266"/>
                    </a:lnTo>
                    <a:lnTo>
                      <a:pt x="189" y="255"/>
                    </a:lnTo>
                    <a:lnTo>
                      <a:pt x="205" y="244"/>
                    </a:lnTo>
                    <a:lnTo>
                      <a:pt x="220" y="232"/>
                    </a:lnTo>
                    <a:lnTo>
                      <a:pt x="235" y="221"/>
                    </a:lnTo>
                    <a:lnTo>
                      <a:pt x="248" y="208"/>
                    </a:lnTo>
                    <a:lnTo>
                      <a:pt x="261" y="195"/>
                    </a:lnTo>
                    <a:lnTo>
                      <a:pt x="273" y="183"/>
                    </a:lnTo>
                    <a:lnTo>
                      <a:pt x="266" y="178"/>
                    </a:lnTo>
                    <a:lnTo>
                      <a:pt x="261" y="171"/>
                    </a:lnTo>
                    <a:lnTo>
                      <a:pt x="260" y="163"/>
                    </a:lnTo>
                    <a:lnTo>
                      <a:pt x="260" y="155"/>
                    </a:lnTo>
                    <a:lnTo>
                      <a:pt x="253" y="141"/>
                    </a:lnTo>
                    <a:lnTo>
                      <a:pt x="255" y="125"/>
                    </a:lnTo>
                    <a:lnTo>
                      <a:pt x="261" y="110"/>
                    </a:lnTo>
                    <a:lnTo>
                      <a:pt x="267" y="100"/>
                    </a:lnTo>
                    <a:lnTo>
                      <a:pt x="269" y="95"/>
                    </a:lnTo>
                    <a:lnTo>
                      <a:pt x="274" y="89"/>
                    </a:lnTo>
                    <a:lnTo>
                      <a:pt x="281" y="82"/>
                    </a:lnTo>
                    <a:lnTo>
                      <a:pt x="288" y="77"/>
                    </a:lnTo>
                    <a:lnTo>
                      <a:pt x="296" y="71"/>
                    </a:lnTo>
                    <a:lnTo>
                      <a:pt x="305" y="66"/>
                    </a:lnTo>
                    <a:lnTo>
                      <a:pt x="313" y="65"/>
                    </a:lnTo>
                    <a:lnTo>
                      <a:pt x="322" y="68"/>
                    </a:lnTo>
                    <a:lnTo>
                      <a:pt x="329" y="56"/>
                    </a:lnTo>
                    <a:lnTo>
                      <a:pt x="337" y="40"/>
                    </a:lnTo>
                    <a:lnTo>
                      <a:pt x="345" y="20"/>
                    </a:lnTo>
                    <a:lnTo>
                      <a:pt x="354" y="0"/>
                    </a:lnTo>
                    <a:lnTo>
                      <a:pt x="342" y="0"/>
                    </a:lnTo>
                    <a:lnTo>
                      <a:pt x="329" y="1"/>
                    </a:lnTo>
                    <a:lnTo>
                      <a:pt x="316" y="2"/>
                    </a:lnTo>
                    <a:lnTo>
                      <a:pt x="305" y="4"/>
                    </a:lnTo>
                    <a:lnTo>
                      <a:pt x="293" y="8"/>
                    </a:lnTo>
                    <a:lnTo>
                      <a:pt x="282" y="11"/>
                    </a:lnTo>
                    <a:lnTo>
                      <a:pt x="271" y="16"/>
                    </a:lnTo>
                    <a:lnTo>
                      <a:pt x="261" y="21"/>
                    </a:lnTo>
                    <a:lnTo>
                      <a:pt x="233" y="40"/>
                    </a:lnTo>
                    <a:lnTo>
                      <a:pt x="208" y="63"/>
                    </a:lnTo>
                    <a:lnTo>
                      <a:pt x="186" y="87"/>
                    </a:lnTo>
                    <a:lnTo>
                      <a:pt x="168" y="112"/>
                    </a:lnTo>
                    <a:lnTo>
                      <a:pt x="152" y="138"/>
                    </a:lnTo>
                    <a:lnTo>
                      <a:pt x="139" y="161"/>
                    </a:lnTo>
                    <a:lnTo>
                      <a:pt x="129" y="182"/>
                    </a:lnTo>
                    <a:lnTo>
                      <a:pt x="121" y="197"/>
                    </a:lnTo>
                    <a:lnTo>
                      <a:pt x="109" y="198"/>
                    </a:lnTo>
                    <a:lnTo>
                      <a:pt x="95" y="208"/>
                    </a:lnTo>
                    <a:lnTo>
                      <a:pt x="80" y="225"/>
                    </a:lnTo>
                    <a:lnTo>
                      <a:pt x="64" y="247"/>
                    </a:lnTo>
                    <a:lnTo>
                      <a:pt x="49" y="270"/>
                    </a:lnTo>
                    <a:lnTo>
                      <a:pt x="35" y="293"/>
                    </a:lnTo>
                    <a:lnTo>
                      <a:pt x="23" y="312"/>
                    </a:lnTo>
                    <a:lnTo>
                      <a:pt x="14" y="323"/>
                    </a:lnTo>
                    <a:lnTo>
                      <a:pt x="3" y="337"/>
                    </a:lnTo>
                    <a:lnTo>
                      <a:pt x="0" y="347"/>
                    </a:lnTo>
                    <a:lnTo>
                      <a:pt x="6" y="357"/>
                    </a:lnTo>
                    <a:lnTo>
                      <a:pt x="21" y="365"/>
                    </a:lnTo>
                    <a:close/>
                  </a:path>
                </a:pathLst>
              </a:custGeom>
              <a:solidFill>
                <a:srgbClr val="FFFFFF">
                  <a:alpha val="100000"/>
                </a:srgbClr>
              </a:solidFill>
              <a:ln w="9525">
                <a:noFill/>
              </a:ln>
            </p:spPr>
            <p:txBody>
              <a:bodyPr/>
              <a:p>
                <a:endParaRPr lang="zh-CN" altLang="en-US"/>
              </a:p>
            </p:txBody>
          </p:sp>
          <p:sp>
            <p:nvSpPr>
              <p:cNvPr id="44349" name="Freeform 81"/>
              <p:cNvSpPr/>
              <p:nvPr/>
            </p:nvSpPr>
            <p:spPr>
              <a:xfrm>
                <a:off x="3969" y="3598"/>
                <a:ext cx="25" cy="21"/>
              </a:xfrm>
              <a:custGeom>
                <a:avLst/>
                <a:gdLst>
                  <a:gd name="txL" fmla="*/ 0 w 51"/>
                  <a:gd name="txT" fmla="*/ 0 h 44"/>
                  <a:gd name="txR" fmla="*/ 51 w 51"/>
                  <a:gd name="txB" fmla="*/ 44 h 44"/>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51" h="44">
                    <a:moveTo>
                      <a:pt x="46" y="0"/>
                    </a:moveTo>
                    <a:lnTo>
                      <a:pt x="46" y="0"/>
                    </a:lnTo>
                    <a:lnTo>
                      <a:pt x="40" y="4"/>
                    </a:lnTo>
                    <a:lnTo>
                      <a:pt x="34" y="7"/>
                    </a:lnTo>
                    <a:lnTo>
                      <a:pt x="29" y="11"/>
                    </a:lnTo>
                    <a:lnTo>
                      <a:pt x="23" y="14"/>
                    </a:lnTo>
                    <a:lnTo>
                      <a:pt x="16" y="20"/>
                    </a:lnTo>
                    <a:lnTo>
                      <a:pt x="10" y="26"/>
                    </a:lnTo>
                    <a:lnTo>
                      <a:pt x="5" y="32"/>
                    </a:lnTo>
                    <a:lnTo>
                      <a:pt x="0" y="39"/>
                    </a:lnTo>
                    <a:lnTo>
                      <a:pt x="9" y="44"/>
                    </a:lnTo>
                    <a:lnTo>
                      <a:pt x="14" y="37"/>
                    </a:lnTo>
                    <a:lnTo>
                      <a:pt x="17" y="32"/>
                    </a:lnTo>
                    <a:lnTo>
                      <a:pt x="23" y="27"/>
                    </a:lnTo>
                    <a:lnTo>
                      <a:pt x="28" y="23"/>
                    </a:lnTo>
                    <a:lnTo>
                      <a:pt x="33" y="20"/>
                    </a:lnTo>
                    <a:lnTo>
                      <a:pt x="39" y="16"/>
                    </a:lnTo>
                    <a:lnTo>
                      <a:pt x="45" y="13"/>
                    </a:lnTo>
                    <a:lnTo>
                      <a:pt x="51" y="9"/>
                    </a:lnTo>
                    <a:lnTo>
                      <a:pt x="46" y="0"/>
                    </a:lnTo>
                    <a:close/>
                  </a:path>
                </a:pathLst>
              </a:custGeom>
              <a:solidFill>
                <a:srgbClr val="000000">
                  <a:alpha val="100000"/>
                </a:srgbClr>
              </a:solidFill>
              <a:ln w="9525">
                <a:noFill/>
              </a:ln>
            </p:spPr>
            <p:txBody>
              <a:bodyPr/>
              <a:p>
                <a:endParaRPr lang="zh-CN" altLang="en-US"/>
              </a:p>
            </p:txBody>
          </p:sp>
          <p:sp>
            <p:nvSpPr>
              <p:cNvPr id="44350" name="Freeform 82"/>
              <p:cNvSpPr/>
              <p:nvPr/>
            </p:nvSpPr>
            <p:spPr>
              <a:xfrm>
                <a:off x="3992" y="3525"/>
                <a:ext cx="108" cy="77"/>
              </a:xfrm>
              <a:custGeom>
                <a:avLst/>
                <a:gdLst>
                  <a:gd name="txL" fmla="*/ 0 w 215"/>
                  <a:gd name="txT" fmla="*/ 0 h 154"/>
                  <a:gd name="txR" fmla="*/ 215 w 215"/>
                  <a:gd name="txB" fmla="*/ 154 h 15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0"/>
                  </a:cxn>
                  <a:cxn ang="0">
                    <a:pos x="1" y="1"/>
                  </a:cxn>
                  <a:cxn ang="0">
                    <a:pos x="1" y="1"/>
                  </a:cxn>
                </a:cxnLst>
                <a:rect l="txL" t="txT" r="txR" b="txB"/>
                <a:pathLst>
                  <a:path w="215" h="154">
                    <a:moveTo>
                      <a:pt x="208" y="9"/>
                    </a:moveTo>
                    <a:lnTo>
                      <a:pt x="207" y="1"/>
                    </a:lnTo>
                    <a:lnTo>
                      <a:pt x="196" y="14"/>
                    </a:lnTo>
                    <a:lnTo>
                      <a:pt x="183" y="27"/>
                    </a:lnTo>
                    <a:lnTo>
                      <a:pt x="169" y="39"/>
                    </a:lnTo>
                    <a:lnTo>
                      <a:pt x="154" y="51"/>
                    </a:lnTo>
                    <a:lnTo>
                      <a:pt x="140" y="61"/>
                    </a:lnTo>
                    <a:lnTo>
                      <a:pt x="124" y="73"/>
                    </a:lnTo>
                    <a:lnTo>
                      <a:pt x="108" y="83"/>
                    </a:lnTo>
                    <a:lnTo>
                      <a:pt x="93" y="92"/>
                    </a:lnTo>
                    <a:lnTo>
                      <a:pt x="77" y="101"/>
                    </a:lnTo>
                    <a:lnTo>
                      <a:pt x="63" y="111"/>
                    </a:lnTo>
                    <a:lnTo>
                      <a:pt x="49" y="118"/>
                    </a:lnTo>
                    <a:lnTo>
                      <a:pt x="36" y="126"/>
                    </a:lnTo>
                    <a:lnTo>
                      <a:pt x="24" y="131"/>
                    </a:lnTo>
                    <a:lnTo>
                      <a:pt x="15" y="137"/>
                    </a:lnTo>
                    <a:lnTo>
                      <a:pt x="6" y="142"/>
                    </a:lnTo>
                    <a:lnTo>
                      <a:pt x="0" y="145"/>
                    </a:lnTo>
                    <a:lnTo>
                      <a:pt x="5" y="154"/>
                    </a:lnTo>
                    <a:lnTo>
                      <a:pt x="10" y="151"/>
                    </a:lnTo>
                    <a:lnTo>
                      <a:pt x="20" y="146"/>
                    </a:lnTo>
                    <a:lnTo>
                      <a:pt x="29" y="141"/>
                    </a:lnTo>
                    <a:lnTo>
                      <a:pt x="40" y="135"/>
                    </a:lnTo>
                    <a:lnTo>
                      <a:pt x="54" y="127"/>
                    </a:lnTo>
                    <a:lnTo>
                      <a:pt x="68" y="120"/>
                    </a:lnTo>
                    <a:lnTo>
                      <a:pt x="82" y="111"/>
                    </a:lnTo>
                    <a:lnTo>
                      <a:pt x="98" y="101"/>
                    </a:lnTo>
                    <a:lnTo>
                      <a:pt x="113" y="92"/>
                    </a:lnTo>
                    <a:lnTo>
                      <a:pt x="129" y="82"/>
                    </a:lnTo>
                    <a:lnTo>
                      <a:pt x="145" y="70"/>
                    </a:lnTo>
                    <a:lnTo>
                      <a:pt x="161" y="58"/>
                    </a:lnTo>
                    <a:lnTo>
                      <a:pt x="176" y="46"/>
                    </a:lnTo>
                    <a:lnTo>
                      <a:pt x="190" y="33"/>
                    </a:lnTo>
                    <a:lnTo>
                      <a:pt x="203" y="21"/>
                    </a:lnTo>
                    <a:lnTo>
                      <a:pt x="214" y="8"/>
                    </a:lnTo>
                    <a:lnTo>
                      <a:pt x="213" y="0"/>
                    </a:lnTo>
                    <a:lnTo>
                      <a:pt x="214" y="8"/>
                    </a:lnTo>
                    <a:lnTo>
                      <a:pt x="215" y="5"/>
                    </a:lnTo>
                    <a:lnTo>
                      <a:pt x="214" y="1"/>
                    </a:lnTo>
                    <a:lnTo>
                      <a:pt x="211" y="0"/>
                    </a:lnTo>
                    <a:lnTo>
                      <a:pt x="207" y="1"/>
                    </a:lnTo>
                    <a:lnTo>
                      <a:pt x="208" y="9"/>
                    </a:lnTo>
                    <a:close/>
                  </a:path>
                </a:pathLst>
              </a:custGeom>
              <a:solidFill>
                <a:srgbClr val="000000">
                  <a:alpha val="100000"/>
                </a:srgbClr>
              </a:solidFill>
              <a:ln w="9525">
                <a:noFill/>
              </a:ln>
            </p:spPr>
            <p:txBody>
              <a:bodyPr/>
              <a:p>
                <a:endParaRPr lang="zh-CN" altLang="en-US"/>
              </a:p>
            </p:txBody>
          </p:sp>
          <p:sp>
            <p:nvSpPr>
              <p:cNvPr id="44351" name="Freeform 83"/>
              <p:cNvSpPr/>
              <p:nvPr/>
            </p:nvSpPr>
            <p:spPr>
              <a:xfrm>
                <a:off x="4089" y="3511"/>
                <a:ext cx="9" cy="19"/>
              </a:xfrm>
              <a:custGeom>
                <a:avLst/>
                <a:gdLst>
                  <a:gd name="txL" fmla="*/ 0 w 20"/>
                  <a:gd name="txT" fmla="*/ 0 h 37"/>
                  <a:gd name="txR" fmla="*/ 20 w 20"/>
                  <a:gd name="txB" fmla="*/ 37 h 37"/>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Lst>
                <a:rect l="txL" t="txT" r="txR" b="txB"/>
                <a:pathLst>
                  <a:path w="20" h="37">
                    <a:moveTo>
                      <a:pt x="1" y="9"/>
                    </a:moveTo>
                    <a:lnTo>
                      <a:pt x="0" y="5"/>
                    </a:lnTo>
                    <a:lnTo>
                      <a:pt x="0" y="13"/>
                    </a:lnTo>
                    <a:lnTo>
                      <a:pt x="1" y="22"/>
                    </a:lnTo>
                    <a:lnTo>
                      <a:pt x="7" y="32"/>
                    </a:lnTo>
                    <a:lnTo>
                      <a:pt x="15" y="37"/>
                    </a:lnTo>
                    <a:lnTo>
                      <a:pt x="20" y="28"/>
                    </a:lnTo>
                    <a:lnTo>
                      <a:pt x="14" y="25"/>
                    </a:lnTo>
                    <a:lnTo>
                      <a:pt x="11" y="20"/>
                    </a:lnTo>
                    <a:lnTo>
                      <a:pt x="10" y="13"/>
                    </a:lnTo>
                    <a:lnTo>
                      <a:pt x="10" y="5"/>
                    </a:lnTo>
                    <a:lnTo>
                      <a:pt x="8" y="2"/>
                    </a:lnTo>
                    <a:lnTo>
                      <a:pt x="10" y="5"/>
                    </a:lnTo>
                    <a:lnTo>
                      <a:pt x="8" y="2"/>
                    </a:lnTo>
                    <a:lnTo>
                      <a:pt x="5" y="0"/>
                    </a:lnTo>
                    <a:lnTo>
                      <a:pt x="1" y="2"/>
                    </a:lnTo>
                    <a:lnTo>
                      <a:pt x="0" y="5"/>
                    </a:lnTo>
                    <a:lnTo>
                      <a:pt x="1" y="9"/>
                    </a:lnTo>
                    <a:close/>
                  </a:path>
                </a:pathLst>
              </a:custGeom>
              <a:solidFill>
                <a:srgbClr val="000000">
                  <a:alpha val="100000"/>
                </a:srgbClr>
              </a:solidFill>
              <a:ln w="9525">
                <a:noFill/>
              </a:ln>
            </p:spPr>
            <p:txBody>
              <a:bodyPr/>
              <a:p>
                <a:endParaRPr lang="zh-CN" altLang="en-US"/>
              </a:p>
            </p:txBody>
          </p:sp>
          <p:sp>
            <p:nvSpPr>
              <p:cNvPr id="44352" name="Freeform 84"/>
              <p:cNvSpPr/>
              <p:nvPr/>
            </p:nvSpPr>
            <p:spPr>
              <a:xfrm>
                <a:off x="4085" y="3485"/>
                <a:ext cx="12" cy="30"/>
              </a:xfrm>
              <a:custGeom>
                <a:avLst/>
                <a:gdLst>
                  <a:gd name="txL" fmla="*/ 0 w 23"/>
                  <a:gd name="txT" fmla="*/ 0 h 62"/>
                  <a:gd name="txR" fmla="*/ 23 w 23"/>
                  <a:gd name="txB" fmla="*/ 62 h 62"/>
                </a:gdLst>
                <a:ahLst/>
                <a:cxnLst>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Lst>
                <a:rect l="txL" t="txT" r="txR" b="txB"/>
                <a:pathLst>
                  <a:path w="23" h="62">
                    <a:moveTo>
                      <a:pt x="14" y="0"/>
                    </a:moveTo>
                    <a:lnTo>
                      <a:pt x="14" y="0"/>
                    </a:lnTo>
                    <a:lnTo>
                      <a:pt x="8" y="11"/>
                    </a:lnTo>
                    <a:lnTo>
                      <a:pt x="3" y="27"/>
                    </a:lnTo>
                    <a:lnTo>
                      <a:pt x="0" y="44"/>
                    </a:lnTo>
                    <a:lnTo>
                      <a:pt x="8" y="62"/>
                    </a:lnTo>
                    <a:lnTo>
                      <a:pt x="15" y="55"/>
                    </a:lnTo>
                    <a:lnTo>
                      <a:pt x="10" y="44"/>
                    </a:lnTo>
                    <a:lnTo>
                      <a:pt x="12" y="29"/>
                    </a:lnTo>
                    <a:lnTo>
                      <a:pt x="18" y="15"/>
                    </a:lnTo>
                    <a:lnTo>
                      <a:pt x="23" y="5"/>
                    </a:lnTo>
                    <a:lnTo>
                      <a:pt x="14" y="0"/>
                    </a:lnTo>
                    <a:close/>
                  </a:path>
                </a:pathLst>
              </a:custGeom>
              <a:solidFill>
                <a:srgbClr val="000000">
                  <a:alpha val="100000"/>
                </a:srgbClr>
              </a:solidFill>
              <a:ln w="9525">
                <a:noFill/>
              </a:ln>
            </p:spPr>
            <p:txBody>
              <a:bodyPr/>
              <a:p>
                <a:endParaRPr lang="zh-CN" altLang="en-US"/>
              </a:p>
            </p:txBody>
          </p:sp>
          <p:sp>
            <p:nvSpPr>
              <p:cNvPr id="44353" name="Freeform 85"/>
              <p:cNvSpPr/>
              <p:nvPr/>
            </p:nvSpPr>
            <p:spPr>
              <a:xfrm>
                <a:off x="4092" y="3466"/>
                <a:ext cx="32" cy="21"/>
              </a:xfrm>
              <a:custGeom>
                <a:avLst/>
                <a:gdLst>
                  <a:gd name="txL" fmla="*/ 0 w 65"/>
                  <a:gd name="txT" fmla="*/ 0 h 41"/>
                  <a:gd name="txR" fmla="*/ 65 w 65"/>
                  <a:gd name="txB" fmla="*/ 41 h 41"/>
                </a:gdLst>
                <a:ahLst/>
                <a:cxnLst>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65" h="41">
                    <a:moveTo>
                      <a:pt x="55" y="4"/>
                    </a:moveTo>
                    <a:lnTo>
                      <a:pt x="62" y="2"/>
                    </a:lnTo>
                    <a:lnTo>
                      <a:pt x="51" y="0"/>
                    </a:lnTo>
                    <a:lnTo>
                      <a:pt x="42" y="1"/>
                    </a:lnTo>
                    <a:lnTo>
                      <a:pt x="31" y="5"/>
                    </a:lnTo>
                    <a:lnTo>
                      <a:pt x="22" y="12"/>
                    </a:lnTo>
                    <a:lnTo>
                      <a:pt x="15" y="18"/>
                    </a:lnTo>
                    <a:lnTo>
                      <a:pt x="8" y="25"/>
                    </a:lnTo>
                    <a:lnTo>
                      <a:pt x="3" y="32"/>
                    </a:lnTo>
                    <a:lnTo>
                      <a:pt x="0" y="36"/>
                    </a:lnTo>
                    <a:lnTo>
                      <a:pt x="9" y="41"/>
                    </a:lnTo>
                    <a:lnTo>
                      <a:pt x="12" y="36"/>
                    </a:lnTo>
                    <a:lnTo>
                      <a:pt x="15" y="32"/>
                    </a:lnTo>
                    <a:lnTo>
                      <a:pt x="22" y="25"/>
                    </a:lnTo>
                    <a:lnTo>
                      <a:pt x="29" y="19"/>
                    </a:lnTo>
                    <a:lnTo>
                      <a:pt x="36" y="15"/>
                    </a:lnTo>
                    <a:lnTo>
                      <a:pt x="44" y="10"/>
                    </a:lnTo>
                    <a:lnTo>
                      <a:pt x="51" y="9"/>
                    </a:lnTo>
                    <a:lnTo>
                      <a:pt x="58" y="11"/>
                    </a:lnTo>
                    <a:lnTo>
                      <a:pt x="65" y="9"/>
                    </a:lnTo>
                    <a:lnTo>
                      <a:pt x="58" y="11"/>
                    </a:lnTo>
                    <a:lnTo>
                      <a:pt x="61" y="11"/>
                    </a:lnTo>
                    <a:lnTo>
                      <a:pt x="65" y="8"/>
                    </a:lnTo>
                    <a:lnTo>
                      <a:pt x="65" y="4"/>
                    </a:lnTo>
                    <a:lnTo>
                      <a:pt x="62" y="2"/>
                    </a:lnTo>
                    <a:lnTo>
                      <a:pt x="55" y="4"/>
                    </a:lnTo>
                    <a:close/>
                  </a:path>
                </a:pathLst>
              </a:custGeom>
              <a:solidFill>
                <a:srgbClr val="000000">
                  <a:alpha val="100000"/>
                </a:srgbClr>
              </a:solidFill>
              <a:ln w="9525">
                <a:noFill/>
              </a:ln>
            </p:spPr>
            <p:txBody>
              <a:bodyPr/>
              <a:p>
                <a:endParaRPr lang="zh-CN" altLang="en-US"/>
              </a:p>
            </p:txBody>
          </p:sp>
          <p:sp>
            <p:nvSpPr>
              <p:cNvPr id="44354" name="Freeform 86"/>
              <p:cNvSpPr/>
              <p:nvPr/>
            </p:nvSpPr>
            <p:spPr>
              <a:xfrm>
                <a:off x="4120" y="3433"/>
                <a:ext cx="20" cy="38"/>
              </a:xfrm>
              <a:custGeom>
                <a:avLst/>
                <a:gdLst>
                  <a:gd name="txL" fmla="*/ 0 w 42"/>
                  <a:gd name="txT" fmla="*/ 0 h 75"/>
                  <a:gd name="txR" fmla="*/ 42 w 42"/>
                  <a:gd name="txB" fmla="*/ 75 h 75"/>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0"/>
                  </a:cxn>
                  <a:cxn ang="0">
                    <a:pos x="0" y="0"/>
                  </a:cxn>
                  <a:cxn ang="0">
                    <a:pos x="0" y="1"/>
                  </a:cxn>
                  <a:cxn ang="0">
                    <a:pos x="0" y="1"/>
                  </a:cxn>
                </a:cxnLst>
                <a:rect l="txL" t="txT" r="txR" b="txB"/>
                <a:pathLst>
                  <a:path w="42" h="75">
                    <a:moveTo>
                      <a:pt x="37" y="9"/>
                    </a:moveTo>
                    <a:lnTo>
                      <a:pt x="33" y="3"/>
                    </a:lnTo>
                    <a:lnTo>
                      <a:pt x="23" y="24"/>
                    </a:lnTo>
                    <a:lnTo>
                      <a:pt x="15" y="43"/>
                    </a:lnTo>
                    <a:lnTo>
                      <a:pt x="7" y="59"/>
                    </a:lnTo>
                    <a:lnTo>
                      <a:pt x="0" y="70"/>
                    </a:lnTo>
                    <a:lnTo>
                      <a:pt x="10" y="75"/>
                    </a:lnTo>
                    <a:lnTo>
                      <a:pt x="17" y="63"/>
                    </a:lnTo>
                    <a:lnTo>
                      <a:pt x="25" y="47"/>
                    </a:lnTo>
                    <a:lnTo>
                      <a:pt x="33" y="26"/>
                    </a:lnTo>
                    <a:lnTo>
                      <a:pt x="42" y="6"/>
                    </a:lnTo>
                    <a:lnTo>
                      <a:pt x="37" y="0"/>
                    </a:lnTo>
                    <a:lnTo>
                      <a:pt x="42" y="6"/>
                    </a:lnTo>
                    <a:lnTo>
                      <a:pt x="41" y="2"/>
                    </a:lnTo>
                    <a:lnTo>
                      <a:pt x="38" y="0"/>
                    </a:lnTo>
                    <a:lnTo>
                      <a:pt x="35" y="0"/>
                    </a:lnTo>
                    <a:lnTo>
                      <a:pt x="33" y="3"/>
                    </a:lnTo>
                    <a:lnTo>
                      <a:pt x="37" y="9"/>
                    </a:lnTo>
                    <a:close/>
                  </a:path>
                </a:pathLst>
              </a:custGeom>
              <a:solidFill>
                <a:srgbClr val="000000">
                  <a:alpha val="100000"/>
                </a:srgbClr>
              </a:solidFill>
              <a:ln w="9525">
                <a:noFill/>
              </a:ln>
            </p:spPr>
            <p:txBody>
              <a:bodyPr/>
              <a:p>
                <a:endParaRPr lang="zh-CN" altLang="en-US"/>
              </a:p>
            </p:txBody>
          </p:sp>
          <p:sp>
            <p:nvSpPr>
              <p:cNvPr id="44355" name="Freeform 87"/>
              <p:cNvSpPr/>
              <p:nvPr/>
            </p:nvSpPr>
            <p:spPr>
              <a:xfrm>
                <a:off x="4090" y="3433"/>
                <a:ext cx="48" cy="16"/>
              </a:xfrm>
              <a:custGeom>
                <a:avLst/>
                <a:gdLst>
                  <a:gd name="txL" fmla="*/ 0 w 95"/>
                  <a:gd name="txT" fmla="*/ 0 h 32"/>
                  <a:gd name="txR" fmla="*/ 95 w 95"/>
                  <a:gd name="txB" fmla="*/ 32 h 32"/>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0" y="1"/>
                  </a:cxn>
                  <a:cxn ang="0">
                    <a:pos x="0" y="1"/>
                  </a:cxn>
                  <a:cxn ang="0">
                    <a:pos x="1" y="1"/>
                  </a:cxn>
                </a:cxnLst>
                <a:rect l="txL" t="txT" r="txR" b="txB"/>
                <a:pathLst>
                  <a:path w="95" h="32">
                    <a:moveTo>
                      <a:pt x="4" y="32"/>
                    </a:moveTo>
                    <a:lnTo>
                      <a:pt x="4" y="32"/>
                    </a:lnTo>
                    <a:lnTo>
                      <a:pt x="15" y="26"/>
                    </a:lnTo>
                    <a:lnTo>
                      <a:pt x="24" y="22"/>
                    </a:lnTo>
                    <a:lnTo>
                      <a:pt x="35" y="18"/>
                    </a:lnTo>
                    <a:lnTo>
                      <a:pt x="47" y="15"/>
                    </a:lnTo>
                    <a:lnTo>
                      <a:pt x="57" y="12"/>
                    </a:lnTo>
                    <a:lnTo>
                      <a:pt x="70" y="11"/>
                    </a:lnTo>
                    <a:lnTo>
                      <a:pt x="83" y="11"/>
                    </a:lnTo>
                    <a:lnTo>
                      <a:pt x="95" y="10"/>
                    </a:lnTo>
                    <a:lnTo>
                      <a:pt x="95" y="1"/>
                    </a:lnTo>
                    <a:lnTo>
                      <a:pt x="83" y="0"/>
                    </a:lnTo>
                    <a:lnTo>
                      <a:pt x="70" y="2"/>
                    </a:lnTo>
                    <a:lnTo>
                      <a:pt x="57" y="3"/>
                    </a:lnTo>
                    <a:lnTo>
                      <a:pt x="45" y="6"/>
                    </a:lnTo>
                    <a:lnTo>
                      <a:pt x="33" y="9"/>
                    </a:lnTo>
                    <a:lnTo>
                      <a:pt x="22" y="12"/>
                    </a:lnTo>
                    <a:lnTo>
                      <a:pt x="10" y="17"/>
                    </a:lnTo>
                    <a:lnTo>
                      <a:pt x="0" y="23"/>
                    </a:lnTo>
                    <a:lnTo>
                      <a:pt x="4" y="32"/>
                    </a:lnTo>
                    <a:close/>
                  </a:path>
                </a:pathLst>
              </a:custGeom>
              <a:solidFill>
                <a:srgbClr val="000000">
                  <a:alpha val="100000"/>
                </a:srgbClr>
              </a:solidFill>
              <a:ln w="9525">
                <a:noFill/>
              </a:ln>
            </p:spPr>
            <p:txBody>
              <a:bodyPr/>
              <a:p>
                <a:endParaRPr lang="zh-CN" altLang="en-US"/>
              </a:p>
            </p:txBody>
          </p:sp>
          <p:sp>
            <p:nvSpPr>
              <p:cNvPr id="44356" name="Freeform 88"/>
              <p:cNvSpPr/>
              <p:nvPr/>
            </p:nvSpPr>
            <p:spPr>
              <a:xfrm>
                <a:off x="4019" y="3444"/>
                <a:ext cx="74" cy="93"/>
              </a:xfrm>
              <a:custGeom>
                <a:avLst/>
                <a:gdLst>
                  <a:gd name="txL" fmla="*/ 0 w 147"/>
                  <a:gd name="txT" fmla="*/ 0 h 184"/>
                  <a:gd name="txR" fmla="*/ 147 w 147"/>
                  <a:gd name="txB" fmla="*/ 184 h 18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0" y="1"/>
                  </a:cxn>
                  <a:cxn ang="0">
                    <a:pos x="0" y="1"/>
                  </a:cxn>
                  <a:cxn ang="0">
                    <a:pos x="1" y="1"/>
                  </a:cxn>
                  <a:cxn ang="0">
                    <a:pos x="1" y="1"/>
                  </a:cxn>
                  <a:cxn ang="0">
                    <a:pos x="1" y="1"/>
                  </a:cxn>
                  <a:cxn ang="0">
                    <a:pos x="1" y="1"/>
                  </a:cxn>
                </a:cxnLst>
                <a:rect l="txL" t="txT" r="txR" b="txB"/>
                <a:pathLst>
                  <a:path w="147" h="184">
                    <a:moveTo>
                      <a:pt x="2" y="184"/>
                    </a:moveTo>
                    <a:lnTo>
                      <a:pt x="9" y="182"/>
                    </a:lnTo>
                    <a:lnTo>
                      <a:pt x="17" y="167"/>
                    </a:lnTo>
                    <a:lnTo>
                      <a:pt x="28" y="146"/>
                    </a:lnTo>
                    <a:lnTo>
                      <a:pt x="40" y="123"/>
                    </a:lnTo>
                    <a:lnTo>
                      <a:pt x="56" y="98"/>
                    </a:lnTo>
                    <a:lnTo>
                      <a:pt x="74" y="74"/>
                    </a:lnTo>
                    <a:lnTo>
                      <a:pt x="96" y="49"/>
                    </a:lnTo>
                    <a:lnTo>
                      <a:pt x="121" y="26"/>
                    </a:lnTo>
                    <a:lnTo>
                      <a:pt x="147" y="9"/>
                    </a:lnTo>
                    <a:lnTo>
                      <a:pt x="143" y="0"/>
                    </a:lnTo>
                    <a:lnTo>
                      <a:pt x="114" y="19"/>
                    </a:lnTo>
                    <a:lnTo>
                      <a:pt x="89" y="42"/>
                    </a:lnTo>
                    <a:lnTo>
                      <a:pt x="67" y="67"/>
                    </a:lnTo>
                    <a:lnTo>
                      <a:pt x="47" y="93"/>
                    </a:lnTo>
                    <a:lnTo>
                      <a:pt x="31" y="118"/>
                    </a:lnTo>
                    <a:lnTo>
                      <a:pt x="18" y="142"/>
                    </a:lnTo>
                    <a:lnTo>
                      <a:pt x="8" y="162"/>
                    </a:lnTo>
                    <a:lnTo>
                      <a:pt x="0" y="177"/>
                    </a:lnTo>
                    <a:lnTo>
                      <a:pt x="7" y="175"/>
                    </a:lnTo>
                    <a:lnTo>
                      <a:pt x="0" y="177"/>
                    </a:lnTo>
                    <a:lnTo>
                      <a:pt x="0" y="181"/>
                    </a:lnTo>
                    <a:lnTo>
                      <a:pt x="3" y="184"/>
                    </a:lnTo>
                    <a:lnTo>
                      <a:pt x="7" y="184"/>
                    </a:lnTo>
                    <a:lnTo>
                      <a:pt x="9" y="182"/>
                    </a:lnTo>
                    <a:lnTo>
                      <a:pt x="2" y="184"/>
                    </a:lnTo>
                    <a:close/>
                  </a:path>
                </a:pathLst>
              </a:custGeom>
              <a:solidFill>
                <a:srgbClr val="000000">
                  <a:alpha val="100000"/>
                </a:srgbClr>
              </a:solidFill>
              <a:ln w="9525">
                <a:noFill/>
              </a:ln>
            </p:spPr>
            <p:txBody>
              <a:bodyPr/>
              <a:p>
                <a:endParaRPr lang="zh-CN" altLang="en-US"/>
              </a:p>
            </p:txBody>
          </p:sp>
          <p:sp>
            <p:nvSpPr>
              <p:cNvPr id="44357" name="Freeform 89"/>
              <p:cNvSpPr/>
              <p:nvPr/>
            </p:nvSpPr>
            <p:spPr>
              <a:xfrm>
                <a:off x="3965" y="3532"/>
                <a:ext cx="57" cy="68"/>
              </a:xfrm>
              <a:custGeom>
                <a:avLst/>
                <a:gdLst>
                  <a:gd name="txL" fmla="*/ 0 w 114"/>
                  <a:gd name="txT" fmla="*/ 0 h 136"/>
                  <a:gd name="txR" fmla="*/ 114 w 114"/>
                  <a:gd name="txB" fmla="*/ 136 h 136"/>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Lst>
                <a:rect l="txL" t="txT" r="txR" b="txB"/>
                <a:pathLst>
                  <a:path w="114" h="136">
                    <a:moveTo>
                      <a:pt x="8" y="135"/>
                    </a:moveTo>
                    <a:lnTo>
                      <a:pt x="8" y="135"/>
                    </a:lnTo>
                    <a:lnTo>
                      <a:pt x="18" y="122"/>
                    </a:lnTo>
                    <a:lnTo>
                      <a:pt x="31" y="104"/>
                    </a:lnTo>
                    <a:lnTo>
                      <a:pt x="45" y="81"/>
                    </a:lnTo>
                    <a:lnTo>
                      <a:pt x="60" y="58"/>
                    </a:lnTo>
                    <a:lnTo>
                      <a:pt x="75" y="37"/>
                    </a:lnTo>
                    <a:lnTo>
                      <a:pt x="90" y="19"/>
                    </a:lnTo>
                    <a:lnTo>
                      <a:pt x="102" y="10"/>
                    </a:lnTo>
                    <a:lnTo>
                      <a:pt x="109" y="9"/>
                    </a:lnTo>
                    <a:lnTo>
                      <a:pt x="114" y="0"/>
                    </a:lnTo>
                    <a:lnTo>
                      <a:pt x="98" y="1"/>
                    </a:lnTo>
                    <a:lnTo>
                      <a:pt x="83" y="13"/>
                    </a:lnTo>
                    <a:lnTo>
                      <a:pt x="68" y="30"/>
                    </a:lnTo>
                    <a:lnTo>
                      <a:pt x="51" y="53"/>
                    </a:lnTo>
                    <a:lnTo>
                      <a:pt x="36" y="76"/>
                    </a:lnTo>
                    <a:lnTo>
                      <a:pt x="22" y="99"/>
                    </a:lnTo>
                    <a:lnTo>
                      <a:pt x="9" y="117"/>
                    </a:lnTo>
                    <a:lnTo>
                      <a:pt x="1" y="128"/>
                    </a:lnTo>
                    <a:lnTo>
                      <a:pt x="0" y="131"/>
                    </a:lnTo>
                    <a:lnTo>
                      <a:pt x="1" y="135"/>
                    </a:lnTo>
                    <a:lnTo>
                      <a:pt x="5" y="136"/>
                    </a:lnTo>
                    <a:lnTo>
                      <a:pt x="8" y="135"/>
                    </a:lnTo>
                    <a:close/>
                  </a:path>
                </a:pathLst>
              </a:custGeom>
              <a:solidFill>
                <a:srgbClr val="000000">
                  <a:alpha val="100000"/>
                </a:srgbClr>
              </a:solidFill>
              <a:ln w="9525">
                <a:noFill/>
              </a:ln>
            </p:spPr>
            <p:txBody>
              <a:bodyPr/>
              <a:p>
                <a:endParaRPr lang="zh-CN" altLang="en-US"/>
              </a:p>
            </p:txBody>
          </p:sp>
          <p:sp>
            <p:nvSpPr>
              <p:cNvPr id="44358" name="Freeform 90"/>
              <p:cNvSpPr/>
              <p:nvPr/>
            </p:nvSpPr>
            <p:spPr>
              <a:xfrm>
                <a:off x="3959" y="3596"/>
                <a:ext cx="15" cy="25"/>
              </a:xfrm>
              <a:custGeom>
                <a:avLst/>
                <a:gdLst>
                  <a:gd name="txL" fmla="*/ 0 w 30"/>
                  <a:gd name="txT" fmla="*/ 0 h 49"/>
                  <a:gd name="txR" fmla="*/ 30 w 30"/>
                  <a:gd name="txB" fmla="*/ 49 h 49"/>
                </a:gdLst>
                <a:ahLst/>
                <a:cxnLst>
                  <a:cxn ang="0">
                    <a:pos x="1" y="1"/>
                  </a:cxn>
                  <a:cxn ang="0">
                    <a:pos x="1" y="1"/>
                  </a:cxn>
                  <a:cxn ang="0">
                    <a:pos x="1" y="1"/>
                  </a:cxn>
                  <a:cxn ang="0">
                    <a:pos x="1" y="1"/>
                  </a:cxn>
                  <a:cxn ang="0">
                    <a:pos x="1" y="1"/>
                  </a:cxn>
                  <a:cxn ang="0">
                    <a:pos x="1" y="1"/>
                  </a:cxn>
                  <a:cxn ang="0">
                    <a:pos x="1" y="0"/>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30" h="49">
                    <a:moveTo>
                      <a:pt x="21" y="42"/>
                    </a:moveTo>
                    <a:lnTo>
                      <a:pt x="27" y="40"/>
                    </a:lnTo>
                    <a:lnTo>
                      <a:pt x="14" y="33"/>
                    </a:lnTo>
                    <a:lnTo>
                      <a:pt x="9" y="27"/>
                    </a:lnTo>
                    <a:lnTo>
                      <a:pt x="13" y="19"/>
                    </a:lnTo>
                    <a:lnTo>
                      <a:pt x="22" y="7"/>
                    </a:lnTo>
                    <a:lnTo>
                      <a:pt x="15" y="0"/>
                    </a:lnTo>
                    <a:lnTo>
                      <a:pt x="4" y="15"/>
                    </a:lnTo>
                    <a:lnTo>
                      <a:pt x="0" y="27"/>
                    </a:lnTo>
                    <a:lnTo>
                      <a:pt x="7" y="40"/>
                    </a:lnTo>
                    <a:lnTo>
                      <a:pt x="24" y="49"/>
                    </a:lnTo>
                    <a:lnTo>
                      <a:pt x="30" y="47"/>
                    </a:lnTo>
                    <a:lnTo>
                      <a:pt x="24" y="49"/>
                    </a:lnTo>
                    <a:lnTo>
                      <a:pt x="28" y="48"/>
                    </a:lnTo>
                    <a:lnTo>
                      <a:pt x="30" y="46"/>
                    </a:lnTo>
                    <a:lnTo>
                      <a:pt x="30" y="42"/>
                    </a:lnTo>
                    <a:lnTo>
                      <a:pt x="27" y="40"/>
                    </a:lnTo>
                    <a:lnTo>
                      <a:pt x="21" y="42"/>
                    </a:lnTo>
                    <a:close/>
                  </a:path>
                </a:pathLst>
              </a:custGeom>
              <a:solidFill>
                <a:srgbClr val="000000">
                  <a:alpha val="100000"/>
                </a:srgbClr>
              </a:solidFill>
              <a:ln w="9525">
                <a:noFill/>
              </a:ln>
            </p:spPr>
            <p:txBody>
              <a:bodyPr/>
              <a:p>
                <a:endParaRPr lang="zh-CN" altLang="en-US"/>
              </a:p>
            </p:txBody>
          </p:sp>
          <p:sp>
            <p:nvSpPr>
              <p:cNvPr id="44359" name="Freeform 91"/>
              <p:cNvSpPr/>
              <p:nvPr/>
            </p:nvSpPr>
            <p:spPr>
              <a:xfrm>
                <a:off x="4261" y="3503"/>
                <a:ext cx="161" cy="156"/>
              </a:xfrm>
              <a:custGeom>
                <a:avLst/>
                <a:gdLst>
                  <a:gd name="txL" fmla="*/ 0 w 322"/>
                  <a:gd name="txT" fmla="*/ 0 h 313"/>
                  <a:gd name="txR" fmla="*/ 322 w 322"/>
                  <a:gd name="txB" fmla="*/ 313 h 313"/>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22" h="313">
                    <a:moveTo>
                      <a:pt x="322" y="229"/>
                    </a:moveTo>
                    <a:lnTo>
                      <a:pt x="299" y="239"/>
                    </a:lnTo>
                    <a:lnTo>
                      <a:pt x="276" y="250"/>
                    </a:lnTo>
                    <a:lnTo>
                      <a:pt x="254" y="262"/>
                    </a:lnTo>
                    <a:lnTo>
                      <a:pt x="234" y="272"/>
                    </a:lnTo>
                    <a:lnTo>
                      <a:pt x="216" y="284"/>
                    </a:lnTo>
                    <a:lnTo>
                      <a:pt x="201" y="293"/>
                    </a:lnTo>
                    <a:lnTo>
                      <a:pt x="190" y="301"/>
                    </a:lnTo>
                    <a:lnTo>
                      <a:pt x="181" y="308"/>
                    </a:lnTo>
                    <a:lnTo>
                      <a:pt x="172" y="311"/>
                    </a:lnTo>
                    <a:lnTo>
                      <a:pt x="164" y="313"/>
                    </a:lnTo>
                    <a:lnTo>
                      <a:pt x="156" y="312"/>
                    </a:lnTo>
                    <a:lnTo>
                      <a:pt x="154" y="304"/>
                    </a:lnTo>
                    <a:lnTo>
                      <a:pt x="163" y="298"/>
                    </a:lnTo>
                    <a:lnTo>
                      <a:pt x="172" y="289"/>
                    </a:lnTo>
                    <a:lnTo>
                      <a:pt x="183" y="278"/>
                    </a:lnTo>
                    <a:lnTo>
                      <a:pt x="192" y="265"/>
                    </a:lnTo>
                    <a:lnTo>
                      <a:pt x="199" y="252"/>
                    </a:lnTo>
                    <a:lnTo>
                      <a:pt x="202" y="240"/>
                    </a:lnTo>
                    <a:lnTo>
                      <a:pt x="201" y="229"/>
                    </a:lnTo>
                    <a:lnTo>
                      <a:pt x="195" y="221"/>
                    </a:lnTo>
                    <a:lnTo>
                      <a:pt x="185" y="217"/>
                    </a:lnTo>
                    <a:lnTo>
                      <a:pt x="173" y="214"/>
                    </a:lnTo>
                    <a:lnTo>
                      <a:pt x="161" y="217"/>
                    </a:lnTo>
                    <a:lnTo>
                      <a:pt x="149" y="222"/>
                    </a:lnTo>
                    <a:lnTo>
                      <a:pt x="138" y="231"/>
                    </a:lnTo>
                    <a:lnTo>
                      <a:pt x="130" y="243"/>
                    </a:lnTo>
                    <a:lnTo>
                      <a:pt x="124" y="260"/>
                    </a:lnTo>
                    <a:lnTo>
                      <a:pt x="123" y="280"/>
                    </a:lnTo>
                    <a:lnTo>
                      <a:pt x="115" y="282"/>
                    </a:lnTo>
                    <a:lnTo>
                      <a:pt x="107" y="285"/>
                    </a:lnTo>
                    <a:lnTo>
                      <a:pt x="99" y="287"/>
                    </a:lnTo>
                    <a:lnTo>
                      <a:pt x="92" y="287"/>
                    </a:lnTo>
                    <a:lnTo>
                      <a:pt x="86" y="286"/>
                    </a:lnTo>
                    <a:lnTo>
                      <a:pt x="82" y="280"/>
                    </a:lnTo>
                    <a:lnTo>
                      <a:pt x="80" y="271"/>
                    </a:lnTo>
                    <a:lnTo>
                      <a:pt x="81" y="256"/>
                    </a:lnTo>
                    <a:lnTo>
                      <a:pt x="95" y="250"/>
                    </a:lnTo>
                    <a:lnTo>
                      <a:pt x="108" y="241"/>
                    </a:lnTo>
                    <a:lnTo>
                      <a:pt x="119" y="231"/>
                    </a:lnTo>
                    <a:lnTo>
                      <a:pt x="130" y="218"/>
                    </a:lnTo>
                    <a:lnTo>
                      <a:pt x="135" y="204"/>
                    </a:lnTo>
                    <a:lnTo>
                      <a:pt x="138" y="190"/>
                    </a:lnTo>
                    <a:lnTo>
                      <a:pt x="133" y="178"/>
                    </a:lnTo>
                    <a:lnTo>
                      <a:pt x="123" y="166"/>
                    </a:lnTo>
                    <a:lnTo>
                      <a:pt x="109" y="159"/>
                    </a:lnTo>
                    <a:lnTo>
                      <a:pt x="96" y="159"/>
                    </a:lnTo>
                    <a:lnTo>
                      <a:pt x="84" y="164"/>
                    </a:lnTo>
                    <a:lnTo>
                      <a:pt x="73" y="172"/>
                    </a:lnTo>
                    <a:lnTo>
                      <a:pt x="65" y="183"/>
                    </a:lnTo>
                    <a:lnTo>
                      <a:pt x="58" y="196"/>
                    </a:lnTo>
                    <a:lnTo>
                      <a:pt x="54" y="209"/>
                    </a:lnTo>
                    <a:lnTo>
                      <a:pt x="53" y="221"/>
                    </a:lnTo>
                    <a:lnTo>
                      <a:pt x="45" y="222"/>
                    </a:lnTo>
                    <a:lnTo>
                      <a:pt x="35" y="225"/>
                    </a:lnTo>
                    <a:lnTo>
                      <a:pt x="25" y="225"/>
                    </a:lnTo>
                    <a:lnTo>
                      <a:pt x="17" y="224"/>
                    </a:lnTo>
                    <a:lnTo>
                      <a:pt x="9" y="220"/>
                    </a:lnTo>
                    <a:lnTo>
                      <a:pt x="3" y="214"/>
                    </a:lnTo>
                    <a:lnTo>
                      <a:pt x="0" y="204"/>
                    </a:lnTo>
                    <a:lnTo>
                      <a:pt x="1" y="190"/>
                    </a:lnTo>
                    <a:lnTo>
                      <a:pt x="15" y="188"/>
                    </a:lnTo>
                    <a:lnTo>
                      <a:pt x="28" y="182"/>
                    </a:lnTo>
                    <a:lnTo>
                      <a:pt x="41" y="175"/>
                    </a:lnTo>
                    <a:lnTo>
                      <a:pt x="51" y="166"/>
                    </a:lnTo>
                    <a:lnTo>
                      <a:pt x="58" y="155"/>
                    </a:lnTo>
                    <a:lnTo>
                      <a:pt x="61" y="143"/>
                    </a:lnTo>
                    <a:lnTo>
                      <a:pt x="59" y="130"/>
                    </a:lnTo>
                    <a:lnTo>
                      <a:pt x="53" y="118"/>
                    </a:lnTo>
                    <a:lnTo>
                      <a:pt x="64" y="85"/>
                    </a:lnTo>
                    <a:lnTo>
                      <a:pt x="69" y="83"/>
                    </a:lnTo>
                    <a:lnTo>
                      <a:pt x="73" y="82"/>
                    </a:lnTo>
                    <a:lnTo>
                      <a:pt x="77" y="80"/>
                    </a:lnTo>
                    <a:lnTo>
                      <a:pt x="81" y="77"/>
                    </a:lnTo>
                    <a:lnTo>
                      <a:pt x="86" y="75"/>
                    </a:lnTo>
                    <a:lnTo>
                      <a:pt x="91" y="73"/>
                    </a:lnTo>
                    <a:lnTo>
                      <a:pt x="94" y="70"/>
                    </a:lnTo>
                    <a:lnTo>
                      <a:pt x="99" y="67"/>
                    </a:lnTo>
                    <a:lnTo>
                      <a:pt x="109" y="60"/>
                    </a:lnTo>
                    <a:lnTo>
                      <a:pt x="117" y="52"/>
                    </a:lnTo>
                    <a:lnTo>
                      <a:pt x="124" y="44"/>
                    </a:lnTo>
                    <a:lnTo>
                      <a:pt x="129" y="36"/>
                    </a:lnTo>
                    <a:lnTo>
                      <a:pt x="131" y="27"/>
                    </a:lnTo>
                    <a:lnTo>
                      <a:pt x="133" y="19"/>
                    </a:lnTo>
                    <a:lnTo>
                      <a:pt x="132" y="9"/>
                    </a:lnTo>
                    <a:lnTo>
                      <a:pt x="131" y="0"/>
                    </a:lnTo>
                    <a:lnTo>
                      <a:pt x="139" y="1"/>
                    </a:lnTo>
                    <a:lnTo>
                      <a:pt x="146" y="2"/>
                    </a:lnTo>
                    <a:lnTo>
                      <a:pt x="152" y="2"/>
                    </a:lnTo>
                    <a:lnTo>
                      <a:pt x="156" y="2"/>
                    </a:lnTo>
                    <a:lnTo>
                      <a:pt x="161" y="2"/>
                    </a:lnTo>
                    <a:lnTo>
                      <a:pt x="165" y="1"/>
                    </a:lnTo>
                    <a:lnTo>
                      <a:pt x="170" y="1"/>
                    </a:lnTo>
                    <a:lnTo>
                      <a:pt x="175" y="1"/>
                    </a:lnTo>
                    <a:lnTo>
                      <a:pt x="184" y="13"/>
                    </a:lnTo>
                    <a:lnTo>
                      <a:pt x="196" y="30"/>
                    </a:lnTo>
                    <a:lnTo>
                      <a:pt x="210" y="51"/>
                    </a:lnTo>
                    <a:lnTo>
                      <a:pt x="225" y="75"/>
                    </a:lnTo>
                    <a:lnTo>
                      <a:pt x="238" y="98"/>
                    </a:lnTo>
                    <a:lnTo>
                      <a:pt x="251" y="121"/>
                    </a:lnTo>
                    <a:lnTo>
                      <a:pt x="260" y="141"/>
                    </a:lnTo>
                    <a:lnTo>
                      <a:pt x="264" y="156"/>
                    </a:lnTo>
                    <a:lnTo>
                      <a:pt x="272" y="153"/>
                    </a:lnTo>
                    <a:lnTo>
                      <a:pt x="280" y="156"/>
                    </a:lnTo>
                    <a:lnTo>
                      <a:pt x="287" y="161"/>
                    </a:lnTo>
                    <a:lnTo>
                      <a:pt x="295" y="169"/>
                    </a:lnTo>
                    <a:lnTo>
                      <a:pt x="302" y="181"/>
                    </a:lnTo>
                    <a:lnTo>
                      <a:pt x="309" y="196"/>
                    </a:lnTo>
                    <a:lnTo>
                      <a:pt x="316" y="212"/>
                    </a:lnTo>
                    <a:lnTo>
                      <a:pt x="322" y="229"/>
                    </a:lnTo>
                    <a:close/>
                  </a:path>
                </a:pathLst>
              </a:custGeom>
              <a:solidFill>
                <a:srgbClr val="FFFFFF">
                  <a:alpha val="100000"/>
                </a:srgbClr>
              </a:solidFill>
              <a:ln w="9525">
                <a:noFill/>
              </a:ln>
            </p:spPr>
            <p:txBody>
              <a:bodyPr/>
              <a:p>
                <a:endParaRPr lang="zh-CN" altLang="en-US"/>
              </a:p>
            </p:txBody>
          </p:sp>
          <p:sp>
            <p:nvSpPr>
              <p:cNvPr id="44360" name="Freeform 92"/>
              <p:cNvSpPr/>
              <p:nvPr/>
            </p:nvSpPr>
            <p:spPr>
              <a:xfrm>
                <a:off x="4350" y="3615"/>
                <a:ext cx="73" cy="44"/>
              </a:xfrm>
              <a:custGeom>
                <a:avLst/>
                <a:gdLst>
                  <a:gd name="txL" fmla="*/ 0 w 146"/>
                  <a:gd name="txT" fmla="*/ 0 h 87"/>
                  <a:gd name="txR" fmla="*/ 146 w 146"/>
                  <a:gd name="txB" fmla="*/ 87 h 87"/>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Lst>
                <a:rect l="txL" t="txT" r="txR" b="txB"/>
                <a:pathLst>
                  <a:path w="146" h="87">
                    <a:moveTo>
                      <a:pt x="6" y="87"/>
                    </a:moveTo>
                    <a:lnTo>
                      <a:pt x="8" y="86"/>
                    </a:lnTo>
                    <a:lnTo>
                      <a:pt x="16" y="79"/>
                    </a:lnTo>
                    <a:lnTo>
                      <a:pt x="26" y="72"/>
                    </a:lnTo>
                    <a:lnTo>
                      <a:pt x="41" y="63"/>
                    </a:lnTo>
                    <a:lnTo>
                      <a:pt x="60" y="52"/>
                    </a:lnTo>
                    <a:lnTo>
                      <a:pt x="79" y="41"/>
                    </a:lnTo>
                    <a:lnTo>
                      <a:pt x="101" y="30"/>
                    </a:lnTo>
                    <a:lnTo>
                      <a:pt x="124" y="18"/>
                    </a:lnTo>
                    <a:lnTo>
                      <a:pt x="146" y="9"/>
                    </a:lnTo>
                    <a:lnTo>
                      <a:pt x="144" y="0"/>
                    </a:lnTo>
                    <a:lnTo>
                      <a:pt x="120" y="9"/>
                    </a:lnTo>
                    <a:lnTo>
                      <a:pt x="97" y="20"/>
                    </a:lnTo>
                    <a:lnTo>
                      <a:pt x="75" y="32"/>
                    </a:lnTo>
                    <a:lnTo>
                      <a:pt x="55" y="42"/>
                    </a:lnTo>
                    <a:lnTo>
                      <a:pt x="37" y="54"/>
                    </a:lnTo>
                    <a:lnTo>
                      <a:pt x="22" y="63"/>
                    </a:lnTo>
                    <a:lnTo>
                      <a:pt x="9" y="72"/>
                    </a:lnTo>
                    <a:lnTo>
                      <a:pt x="1" y="79"/>
                    </a:lnTo>
                    <a:lnTo>
                      <a:pt x="3" y="78"/>
                    </a:lnTo>
                    <a:lnTo>
                      <a:pt x="1" y="79"/>
                    </a:lnTo>
                    <a:lnTo>
                      <a:pt x="0" y="83"/>
                    </a:lnTo>
                    <a:lnTo>
                      <a:pt x="1" y="86"/>
                    </a:lnTo>
                    <a:lnTo>
                      <a:pt x="4" y="87"/>
                    </a:lnTo>
                    <a:lnTo>
                      <a:pt x="8" y="86"/>
                    </a:lnTo>
                    <a:lnTo>
                      <a:pt x="6" y="87"/>
                    </a:lnTo>
                    <a:close/>
                  </a:path>
                </a:pathLst>
              </a:custGeom>
              <a:solidFill>
                <a:srgbClr val="000000">
                  <a:alpha val="100000"/>
                </a:srgbClr>
              </a:solidFill>
              <a:ln w="9525">
                <a:noFill/>
              </a:ln>
            </p:spPr>
            <p:txBody>
              <a:bodyPr/>
              <a:p>
                <a:endParaRPr lang="zh-CN" altLang="en-US"/>
              </a:p>
            </p:txBody>
          </p:sp>
          <p:sp>
            <p:nvSpPr>
              <p:cNvPr id="44361" name="Freeform 93"/>
              <p:cNvSpPr/>
              <p:nvPr/>
            </p:nvSpPr>
            <p:spPr>
              <a:xfrm>
                <a:off x="4336" y="3652"/>
                <a:ext cx="17" cy="10"/>
              </a:xfrm>
              <a:custGeom>
                <a:avLst/>
                <a:gdLst>
                  <a:gd name="txL" fmla="*/ 0 w 35"/>
                  <a:gd name="txT" fmla="*/ 0 h 20"/>
                  <a:gd name="txR" fmla="*/ 35 w 35"/>
                  <a:gd name="txB" fmla="*/ 20 h 2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Lst>
                <a:rect l="txL" t="txT" r="txR" b="txB"/>
                <a:pathLst>
                  <a:path w="35" h="20">
                    <a:moveTo>
                      <a:pt x="4" y="2"/>
                    </a:moveTo>
                    <a:lnTo>
                      <a:pt x="0" y="6"/>
                    </a:lnTo>
                    <a:lnTo>
                      <a:pt x="5" y="18"/>
                    </a:lnTo>
                    <a:lnTo>
                      <a:pt x="16" y="20"/>
                    </a:lnTo>
                    <a:lnTo>
                      <a:pt x="25" y="18"/>
                    </a:lnTo>
                    <a:lnTo>
                      <a:pt x="35" y="14"/>
                    </a:lnTo>
                    <a:lnTo>
                      <a:pt x="32" y="5"/>
                    </a:lnTo>
                    <a:lnTo>
                      <a:pt x="23" y="9"/>
                    </a:lnTo>
                    <a:lnTo>
                      <a:pt x="16" y="11"/>
                    </a:lnTo>
                    <a:lnTo>
                      <a:pt x="12" y="11"/>
                    </a:lnTo>
                    <a:lnTo>
                      <a:pt x="12" y="6"/>
                    </a:lnTo>
                    <a:lnTo>
                      <a:pt x="8" y="11"/>
                    </a:lnTo>
                    <a:lnTo>
                      <a:pt x="12" y="6"/>
                    </a:lnTo>
                    <a:lnTo>
                      <a:pt x="9" y="3"/>
                    </a:lnTo>
                    <a:lnTo>
                      <a:pt x="6" y="0"/>
                    </a:lnTo>
                    <a:lnTo>
                      <a:pt x="2" y="3"/>
                    </a:lnTo>
                    <a:lnTo>
                      <a:pt x="0" y="6"/>
                    </a:lnTo>
                    <a:lnTo>
                      <a:pt x="4" y="2"/>
                    </a:lnTo>
                    <a:close/>
                  </a:path>
                </a:pathLst>
              </a:custGeom>
              <a:solidFill>
                <a:srgbClr val="000000">
                  <a:alpha val="100000"/>
                </a:srgbClr>
              </a:solidFill>
              <a:ln w="9525">
                <a:noFill/>
              </a:ln>
            </p:spPr>
            <p:txBody>
              <a:bodyPr/>
              <a:p>
                <a:endParaRPr lang="zh-CN" altLang="en-US"/>
              </a:p>
            </p:txBody>
          </p:sp>
          <p:sp>
            <p:nvSpPr>
              <p:cNvPr id="44362" name="Freeform 94"/>
              <p:cNvSpPr/>
              <p:nvPr/>
            </p:nvSpPr>
            <p:spPr>
              <a:xfrm>
                <a:off x="4337" y="3611"/>
                <a:ext cx="28" cy="46"/>
              </a:xfrm>
              <a:custGeom>
                <a:avLst/>
                <a:gdLst>
                  <a:gd name="txL" fmla="*/ 0 w 55"/>
                  <a:gd name="txT" fmla="*/ 0 h 92"/>
                  <a:gd name="txR" fmla="*/ 55 w 55"/>
                  <a:gd name="txB" fmla="*/ 92 h 92"/>
                </a:gdLst>
                <a:ahLst/>
                <a:cxnLst>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Lst>
                <a:rect l="txL" t="txT" r="txR" b="txB"/>
                <a:pathLst>
                  <a:path w="55" h="92">
                    <a:moveTo>
                      <a:pt x="41" y="9"/>
                    </a:moveTo>
                    <a:lnTo>
                      <a:pt x="41" y="9"/>
                    </a:lnTo>
                    <a:lnTo>
                      <a:pt x="44" y="14"/>
                    </a:lnTo>
                    <a:lnTo>
                      <a:pt x="46" y="23"/>
                    </a:lnTo>
                    <a:lnTo>
                      <a:pt x="42" y="34"/>
                    </a:lnTo>
                    <a:lnTo>
                      <a:pt x="35" y="46"/>
                    </a:lnTo>
                    <a:lnTo>
                      <a:pt x="27" y="57"/>
                    </a:lnTo>
                    <a:lnTo>
                      <a:pt x="17" y="69"/>
                    </a:lnTo>
                    <a:lnTo>
                      <a:pt x="8" y="78"/>
                    </a:lnTo>
                    <a:lnTo>
                      <a:pt x="0" y="83"/>
                    </a:lnTo>
                    <a:lnTo>
                      <a:pt x="4" y="92"/>
                    </a:lnTo>
                    <a:lnTo>
                      <a:pt x="15" y="85"/>
                    </a:lnTo>
                    <a:lnTo>
                      <a:pt x="24" y="76"/>
                    </a:lnTo>
                    <a:lnTo>
                      <a:pt x="34" y="64"/>
                    </a:lnTo>
                    <a:lnTo>
                      <a:pt x="44" y="50"/>
                    </a:lnTo>
                    <a:lnTo>
                      <a:pt x="51" y="37"/>
                    </a:lnTo>
                    <a:lnTo>
                      <a:pt x="55" y="23"/>
                    </a:lnTo>
                    <a:lnTo>
                      <a:pt x="54" y="11"/>
                    </a:lnTo>
                    <a:lnTo>
                      <a:pt x="46" y="0"/>
                    </a:lnTo>
                    <a:lnTo>
                      <a:pt x="41" y="9"/>
                    </a:lnTo>
                    <a:close/>
                  </a:path>
                </a:pathLst>
              </a:custGeom>
              <a:solidFill>
                <a:srgbClr val="000000">
                  <a:alpha val="100000"/>
                </a:srgbClr>
              </a:solidFill>
              <a:ln w="9525">
                <a:noFill/>
              </a:ln>
            </p:spPr>
            <p:txBody>
              <a:bodyPr/>
              <a:p>
                <a:endParaRPr lang="zh-CN" altLang="en-US"/>
              </a:p>
            </p:txBody>
          </p:sp>
          <p:sp>
            <p:nvSpPr>
              <p:cNvPr id="44363" name="Freeform 95"/>
              <p:cNvSpPr/>
              <p:nvPr/>
            </p:nvSpPr>
            <p:spPr>
              <a:xfrm>
                <a:off x="4321" y="3607"/>
                <a:ext cx="39" cy="38"/>
              </a:xfrm>
              <a:custGeom>
                <a:avLst/>
                <a:gdLst>
                  <a:gd name="txL" fmla="*/ 0 w 80"/>
                  <a:gd name="txT" fmla="*/ 0 h 76"/>
                  <a:gd name="txR" fmla="*/ 80 w 80"/>
                  <a:gd name="txB" fmla="*/ 76 h 76"/>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80" h="76">
                    <a:moveTo>
                      <a:pt x="5" y="76"/>
                    </a:moveTo>
                    <a:lnTo>
                      <a:pt x="9" y="71"/>
                    </a:lnTo>
                    <a:lnTo>
                      <a:pt x="11" y="51"/>
                    </a:lnTo>
                    <a:lnTo>
                      <a:pt x="16" y="36"/>
                    </a:lnTo>
                    <a:lnTo>
                      <a:pt x="23" y="25"/>
                    </a:lnTo>
                    <a:lnTo>
                      <a:pt x="34" y="18"/>
                    </a:lnTo>
                    <a:lnTo>
                      <a:pt x="44" y="12"/>
                    </a:lnTo>
                    <a:lnTo>
                      <a:pt x="55" y="11"/>
                    </a:lnTo>
                    <a:lnTo>
                      <a:pt x="66" y="12"/>
                    </a:lnTo>
                    <a:lnTo>
                      <a:pt x="75" y="17"/>
                    </a:lnTo>
                    <a:lnTo>
                      <a:pt x="80" y="8"/>
                    </a:lnTo>
                    <a:lnTo>
                      <a:pt x="68" y="3"/>
                    </a:lnTo>
                    <a:lnTo>
                      <a:pt x="55" y="0"/>
                    </a:lnTo>
                    <a:lnTo>
                      <a:pt x="42" y="3"/>
                    </a:lnTo>
                    <a:lnTo>
                      <a:pt x="29" y="9"/>
                    </a:lnTo>
                    <a:lnTo>
                      <a:pt x="16" y="18"/>
                    </a:lnTo>
                    <a:lnTo>
                      <a:pt x="7" y="32"/>
                    </a:lnTo>
                    <a:lnTo>
                      <a:pt x="1" y="51"/>
                    </a:lnTo>
                    <a:lnTo>
                      <a:pt x="0" y="71"/>
                    </a:lnTo>
                    <a:lnTo>
                      <a:pt x="5" y="66"/>
                    </a:lnTo>
                    <a:lnTo>
                      <a:pt x="0" y="71"/>
                    </a:lnTo>
                    <a:lnTo>
                      <a:pt x="1" y="75"/>
                    </a:lnTo>
                    <a:lnTo>
                      <a:pt x="5" y="76"/>
                    </a:lnTo>
                    <a:lnTo>
                      <a:pt x="8" y="75"/>
                    </a:lnTo>
                    <a:lnTo>
                      <a:pt x="9" y="71"/>
                    </a:lnTo>
                    <a:lnTo>
                      <a:pt x="5" y="76"/>
                    </a:lnTo>
                    <a:close/>
                  </a:path>
                </a:pathLst>
              </a:custGeom>
              <a:solidFill>
                <a:srgbClr val="000000">
                  <a:alpha val="100000"/>
                </a:srgbClr>
              </a:solidFill>
              <a:ln w="9525">
                <a:noFill/>
              </a:ln>
            </p:spPr>
            <p:txBody>
              <a:bodyPr/>
              <a:p>
                <a:endParaRPr lang="zh-CN" altLang="en-US"/>
              </a:p>
            </p:txBody>
          </p:sp>
          <p:sp>
            <p:nvSpPr>
              <p:cNvPr id="44364" name="Freeform 96"/>
              <p:cNvSpPr/>
              <p:nvPr/>
            </p:nvSpPr>
            <p:spPr>
              <a:xfrm>
                <a:off x="4299" y="3628"/>
                <a:ext cx="24" cy="20"/>
              </a:xfrm>
              <a:custGeom>
                <a:avLst/>
                <a:gdLst>
                  <a:gd name="txL" fmla="*/ 0 w 49"/>
                  <a:gd name="txT" fmla="*/ 0 h 41"/>
                  <a:gd name="txR" fmla="*/ 49 w 49"/>
                  <a:gd name="txB" fmla="*/ 41 h 4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9" h="41">
                    <a:moveTo>
                      <a:pt x="6" y="0"/>
                    </a:moveTo>
                    <a:lnTo>
                      <a:pt x="3" y="5"/>
                    </a:lnTo>
                    <a:lnTo>
                      <a:pt x="0" y="20"/>
                    </a:lnTo>
                    <a:lnTo>
                      <a:pt x="4" y="30"/>
                    </a:lnTo>
                    <a:lnTo>
                      <a:pt x="10" y="38"/>
                    </a:lnTo>
                    <a:lnTo>
                      <a:pt x="18" y="41"/>
                    </a:lnTo>
                    <a:lnTo>
                      <a:pt x="25" y="41"/>
                    </a:lnTo>
                    <a:lnTo>
                      <a:pt x="34" y="38"/>
                    </a:lnTo>
                    <a:lnTo>
                      <a:pt x="42" y="36"/>
                    </a:lnTo>
                    <a:lnTo>
                      <a:pt x="49" y="34"/>
                    </a:lnTo>
                    <a:lnTo>
                      <a:pt x="49" y="24"/>
                    </a:lnTo>
                    <a:lnTo>
                      <a:pt x="40" y="27"/>
                    </a:lnTo>
                    <a:lnTo>
                      <a:pt x="32" y="29"/>
                    </a:lnTo>
                    <a:lnTo>
                      <a:pt x="25" y="31"/>
                    </a:lnTo>
                    <a:lnTo>
                      <a:pt x="18" y="31"/>
                    </a:lnTo>
                    <a:lnTo>
                      <a:pt x="14" y="31"/>
                    </a:lnTo>
                    <a:lnTo>
                      <a:pt x="13" y="28"/>
                    </a:lnTo>
                    <a:lnTo>
                      <a:pt x="12" y="20"/>
                    </a:lnTo>
                    <a:lnTo>
                      <a:pt x="12" y="5"/>
                    </a:lnTo>
                    <a:lnTo>
                      <a:pt x="8" y="9"/>
                    </a:lnTo>
                    <a:lnTo>
                      <a:pt x="12" y="5"/>
                    </a:lnTo>
                    <a:lnTo>
                      <a:pt x="11" y="1"/>
                    </a:lnTo>
                    <a:lnTo>
                      <a:pt x="7" y="0"/>
                    </a:lnTo>
                    <a:lnTo>
                      <a:pt x="4" y="1"/>
                    </a:lnTo>
                    <a:lnTo>
                      <a:pt x="3" y="5"/>
                    </a:lnTo>
                    <a:lnTo>
                      <a:pt x="6" y="0"/>
                    </a:lnTo>
                    <a:close/>
                  </a:path>
                </a:pathLst>
              </a:custGeom>
              <a:solidFill>
                <a:srgbClr val="000000">
                  <a:alpha val="100000"/>
                </a:srgbClr>
              </a:solidFill>
              <a:ln w="9525">
                <a:noFill/>
              </a:ln>
            </p:spPr>
            <p:txBody>
              <a:bodyPr/>
              <a:p>
                <a:endParaRPr lang="zh-CN" altLang="en-US"/>
              </a:p>
            </p:txBody>
          </p:sp>
          <p:sp>
            <p:nvSpPr>
              <p:cNvPr id="44365" name="Freeform 97"/>
              <p:cNvSpPr/>
              <p:nvPr/>
            </p:nvSpPr>
            <p:spPr>
              <a:xfrm>
                <a:off x="4302" y="3583"/>
                <a:ext cx="31" cy="50"/>
              </a:xfrm>
              <a:custGeom>
                <a:avLst/>
                <a:gdLst>
                  <a:gd name="txL" fmla="*/ 0 w 62"/>
                  <a:gd name="txT" fmla="*/ 0 h 99"/>
                  <a:gd name="txR" fmla="*/ 62 w 62"/>
                  <a:gd name="txB" fmla="*/ 99 h 99"/>
                </a:gdLst>
                <a:ahLst/>
                <a:cxnLst>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Lst>
                <a:rect l="txL" t="txT" r="txR" b="txB"/>
                <a:pathLst>
                  <a:path w="62" h="99">
                    <a:moveTo>
                      <a:pt x="40" y="10"/>
                    </a:moveTo>
                    <a:lnTo>
                      <a:pt x="40" y="10"/>
                    </a:lnTo>
                    <a:lnTo>
                      <a:pt x="49" y="19"/>
                    </a:lnTo>
                    <a:lnTo>
                      <a:pt x="53" y="29"/>
                    </a:lnTo>
                    <a:lnTo>
                      <a:pt x="51" y="42"/>
                    </a:lnTo>
                    <a:lnTo>
                      <a:pt x="45" y="55"/>
                    </a:lnTo>
                    <a:lnTo>
                      <a:pt x="36" y="66"/>
                    </a:lnTo>
                    <a:lnTo>
                      <a:pt x="24" y="76"/>
                    </a:lnTo>
                    <a:lnTo>
                      <a:pt x="13" y="84"/>
                    </a:lnTo>
                    <a:lnTo>
                      <a:pt x="0" y="90"/>
                    </a:lnTo>
                    <a:lnTo>
                      <a:pt x="2" y="99"/>
                    </a:lnTo>
                    <a:lnTo>
                      <a:pt x="17" y="94"/>
                    </a:lnTo>
                    <a:lnTo>
                      <a:pt x="31" y="83"/>
                    </a:lnTo>
                    <a:lnTo>
                      <a:pt x="43" y="73"/>
                    </a:lnTo>
                    <a:lnTo>
                      <a:pt x="54" y="59"/>
                    </a:lnTo>
                    <a:lnTo>
                      <a:pt x="60" y="44"/>
                    </a:lnTo>
                    <a:lnTo>
                      <a:pt x="62" y="29"/>
                    </a:lnTo>
                    <a:lnTo>
                      <a:pt x="58" y="14"/>
                    </a:lnTo>
                    <a:lnTo>
                      <a:pt x="45" y="0"/>
                    </a:lnTo>
                    <a:lnTo>
                      <a:pt x="40" y="10"/>
                    </a:lnTo>
                    <a:close/>
                  </a:path>
                </a:pathLst>
              </a:custGeom>
              <a:solidFill>
                <a:srgbClr val="000000">
                  <a:alpha val="100000"/>
                </a:srgbClr>
              </a:solidFill>
              <a:ln w="9525">
                <a:noFill/>
              </a:ln>
            </p:spPr>
            <p:txBody>
              <a:bodyPr/>
              <a:p>
                <a:endParaRPr lang="zh-CN" altLang="en-US"/>
              </a:p>
            </p:txBody>
          </p:sp>
          <p:sp>
            <p:nvSpPr>
              <p:cNvPr id="44366" name="Freeform 98"/>
              <p:cNvSpPr/>
              <p:nvPr/>
            </p:nvSpPr>
            <p:spPr>
              <a:xfrm>
                <a:off x="4285" y="3580"/>
                <a:ext cx="39" cy="35"/>
              </a:xfrm>
              <a:custGeom>
                <a:avLst/>
                <a:gdLst>
                  <a:gd name="txL" fmla="*/ 0 w 78"/>
                  <a:gd name="txT" fmla="*/ 0 h 71"/>
                  <a:gd name="txR" fmla="*/ 78 w 78"/>
                  <a:gd name="txB" fmla="*/ 71 h 7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0" y="0"/>
                  </a:cxn>
                  <a:cxn ang="0">
                    <a:pos x="1" y="0"/>
                  </a:cxn>
                  <a:cxn ang="0">
                    <a:pos x="1" y="0"/>
                  </a:cxn>
                  <a:cxn ang="0">
                    <a:pos x="1" y="0"/>
                  </a:cxn>
                  <a:cxn ang="0">
                    <a:pos x="1" y="0"/>
                  </a:cxn>
                  <a:cxn ang="0">
                    <a:pos x="1" y="0"/>
                  </a:cxn>
                </a:cxnLst>
                <a:rect l="txL" t="txT" r="txR" b="txB"/>
                <a:pathLst>
                  <a:path w="78" h="71">
                    <a:moveTo>
                      <a:pt x="6" y="71"/>
                    </a:moveTo>
                    <a:lnTo>
                      <a:pt x="11" y="66"/>
                    </a:lnTo>
                    <a:lnTo>
                      <a:pt x="11" y="55"/>
                    </a:lnTo>
                    <a:lnTo>
                      <a:pt x="16" y="43"/>
                    </a:lnTo>
                    <a:lnTo>
                      <a:pt x="23" y="31"/>
                    </a:lnTo>
                    <a:lnTo>
                      <a:pt x="30" y="20"/>
                    </a:lnTo>
                    <a:lnTo>
                      <a:pt x="39" y="13"/>
                    </a:lnTo>
                    <a:lnTo>
                      <a:pt x="49" y="9"/>
                    </a:lnTo>
                    <a:lnTo>
                      <a:pt x="61" y="9"/>
                    </a:lnTo>
                    <a:lnTo>
                      <a:pt x="73" y="16"/>
                    </a:lnTo>
                    <a:lnTo>
                      <a:pt x="78" y="6"/>
                    </a:lnTo>
                    <a:lnTo>
                      <a:pt x="63" y="0"/>
                    </a:lnTo>
                    <a:lnTo>
                      <a:pt x="49" y="0"/>
                    </a:lnTo>
                    <a:lnTo>
                      <a:pt x="34" y="4"/>
                    </a:lnTo>
                    <a:lnTo>
                      <a:pt x="23" y="13"/>
                    </a:lnTo>
                    <a:lnTo>
                      <a:pt x="14" y="26"/>
                    </a:lnTo>
                    <a:lnTo>
                      <a:pt x="7" y="39"/>
                    </a:lnTo>
                    <a:lnTo>
                      <a:pt x="2" y="52"/>
                    </a:lnTo>
                    <a:lnTo>
                      <a:pt x="0" y="66"/>
                    </a:lnTo>
                    <a:lnTo>
                      <a:pt x="6" y="62"/>
                    </a:lnTo>
                    <a:lnTo>
                      <a:pt x="0" y="66"/>
                    </a:lnTo>
                    <a:lnTo>
                      <a:pt x="2" y="70"/>
                    </a:lnTo>
                    <a:lnTo>
                      <a:pt x="6" y="71"/>
                    </a:lnTo>
                    <a:lnTo>
                      <a:pt x="9" y="70"/>
                    </a:lnTo>
                    <a:lnTo>
                      <a:pt x="11" y="66"/>
                    </a:lnTo>
                    <a:lnTo>
                      <a:pt x="6" y="71"/>
                    </a:lnTo>
                    <a:close/>
                  </a:path>
                </a:pathLst>
              </a:custGeom>
              <a:solidFill>
                <a:srgbClr val="000000">
                  <a:alpha val="100000"/>
                </a:srgbClr>
              </a:solidFill>
              <a:ln w="9525">
                <a:noFill/>
              </a:ln>
            </p:spPr>
            <p:txBody>
              <a:bodyPr/>
              <a:p>
                <a:endParaRPr lang="zh-CN" altLang="en-US"/>
              </a:p>
            </p:txBody>
          </p:sp>
          <p:sp>
            <p:nvSpPr>
              <p:cNvPr id="44367" name="Freeform 99"/>
              <p:cNvSpPr/>
              <p:nvPr/>
            </p:nvSpPr>
            <p:spPr>
              <a:xfrm>
                <a:off x="4259" y="3595"/>
                <a:ext cx="29" cy="22"/>
              </a:xfrm>
              <a:custGeom>
                <a:avLst/>
                <a:gdLst>
                  <a:gd name="txL" fmla="*/ 0 w 58"/>
                  <a:gd name="txT" fmla="*/ 0 h 43"/>
                  <a:gd name="txR" fmla="*/ 58 w 58"/>
                  <a:gd name="txB" fmla="*/ 43 h 43"/>
                </a:gdLst>
                <a:ahLst/>
                <a:cxnLst>
                  <a:cxn ang="0">
                    <a:pos x="1" y="0"/>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0"/>
                  </a:cxn>
                </a:cxnLst>
                <a:rect l="txL" t="txT" r="txR" b="txB"/>
                <a:pathLst>
                  <a:path w="58" h="43">
                    <a:moveTo>
                      <a:pt x="6" y="0"/>
                    </a:moveTo>
                    <a:lnTo>
                      <a:pt x="1" y="4"/>
                    </a:lnTo>
                    <a:lnTo>
                      <a:pt x="0" y="18"/>
                    </a:lnTo>
                    <a:lnTo>
                      <a:pt x="3" y="31"/>
                    </a:lnTo>
                    <a:lnTo>
                      <a:pt x="12" y="39"/>
                    </a:lnTo>
                    <a:lnTo>
                      <a:pt x="21" y="42"/>
                    </a:lnTo>
                    <a:lnTo>
                      <a:pt x="30" y="43"/>
                    </a:lnTo>
                    <a:lnTo>
                      <a:pt x="40" y="43"/>
                    </a:lnTo>
                    <a:lnTo>
                      <a:pt x="50" y="41"/>
                    </a:lnTo>
                    <a:lnTo>
                      <a:pt x="58" y="40"/>
                    </a:lnTo>
                    <a:lnTo>
                      <a:pt x="58" y="31"/>
                    </a:lnTo>
                    <a:lnTo>
                      <a:pt x="50" y="32"/>
                    </a:lnTo>
                    <a:lnTo>
                      <a:pt x="40" y="34"/>
                    </a:lnTo>
                    <a:lnTo>
                      <a:pt x="30" y="34"/>
                    </a:lnTo>
                    <a:lnTo>
                      <a:pt x="23" y="33"/>
                    </a:lnTo>
                    <a:lnTo>
                      <a:pt x="16" y="30"/>
                    </a:lnTo>
                    <a:lnTo>
                      <a:pt x="13" y="26"/>
                    </a:lnTo>
                    <a:lnTo>
                      <a:pt x="9" y="18"/>
                    </a:lnTo>
                    <a:lnTo>
                      <a:pt x="10" y="4"/>
                    </a:lnTo>
                    <a:lnTo>
                      <a:pt x="6" y="9"/>
                    </a:lnTo>
                    <a:lnTo>
                      <a:pt x="10" y="4"/>
                    </a:lnTo>
                    <a:lnTo>
                      <a:pt x="9" y="1"/>
                    </a:lnTo>
                    <a:lnTo>
                      <a:pt x="6" y="0"/>
                    </a:lnTo>
                    <a:lnTo>
                      <a:pt x="2" y="1"/>
                    </a:lnTo>
                    <a:lnTo>
                      <a:pt x="1" y="4"/>
                    </a:lnTo>
                    <a:lnTo>
                      <a:pt x="6" y="0"/>
                    </a:lnTo>
                    <a:close/>
                  </a:path>
                </a:pathLst>
              </a:custGeom>
              <a:solidFill>
                <a:srgbClr val="000000">
                  <a:alpha val="100000"/>
                </a:srgbClr>
              </a:solidFill>
              <a:ln w="9525">
                <a:noFill/>
              </a:ln>
            </p:spPr>
            <p:txBody>
              <a:bodyPr/>
              <a:p>
                <a:endParaRPr lang="zh-CN" altLang="en-US"/>
              </a:p>
            </p:txBody>
          </p:sp>
          <p:sp>
            <p:nvSpPr>
              <p:cNvPr id="44368" name="Freeform 100"/>
              <p:cNvSpPr/>
              <p:nvPr/>
            </p:nvSpPr>
            <p:spPr>
              <a:xfrm>
                <a:off x="4262" y="3559"/>
                <a:ext cx="33" cy="41"/>
              </a:xfrm>
              <a:custGeom>
                <a:avLst/>
                <a:gdLst>
                  <a:gd name="txL" fmla="*/ 0 w 65"/>
                  <a:gd name="txT" fmla="*/ 0 h 82"/>
                  <a:gd name="txR" fmla="*/ 65 w 65"/>
                  <a:gd name="txB" fmla="*/ 82 h 82"/>
                </a:gdLst>
                <a:ahLst/>
                <a:cxnLst>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Lst>
                <a:rect l="txL" t="txT" r="txR" b="txB"/>
                <a:pathLst>
                  <a:path w="65" h="82">
                    <a:moveTo>
                      <a:pt x="47" y="4"/>
                    </a:moveTo>
                    <a:lnTo>
                      <a:pt x="48" y="8"/>
                    </a:lnTo>
                    <a:lnTo>
                      <a:pt x="54" y="18"/>
                    </a:lnTo>
                    <a:lnTo>
                      <a:pt x="54" y="30"/>
                    </a:lnTo>
                    <a:lnTo>
                      <a:pt x="53" y="40"/>
                    </a:lnTo>
                    <a:lnTo>
                      <a:pt x="47" y="50"/>
                    </a:lnTo>
                    <a:lnTo>
                      <a:pt x="38" y="58"/>
                    </a:lnTo>
                    <a:lnTo>
                      <a:pt x="25" y="65"/>
                    </a:lnTo>
                    <a:lnTo>
                      <a:pt x="12" y="70"/>
                    </a:lnTo>
                    <a:lnTo>
                      <a:pt x="0" y="73"/>
                    </a:lnTo>
                    <a:lnTo>
                      <a:pt x="0" y="82"/>
                    </a:lnTo>
                    <a:lnTo>
                      <a:pt x="15" y="80"/>
                    </a:lnTo>
                    <a:lnTo>
                      <a:pt x="30" y="74"/>
                    </a:lnTo>
                    <a:lnTo>
                      <a:pt x="42" y="67"/>
                    </a:lnTo>
                    <a:lnTo>
                      <a:pt x="54" y="56"/>
                    </a:lnTo>
                    <a:lnTo>
                      <a:pt x="62" y="43"/>
                    </a:lnTo>
                    <a:lnTo>
                      <a:pt x="65" y="30"/>
                    </a:lnTo>
                    <a:lnTo>
                      <a:pt x="63" y="16"/>
                    </a:lnTo>
                    <a:lnTo>
                      <a:pt x="55" y="1"/>
                    </a:lnTo>
                    <a:lnTo>
                      <a:pt x="56" y="6"/>
                    </a:lnTo>
                    <a:lnTo>
                      <a:pt x="55" y="1"/>
                    </a:lnTo>
                    <a:lnTo>
                      <a:pt x="52" y="0"/>
                    </a:lnTo>
                    <a:lnTo>
                      <a:pt x="48" y="1"/>
                    </a:lnTo>
                    <a:lnTo>
                      <a:pt x="47" y="5"/>
                    </a:lnTo>
                    <a:lnTo>
                      <a:pt x="48" y="8"/>
                    </a:lnTo>
                    <a:lnTo>
                      <a:pt x="47" y="4"/>
                    </a:lnTo>
                    <a:close/>
                  </a:path>
                </a:pathLst>
              </a:custGeom>
              <a:solidFill>
                <a:srgbClr val="000000">
                  <a:alpha val="100000"/>
                </a:srgbClr>
              </a:solidFill>
              <a:ln w="9525">
                <a:noFill/>
              </a:ln>
            </p:spPr>
            <p:txBody>
              <a:bodyPr/>
              <a:p>
                <a:endParaRPr lang="zh-CN" altLang="en-US"/>
              </a:p>
            </p:txBody>
          </p:sp>
          <p:sp>
            <p:nvSpPr>
              <p:cNvPr id="44369" name="Freeform 101"/>
              <p:cNvSpPr/>
              <p:nvPr/>
            </p:nvSpPr>
            <p:spPr>
              <a:xfrm>
                <a:off x="4285" y="3543"/>
                <a:ext cx="11" cy="19"/>
              </a:xfrm>
              <a:custGeom>
                <a:avLst/>
                <a:gdLst>
                  <a:gd name="txL" fmla="*/ 0 w 21"/>
                  <a:gd name="txT" fmla="*/ 0 h 38"/>
                  <a:gd name="txR" fmla="*/ 21 w 21"/>
                  <a:gd name="txB" fmla="*/ 38 h 38"/>
                </a:gdLst>
                <a:ahLst/>
                <a:cxnLst>
                  <a:cxn ang="0">
                    <a:pos x="1" y="0"/>
                  </a:cxn>
                  <a:cxn ang="0">
                    <a:pos x="1" y="1"/>
                  </a:cxn>
                  <a:cxn ang="0">
                    <a:pos x="0" y="1"/>
                  </a:cxn>
                  <a:cxn ang="0">
                    <a:pos x="1" y="1"/>
                  </a:cxn>
                  <a:cxn ang="0">
                    <a:pos x="1" y="1"/>
                  </a:cxn>
                  <a:cxn ang="0">
                    <a:pos x="1" y="1"/>
                  </a:cxn>
                  <a:cxn ang="0">
                    <a:pos x="1" y="1"/>
                  </a:cxn>
                  <a:cxn ang="0">
                    <a:pos x="1" y="1"/>
                  </a:cxn>
                  <a:cxn ang="0">
                    <a:pos x="1" y="0"/>
                  </a:cxn>
                  <a:cxn ang="0">
                    <a:pos x="1" y="0"/>
                  </a:cxn>
                  <a:cxn ang="0">
                    <a:pos x="1" y="1"/>
                  </a:cxn>
                  <a:cxn ang="0">
                    <a:pos x="1" y="0"/>
                  </a:cxn>
                </a:cxnLst>
                <a:rect l="txL" t="txT" r="txR" b="txB"/>
                <a:pathLst>
                  <a:path w="21" h="38">
                    <a:moveTo>
                      <a:pt x="15" y="0"/>
                    </a:moveTo>
                    <a:lnTo>
                      <a:pt x="11" y="3"/>
                    </a:lnTo>
                    <a:lnTo>
                      <a:pt x="0" y="36"/>
                    </a:lnTo>
                    <a:lnTo>
                      <a:pt x="9" y="38"/>
                    </a:lnTo>
                    <a:lnTo>
                      <a:pt x="21" y="6"/>
                    </a:lnTo>
                    <a:lnTo>
                      <a:pt x="17" y="9"/>
                    </a:lnTo>
                    <a:lnTo>
                      <a:pt x="21" y="6"/>
                    </a:lnTo>
                    <a:lnTo>
                      <a:pt x="20" y="2"/>
                    </a:lnTo>
                    <a:lnTo>
                      <a:pt x="17" y="0"/>
                    </a:lnTo>
                    <a:lnTo>
                      <a:pt x="14" y="0"/>
                    </a:lnTo>
                    <a:lnTo>
                      <a:pt x="11" y="3"/>
                    </a:lnTo>
                    <a:lnTo>
                      <a:pt x="15" y="0"/>
                    </a:lnTo>
                    <a:close/>
                  </a:path>
                </a:pathLst>
              </a:custGeom>
              <a:solidFill>
                <a:srgbClr val="000000">
                  <a:alpha val="100000"/>
                </a:srgbClr>
              </a:solidFill>
              <a:ln w="9525">
                <a:noFill/>
              </a:ln>
            </p:spPr>
            <p:txBody>
              <a:bodyPr/>
              <a:p>
                <a:endParaRPr lang="zh-CN" altLang="en-US"/>
              </a:p>
            </p:txBody>
          </p:sp>
          <p:sp>
            <p:nvSpPr>
              <p:cNvPr id="44370" name="Freeform 102"/>
              <p:cNvSpPr/>
              <p:nvPr/>
            </p:nvSpPr>
            <p:spPr>
              <a:xfrm>
                <a:off x="4293" y="3534"/>
                <a:ext cx="20" cy="14"/>
              </a:xfrm>
              <a:custGeom>
                <a:avLst/>
                <a:gdLst>
                  <a:gd name="txL" fmla="*/ 0 w 40"/>
                  <a:gd name="txT" fmla="*/ 0 h 28"/>
                  <a:gd name="txR" fmla="*/ 40 w 40"/>
                  <a:gd name="txB" fmla="*/ 28 h 28"/>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Lst>
                <a:rect l="txL" t="txT" r="txR" b="txB"/>
                <a:pathLst>
                  <a:path w="40" h="28">
                    <a:moveTo>
                      <a:pt x="33" y="0"/>
                    </a:moveTo>
                    <a:lnTo>
                      <a:pt x="33" y="0"/>
                    </a:lnTo>
                    <a:lnTo>
                      <a:pt x="29" y="4"/>
                    </a:lnTo>
                    <a:lnTo>
                      <a:pt x="25" y="6"/>
                    </a:lnTo>
                    <a:lnTo>
                      <a:pt x="21" y="8"/>
                    </a:lnTo>
                    <a:lnTo>
                      <a:pt x="16" y="11"/>
                    </a:lnTo>
                    <a:lnTo>
                      <a:pt x="11" y="13"/>
                    </a:lnTo>
                    <a:lnTo>
                      <a:pt x="9" y="15"/>
                    </a:lnTo>
                    <a:lnTo>
                      <a:pt x="5" y="16"/>
                    </a:lnTo>
                    <a:lnTo>
                      <a:pt x="0" y="19"/>
                    </a:lnTo>
                    <a:lnTo>
                      <a:pt x="2" y="28"/>
                    </a:lnTo>
                    <a:lnTo>
                      <a:pt x="7" y="26"/>
                    </a:lnTo>
                    <a:lnTo>
                      <a:pt x="11" y="25"/>
                    </a:lnTo>
                    <a:lnTo>
                      <a:pt x="16" y="22"/>
                    </a:lnTo>
                    <a:lnTo>
                      <a:pt x="21" y="20"/>
                    </a:lnTo>
                    <a:lnTo>
                      <a:pt x="25" y="18"/>
                    </a:lnTo>
                    <a:lnTo>
                      <a:pt x="30" y="15"/>
                    </a:lnTo>
                    <a:lnTo>
                      <a:pt x="33" y="13"/>
                    </a:lnTo>
                    <a:lnTo>
                      <a:pt x="38" y="10"/>
                    </a:lnTo>
                    <a:lnTo>
                      <a:pt x="40" y="7"/>
                    </a:lnTo>
                    <a:lnTo>
                      <a:pt x="40" y="3"/>
                    </a:lnTo>
                    <a:lnTo>
                      <a:pt x="37" y="0"/>
                    </a:lnTo>
                    <a:lnTo>
                      <a:pt x="33" y="0"/>
                    </a:lnTo>
                    <a:close/>
                  </a:path>
                </a:pathLst>
              </a:custGeom>
              <a:solidFill>
                <a:srgbClr val="000000">
                  <a:alpha val="100000"/>
                </a:srgbClr>
              </a:solidFill>
              <a:ln w="9525">
                <a:noFill/>
              </a:ln>
            </p:spPr>
            <p:txBody>
              <a:bodyPr/>
              <a:p>
                <a:endParaRPr lang="zh-CN" altLang="en-US"/>
              </a:p>
            </p:txBody>
          </p:sp>
          <p:sp>
            <p:nvSpPr>
              <p:cNvPr id="44371" name="Freeform 103"/>
              <p:cNvSpPr/>
              <p:nvPr/>
            </p:nvSpPr>
            <p:spPr>
              <a:xfrm>
                <a:off x="4310" y="3500"/>
                <a:ext cx="20" cy="38"/>
              </a:xfrm>
              <a:custGeom>
                <a:avLst/>
                <a:gdLst>
                  <a:gd name="txL" fmla="*/ 0 w 42"/>
                  <a:gd name="txT" fmla="*/ 0 h 76"/>
                  <a:gd name="txR" fmla="*/ 42 w 42"/>
                  <a:gd name="txB" fmla="*/ 76 h 76"/>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0"/>
                  </a:cxn>
                </a:cxnLst>
                <a:rect l="txL" t="txT" r="txR" b="txB"/>
                <a:pathLst>
                  <a:path w="42" h="76">
                    <a:moveTo>
                      <a:pt x="35" y="0"/>
                    </a:moveTo>
                    <a:lnTo>
                      <a:pt x="30" y="5"/>
                    </a:lnTo>
                    <a:lnTo>
                      <a:pt x="31" y="13"/>
                    </a:lnTo>
                    <a:lnTo>
                      <a:pt x="33" y="23"/>
                    </a:lnTo>
                    <a:lnTo>
                      <a:pt x="30" y="30"/>
                    </a:lnTo>
                    <a:lnTo>
                      <a:pt x="28" y="39"/>
                    </a:lnTo>
                    <a:lnTo>
                      <a:pt x="23" y="46"/>
                    </a:lnTo>
                    <a:lnTo>
                      <a:pt x="18" y="53"/>
                    </a:lnTo>
                    <a:lnTo>
                      <a:pt x="10" y="61"/>
                    </a:lnTo>
                    <a:lnTo>
                      <a:pt x="0" y="66"/>
                    </a:lnTo>
                    <a:lnTo>
                      <a:pt x="5" y="76"/>
                    </a:lnTo>
                    <a:lnTo>
                      <a:pt x="16" y="68"/>
                    </a:lnTo>
                    <a:lnTo>
                      <a:pt x="24" y="59"/>
                    </a:lnTo>
                    <a:lnTo>
                      <a:pt x="33" y="50"/>
                    </a:lnTo>
                    <a:lnTo>
                      <a:pt x="37" y="41"/>
                    </a:lnTo>
                    <a:lnTo>
                      <a:pt x="39" y="32"/>
                    </a:lnTo>
                    <a:lnTo>
                      <a:pt x="42" y="23"/>
                    </a:lnTo>
                    <a:lnTo>
                      <a:pt x="41" y="13"/>
                    </a:lnTo>
                    <a:lnTo>
                      <a:pt x="39" y="3"/>
                    </a:lnTo>
                    <a:lnTo>
                      <a:pt x="35" y="9"/>
                    </a:lnTo>
                    <a:lnTo>
                      <a:pt x="39" y="3"/>
                    </a:lnTo>
                    <a:lnTo>
                      <a:pt x="37" y="0"/>
                    </a:lnTo>
                    <a:lnTo>
                      <a:pt x="34" y="0"/>
                    </a:lnTo>
                    <a:lnTo>
                      <a:pt x="31" y="2"/>
                    </a:lnTo>
                    <a:lnTo>
                      <a:pt x="30" y="5"/>
                    </a:lnTo>
                    <a:lnTo>
                      <a:pt x="35" y="0"/>
                    </a:lnTo>
                    <a:close/>
                  </a:path>
                </a:pathLst>
              </a:custGeom>
              <a:solidFill>
                <a:srgbClr val="000000">
                  <a:alpha val="100000"/>
                </a:srgbClr>
              </a:solidFill>
              <a:ln w="9525">
                <a:noFill/>
              </a:ln>
            </p:spPr>
            <p:txBody>
              <a:bodyPr/>
              <a:p>
                <a:endParaRPr lang="zh-CN" altLang="en-US"/>
              </a:p>
            </p:txBody>
          </p:sp>
          <p:sp>
            <p:nvSpPr>
              <p:cNvPr id="44372" name="Freeform 104"/>
              <p:cNvSpPr/>
              <p:nvPr/>
            </p:nvSpPr>
            <p:spPr>
              <a:xfrm>
                <a:off x="4327" y="3500"/>
                <a:ext cx="25" cy="7"/>
              </a:xfrm>
              <a:custGeom>
                <a:avLst/>
                <a:gdLst>
                  <a:gd name="txL" fmla="*/ 0 w 49"/>
                  <a:gd name="txT" fmla="*/ 0 h 12"/>
                  <a:gd name="txR" fmla="*/ 49 w 49"/>
                  <a:gd name="txB" fmla="*/ 12 h 12"/>
                </a:gdLst>
                <a:ahLst/>
                <a:cxnLst>
                  <a:cxn ang="0">
                    <a:pos x="1" y="1"/>
                  </a:cxn>
                  <a:cxn ang="0">
                    <a:pos x="1" y="0"/>
                  </a:cxn>
                  <a:cxn ang="0">
                    <a:pos x="1" y="0"/>
                  </a:cxn>
                  <a:cxn ang="0">
                    <a:pos x="1" y="1"/>
                  </a:cxn>
                  <a:cxn ang="0">
                    <a:pos x="1" y="1"/>
                  </a:cxn>
                  <a:cxn ang="0">
                    <a:pos x="1" y="1"/>
                  </a:cxn>
                  <a:cxn ang="0">
                    <a:pos x="1" y="1"/>
                  </a:cxn>
                  <a:cxn ang="0">
                    <a:pos x="1" y="1"/>
                  </a:cxn>
                  <a:cxn ang="0">
                    <a:pos x="1" y="1"/>
                  </a:cxn>
                  <a:cxn ang="0">
                    <a:pos x="0"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49" h="12">
                    <a:moveTo>
                      <a:pt x="47" y="2"/>
                    </a:moveTo>
                    <a:lnTo>
                      <a:pt x="44" y="0"/>
                    </a:lnTo>
                    <a:lnTo>
                      <a:pt x="39" y="0"/>
                    </a:lnTo>
                    <a:lnTo>
                      <a:pt x="34" y="1"/>
                    </a:lnTo>
                    <a:lnTo>
                      <a:pt x="30" y="2"/>
                    </a:lnTo>
                    <a:lnTo>
                      <a:pt x="25" y="1"/>
                    </a:lnTo>
                    <a:lnTo>
                      <a:pt x="21" y="1"/>
                    </a:lnTo>
                    <a:lnTo>
                      <a:pt x="15" y="2"/>
                    </a:lnTo>
                    <a:lnTo>
                      <a:pt x="8" y="1"/>
                    </a:lnTo>
                    <a:lnTo>
                      <a:pt x="0" y="0"/>
                    </a:lnTo>
                    <a:lnTo>
                      <a:pt x="0" y="9"/>
                    </a:lnTo>
                    <a:lnTo>
                      <a:pt x="8" y="10"/>
                    </a:lnTo>
                    <a:lnTo>
                      <a:pt x="15" y="11"/>
                    </a:lnTo>
                    <a:lnTo>
                      <a:pt x="21" y="12"/>
                    </a:lnTo>
                    <a:lnTo>
                      <a:pt x="25" y="12"/>
                    </a:lnTo>
                    <a:lnTo>
                      <a:pt x="30" y="11"/>
                    </a:lnTo>
                    <a:lnTo>
                      <a:pt x="34" y="10"/>
                    </a:lnTo>
                    <a:lnTo>
                      <a:pt x="39" y="11"/>
                    </a:lnTo>
                    <a:lnTo>
                      <a:pt x="44" y="11"/>
                    </a:lnTo>
                    <a:lnTo>
                      <a:pt x="40" y="9"/>
                    </a:lnTo>
                    <a:lnTo>
                      <a:pt x="44" y="11"/>
                    </a:lnTo>
                    <a:lnTo>
                      <a:pt x="47" y="9"/>
                    </a:lnTo>
                    <a:lnTo>
                      <a:pt x="49" y="5"/>
                    </a:lnTo>
                    <a:lnTo>
                      <a:pt x="47" y="2"/>
                    </a:lnTo>
                    <a:lnTo>
                      <a:pt x="44" y="0"/>
                    </a:lnTo>
                    <a:lnTo>
                      <a:pt x="47" y="2"/>
                    </a:lnTo>
                    <a:close/>
                  </a:path>
                </a:pathLst>
              </a:custGeom>
              <a:solidFill>
                <a:srgbClr val="000000">
                  <a:alpha val="100000"/>
                </a:srgbClr>
              </a:solidFill>
              <a:ln w="9525">
                <a:noFill/>
              </a:ln>
            </p:spPr>
            <p:txBody>
              <a:bodyPr/>
              <a:p>
                <a:endParaRPr lang="zh-CN" altLang="en-US"/>
              </a:p>
            </p:txBody>
          </p:sp>
          <p:sp>
            <p:nvSpPr>
              <p:cNvPr id="44373" name="Freeform 105"/>
              <p:cNvSpPr/>
              <p:nvPr/>
            </p:nvSpPr>
            <p:spPr>
              <a:xfrm>
                <a:off x="4347" y="3501"/>
                <a:ext cx="49" cy="82"/>
              </a:xfrm>
              <a:custGeom>
                <a:avLst/>
                <a:gdLst>
                  <a:gd name="txL" fmla="*/ 0 w 98"/>
                  <a:gd name="txT" fmla="*/ 0 h 162"/>
                  <a:gd name="txR" fmla="*/ 98 w 98"/>
                  <a:gd name="txB" fmla="*/ 162 h 162"/>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98" h="162">
                    <a:moveTo>
                      <a:pt x="91" y="153"/>
                    </a:moveTo>
                    <a:lnTo>
                      <a:pt x="98" y="157"/>
                    </a:lnTo>
                    <a:lnTo>
                      <a:pt x="93" y="142"/>
                    </a:lnTo>
                    <a:lnTo>
                      <a:pt x="84" y="121"/>
                    </a:lnTo>
                    <a:lnTo>
                      <a:pt x="71" y="98"/>
                    </a:lnTo>
                    <a:lnTo>
                      <a:pt x="59" y="75"/>
                    </a:lnTo>
                    <a:lnTo>
                      <a:pt x="44" y="51"/>
                    </a:lnTo>
                    <a:lnTo>
                      <a:pt x="30" y="30"/>
                    </a:lnTo>
                    <a:lnTo>
                      <a:pt x="16" y="11"/>
                    </a:lnTo>
                    <a:lnTo>
                      <a:pt x="7" y="0"/>
                    </a:lnTo>
                    <a:lnTo>
                      <a:pt x="0" y="7"/>
                    </a:lnTo>
                    <a:lnTo>
                      <a:pt x="9" y="18"/>
                    </a:lnTo>
                    <a:lnTo>
                      <a:pt x="21" y="34"/>
                    </a:lnTo>
                    <a:lnTo>
                      <a:pt x="35" y="55"/>
                    </a:lnTo>
                    <a:lnTo>
                      <a:pt x="50" y="79"/>
                    </a:lnTo>
                    <a:lnTo>
                      <a:pt x="62" y="102"/>
                    </a:lnTo>
                    <a:lnTo>
                      <a:pt x="75" y="125"/>
                    </a:lnTo>
                    <a:lnTo>
                      <a:pt x="84" y="144"/>
                    </a:lnTo>
                    <a:lnTo>
                      <a:pt x="89" y="159"/>
                    </a:lnTo>
                    <a:lnTo>
                      <a:pt x="96" y="162"/>
                    </a:lnTo>
                    <a:lnTo>
                      <a:pt x="89" y="159"/>
                    </a:lnTo>
                    <a:lnTo>
                      <a:pt x="91" y="161"/>
                    </a:lnTo>
                    <a:lnTo>
                      <a:pt x="94" y="162"/>
                    </a:lnTo>
                    <a:lnTo>
                      <a:pt x="97" y="160"/>
                    </a:lnTo>
                    <a:lnTo>
                      <a:pt x="98" y="157"/>
                    </a:lnTo>
                    <a:lnTo>
                      <a:pt x="91" y="153"/>
                    </a:lnTo>
                    <a:close/>
                  </a:path>
                </a:pathLst>
              </a:custGeom>
              <a:solidFill>
                <a:srgbClr val="000000">
                  <a:alpha val="100000"/>
                </a:srgbClr>
              </a:solidFill>
              <a:ln w="9525">
                <a:noFill/>
              </a:ln>
            </p:spPr>
            <p:txBody>
              <a:bodyPr/>
              <a:p>
                <a:endParaRPr lang="zh-CN" altLang="en-US"/>
              </a:p>
            </p:txBody>
          </p:sp>
          <p:sp>
            <p:nvSpPr>
              <p:cNvPr id="44374" name="Freeform 106"/>
              <p:cNvSpPr/>
              <p:nvPr/>
            </p:nvSpPr>
            <p:spPr>
              <a:xfrm>
                <a:off x="4393" y="3576"/>
                <a:ext cx="32" cy="43"/>
              </a:xfrm>
              <a:custGeom>
                <a:avLst/>
                <a:gdLst>
                  <a:gd name="txL" fmla="*/ 0 w 64"/>
                  <a:gd name="txT" fmla="*/ 0 h 86"/>
                  <a:gd name="txR" fmla="*/ 64 w 64"/>
                  <a:gd name="txB" fmla="*/ 86 h 86"/>
                </a:gdLst>
                <a:ahLst/>
                <a:cxnLst>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4" h="86">
                    <a:moveTo>
                      <a:pt x="61" y="86"/>
                    </a:moveTo>
                    <a:lnTo>
                      <a:pt x="64" y="80"/>
                    </a:lnTo>
                    <a:lnTo>
                      <a:pt x="59" y="63"/>
                    </a:lnTo>
                    <a:lnTo>
                      <a:pt x="52" y="46"/>
                    </a:lnTo>
                    <a:lnTo>
                      <a:pt x="45" y="31"/>
                    </a:lnTo>
                    <a:lnTo>
                      <a:pt x="37" y="18"/>
                    </a:lnTo>
                    <a:lnTo>
                      <a:pt x="29" y="10"/>
                    </a:lnTo>
                    <a:lnTo>
                      <a:pt x="21" y="3"/>
                    </a:lnTo>
                    <a:lnTo>
                      <a:pt x="10" y="0"/>
                    </a:lnTo>
                    <a:lnTo>
                      <a:pt x="0" y="3"/>
                    </a:lnTo>
                    <a:lnTo>
                      <a:pt x="5" y="12"/>
                    </a:lnTo>
                    <a:lnTo>
                      <a:pt x="10" y="11"/>
                    </a:lnTo>
                    <a:lnTo>
                      <a:pt x="16" y="12"/>
                    </a:lnTo>
                    <a:lnTo>
                      <a:pt x="22" y="17"/>
                    </a:lnTo>
                    <a:lnTo>
                      <a:pt x="30" y="25"/>
                    </a:lnTo>
                    <a:lnTo>
                      <a:pt x="36" y="35"/>
                    </a:lnTo>
                    <a:lnTo>
                      <a:pt x="43" y="50"/>
                    </a:lnTo>
                    <a:lnTo>
                      <a:pt x="50" y="65"/>
                    </a:lnTo>
                    <a:lnTo>
                      <a:pt x="55" y="83"/>
                    </a:lnTo>
                    <a:lnTo>
                      <a:pt x="59" y="77"/>
                    </a:lnTo>
                    <a:lnTo>
                      <a:pt x="55" y="83"/>
                    </a:lnTo>
                    <a:lnTo>
                      <a:pt x="58" y="85"/>
                    </a:lnTo>
                    <a:lnTo>
                      <a:pt x="61" y="86"/>
                    </a:lnTo>
                    <a:lnTo>
                      <a:pt x="63" y="84"/>
                    </a:lnTo>
                    <a:lnTo>
                      <a:pt x="64" y="80"/>
                    </a:lnTo>
                    <a:lnTo>
                      <a:pt x="61" y="86"/>
                    </a:lnTo>
                    <a:close/>
                  </a:path>
                </a:pathLst>
              </a:custGeom>
              <a:solidFill>
                <a:srgbClr val="000000">
                  <a:alpha val="100000"/>
                </a:srgbClr>
              </a:solidFill>
              <a:ln w="9525">
                <a:noFill/>
              </a:ln>
            </p:spPr>
            <p:txBody>
              <a:bodyPr/>
              <a:p>
                <a:endParaRPr lang="zh-CN" altLang="en-US"/>
              </a:p>
            </p:txBody>
          </p:sp>
          <p:sp>
            <p:nvSpPr>
              <p:cNvPr id="44375" name="Freeform 107"/>
              <p:cNvSpPr/>
              <p:nvPr/>
            </p:nvSpPr>
            <p:spPr>
              <a:xfrm>
                <a:off x="4200" y="3451"/>
                <a:ext cx="389" cy="236"/>
              </a:xfrm>
              <a:custGeom>
                <a:avLst/>
                <a:gdLst>
                  <a:gd name="txL" fmla="*/ 0 w 780"/>
                  <a:gd name="txT" fmla="*/ 0 h 473"/>
                  <a:gd name="txR" fmla="*/ 780 w 780"/>
                  <a:gd name="txB" fmla="*/ 473 h 47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780" h="473">
                    <a:moveTo>
                      <a:pt x="446" y="332"/>
                    </a:moveTo>
                    <a:lnTo>
                      <a:pt x="452" y="330"/>
                    </a:lnTo>
                    <a:lnTo>
                      <a:pt x="457" y="328"/>
                    </a:lnTo>
                    <a:lnTo>
                      <a:pt x="463" y="325"/>
                    </a:lnTo>
                    <a:lnTo>
                      <a:pt x="469" y="324"/>
                    </a:lnTo>
                    <a:lnTo>
                      <a:pt x="475" y="322"/>
                    </a:lnTo>
                    <a:lnTo>
                      <a:pt x="480" y="321"/>
                    </a:lnTo>
                    <a:lnTo>
                      <a:pt x="485" y="319"/>
                    </a:lnTo>
                    <a:lnTo>
                      <a:pt x="491" y="317"/>
                    </a:lnTo>
                    <a:lnTo>
                      <a:pt x="491" y="314"/>
                    </a:lnTo>
                    <a:lnTo>
                      <a:pt x="491" y="307"/>
                    </a:lnTo>
                    <a:lnTo>
                      <a:pt x="491" y="296"/>
                    </a:lnTo>
                    <a:lnTo>
                      <a:pt x="491" y="283"/>
                    </a:lnTo>
                    <a:lnTo>
                      <a:pt x="492" y="283"/>
                    </a:lnTo>
                    <a:lnTo>
                      <a:pt x="495" y="282"/>
                    </a:lnTo>
                    <a:lnTo>
                      <a:pt x="501" y="281"/>
                    </a:lnTo>
                    <a:lnTo>
                      <a:pt x="508" y="279"/>
                    </a:lnTo>
                    <a:lnTo>
                      <a:pt x="516" y="278"/>
                    </a:lnTo>
                    <a:lnTo>
                      <a:pt x="524" y="277"/>
                    </a:lnTo>
                    <a:lnTo>
                      <a:pt x="532" y="276"/>
                    </a:lnTo>
                    <a:lnTo>
                      <a:pt x="539" y="275"/>
                    </a:lnTo>
                    <a:lnTo>
                      <a:pt x="582" y="279"/>
                    </a:lnTo>
                    <a:lnTo>
                      <a:pt x="585" y="317"/>
                    </a:lnTo>
                    <a:lnTo>
                      <a:pt x="644" y="320"/>
                    </a:lnTo>
                    <a:lnTo>
                      <a:pt x="651" y="275"/>
                    </a:lnTo>
                    <a:lnTo>
                      <a:pt x="653" y="275"/>
                    </a:lnTo>
                    <a:lnTo>
                      <a:pt x="659" y="275"/>
                    </a:lnTo>
                    <a:lnTo>
                      <a:pt x="668" y="275"/>
                    </a:lnTo>
                    <a:lnTo>
                      <a:pt x="678" y="275"/>
                    </a:lnTo>
                    <a:lnTo>
                      <a:pt x="690" y="275"/>
                    </a:lnTo>
                    <a:lnTo>
                      <a:pt x="700" y="274"/>
                    </a:lnTo>
                    <a:lnTo>
                      <a:pt x="709" y="274"/>
                    </a:lnTo>
                    <a:lnTo>
                      <a:pt x="716" y="272"/>
                    </a:lnTo>
                    <a:lnTo>
                      <a:pt x="728" y="275"/>
                    </a:lnTo>
                    <a:lnTo>
                      <a:pt x="736" y="276"/>
                    </a:lnTo>
                    <a:lnTo>
                      <a:pt x="741" y="276"/>
                    </a:lnTo>
                    <a:lnTo>
                      <a:pt x="742" y="276"/>
                    </a:lnTo>
                    <a:lnTo>
                      <a:pt x="739" y="291"/>
                    </a:lnTo>
                    <a:lnTo>
                      <a:pt x="735" y="308"/>
                    </a:lnTo>
                    <a:lnTo>
                      <a:pt x="730" y="324"/>
                    </a:lnTo>
                    <a:lnTo>
                      <a:pt x="728" y="331"/>
                    </a:lnTo>
                    <a:lnTo>
                      <a:pt x="736" y="339"/>
                    </a:lnTo>
                    <a:lnTo>
                      <a:pt x="744" y="351"/>
                    </a:lnTo>
                    <a:lnTo>
                      <a:pt x="752" y="366"/>
                    </a:lnTo>
                    <a:lnTo>
                      <a:pt x="760" y="383"/>
                    </a:lnTo>
                    <a:lnTo>
                      <a:pt x="767" y="401"/>
                    </a:lnTo>
                    <a:lnTo>
                      <a:pt x="773" y="423"/>
                    </a:lnTo>
                    <a:lnTo>
                      <a:pt x="777" y="445"/>
                    </a:lnTo>
                    <a:lnTo>
                      <a:pt x="780" y="469"/>
                    </a:lnTo>
                    <a:lnTo>
                      <a:pt x="753" y="469"/>
                    </a:lnTo>
                    <a:lnTo>
                      <a:pt x="724" y="469"/>
                    </a:lnTo>
                    <a:lnTo>
                      <a:pt x="696" y="471"/>
                    </a:lnTo>
                    <a:lnTo>
                      <a:pt x="667" y="471"/>
                    </a:lnTo>
                    <a:lnTo>
                      <a:pt x="637" y="471"/>
                    </a:lnTo>
                    <a:lnTo>
                      <a:pt x="607" y="471"/>
                    </a:lnTo>
                    <a:lnTo>
                      <a:pt x="576" y="472"/>
                    </a:lnTo>
                    <a:lnTo>
                      <a:pt x="545" y="472"/>
                    </a:lnTo>
                    <a:lnTo>
                      <a:pt x="514" y="472"/>
                    </a:lnTo>
                    <a:lnTo>
                      <a:pt x="483" y="472"/>
                    </a:lnTo>
                    <a:lnTo>
                      <a:pt x="452" y="473"/>
                    </a:lnTo>
                    <a:lnTo>
                      <a:pt x="421" y="473"/>
                    </a:lnTo>
                    <a:lnTo>
                      <a:pt x="389" y="473"/>
                    </a:lnTo>
                    <a:lnTo>
                      <a:pt x="358" y="473"/>
                    </a:lnTo>
                    <a:lnTo>
                      <a:pt x="328" y="473"/>
                    </a:lnTo>
                    <a:lnTo>
                      <a:pt x="299" y="473"/>
                    </a:lnTo>
                    <a:lnTo>
                      <a:pt x="297" y="461"/>
                    </a:lnTo>
                    <a:lnTo>
                      <a:pt x="297" y="450"/>
                    </a:lnTo>
                    <a:lnTo>
                      <a:pt x="299" y="442"/>
                    </a:lnTo>
                    <a:lnTo>
                      <a:pt x="299" y="438"/>
                    </a:lnTo>
                    <a:lnTo>
                      <a:pt x="287" y="439"/>
                    </a:lnTo>
                    <a:lnTo>
                      <a:pt x="277" y="439"/>
                    </a:lnTo>
                    <a:lnTo>
                      <a:pt x="267" y="439"/>
                    </a:lnTo>
                    <a:lnTo>
                      <a:pt x="261" y="438"/>
                    </a:lnTo>
                    <a:lnTo>
                      <a:pt x="256" y="435"/>
                    </a:lnTo>
                    <a:lnTo>
                      <a:pt x="251" y="430"/>
                    </a:lnTo>
                    <a:lnTo>
                      <a:pt x="249" y="423"/>
                    </a:lnTo>
                    <a:lnTo>
                      <a:pt x="247" y="414"/>
                    </a:lnTo>
                    <a:lnTo>
                      <a:pt x="226" y="416"/>
                    </a:lnTo>
                    <a:lnTo>
                      <a:pt x="209" y="415"/>
                    </a:lnTo>
                    <a:lnTo>
                      <a:pt x="196" y="411"/>
                    </a:lnTo>
                    <a:lnTo>
                      <a:pt x="186" y="404"/>
                    </a:lnTo>
                    <a:lnTo>
                      <a:pt x="180" y="396"/>
                    </a:lnTo>
                    <a:lnTo>
                      <a:pt x="177" y="387"/>
                    </a:lnTo>
                    <a:lnTo>
                      <a:pt x="175" y="376"/>
                    </a:lnTo>
                    <a:lnTo>
                      <a:pt x="177" y="366"/>
                    </a:lnTo>
                    <a:lnTo>
                      <a:pt x="160" y="366"/>
                    </a:lnTo>
                    <a:lnTo>
                      <a:pt x="142" y="362"/>
                    </a:lnTo>
                    <a:lnTo>
                      <a:pt x="125" y="358"/>
                    </a:lnTo>
                    <a:lnTo>
                      <a:pt x="109" y="350"/>
                    </a:lnTo>
                    <a:lnTo>
                      <a:pt x="96" y="339"/>
                    </a:lnTo>
                    <a:lnTo>
                      <a:pt x="88" y="327"/>
                    </a:lnTo>
                    <a:lnTo>
                      <a:pt x="86" y="313"/>
                    </a:lnTo>
                    <a:lnTo>
                      <a:pt x="90" y="297"/>
                    </a:lnTo>
                    <a:lnTo>
                      <a:pt x="78" y="292"/>
                    </a:lnTo>
                    <a:lnTo>
                      <a:pt x="64" y="285"/>
                    </a:lnTo>
                    <a:lnTo>
                      <a:pt x="50" y="275"/>
                    </a:lnTo>
                    <a:lnTo>
                      <a:pt x="38" y="262"/>
                    </a:lnTo>
                    <a:lnTo>
                      <a:pt x="30" y="245"/>
                    </a:lnTo>
                    <a:lnTo>
                      <a:pt x="29" y="225"/>
                    </a:lnTo>
                    <a:lnTo>
                      <a:pt x="37" y="201"/>
                    </a:lnTo>
                    <a:lnTo>
                      <a:pt x="56" y="173"/>
                    </a:lnTo>
                    <a:lnTo>
                      <a:pt x="49" y="170"/>
                    </a:lnTo>
                    <a:lnTo>
                      <a:pt x="41" y="165"/>
                    </a:lnTo>
                    <a:lnTo>
                      <a:pt x="33" y="160"/>
                    </a:lnTo>
                    <a:lnTo>
                      <a:pt x="25" y="154"/>
                    </a:lnTo>
                    <a:lnTo>
                      <a:pt x="18" y="146"/>
                    </a:lnTo>
                    <a:lnTo>
                      <a:pt x="11" y="139"/>
                    </a:lnTo>
                    <a:lnTo>
                      <a:pt x="5" y="131"/>
                    </a:lnTo>
                    <a:lnTo>
                      <a:pt x="0" y="124"/>
                    </a:lnTo>
                    <a:lnTo>
                      <a:pt x="12" y="111"/>
                    </a:lnTo>
                    <a:lnTo>
                      <a:pt x="22" y="97"/>
                    </a:lnTo>
                    <a:lnTo>
                      <a:pt x="32" y="82"/>
                    </a:lnTo>
                    <a:lnTo>
                      <a:pt x="40" y="67"/>
                    </a:lnTo>
                    <a:lnTo>
                      <a:pt x="46" y="54"/>
                    </a:lnTo>
                    <a:lnTo>
                      <a:pt x="51" y="40"/>
                    </a:lnTo>
                    <a:lnTo>
                      <a:pt x="55" y="29"/>
                    </a:lnTo>
                    <a:lnTo>
                      <a:pt x="56" y="20"/>
                    </a:lnTo>
                    <a:lnTo>
                      <a:pt x="57" y="20"/>
                    </a:lnTo>
                    <a:lnTo>
                      <a:pt x="59" y="19"/>
                    </a:lnTo>
                    <a:lnTo>
                      <a:pt x="64" y="19"/>
                    </a:lnTo>
                    <a:lnTo>
                      <a:pt x="70" y="18"/>
                    </a:lnTo>
                    <a:lnTo>
                      <a:pt x="76" y="17"/>
                    </a:lnTo>
                    <a:lnTo>
                      <a:pt x="82" y="17"/>
                    </a:lnTo>
                    <a:lnTo>
                      <a:pt x="89" y="16"/>
                    </a:lnTo>
                    <a:lnTo>
                      <a:pt x="95" y="14"/>
                    </a:lnTo>
                    <a:lnTo>
                      <a:pt x="97" y="17"/>
                    </a:lnTo>
                    <a:lnTo>
                      <a:pt x="102" y="21"/>
                    </a:lnTo>
                    <a:lnTo>
                      <a:pt x="107" y="26"/>
                    </a:lnTo>
                    <a:lnTo>
                      <a:pt x="112" y="28"/>
                    </a:lnTo>
                    <a:lnTo>
                      <a:pt x="114" y="18"/>
                    </a:lnTo>
                    <a:lnTo>
                      <a:pt x="120" y="11"/>
                    </a:lnTo>
                    <a:lnTo>
                      <a:pt x="128" y="6"/>
                    </a:lnTo>
                    <a:lnTo>
                      <a:pt x="135" y="3"/>
                    </a:lnTo>
                    <a:lnTo>
                      <a:pt x="141" y="2"/>
                    </a:lnTo>
                    <a:lnTo>
                      <a:pt x="149" y="1"/>
                    </a:lnTo>
                    <a:lnTo>
                      <a:pt x="158" y="0"/>
                    </a:lnTo>
                    <a:lnTo>
                      <a:pt x="169" y="1"/>
                    </a:lnTo>
                    <a:lnTo>
                      <a:pt x="179" y="5"/>
                    </a:lnTo>
                    <a:lnTo>
                      <a:pt x="192" y="12"/>
                    </a:lnTo>
                    <a:lnTo>
                      <a:pt x="204" y="23"/>
                    </a:lnTo>
                    <a:lnTo>
                      <a:pt x="218" y="38"/>
                    </a:lnTo>
                    <a:lnTo>
                      <a:pt x="225" y="46"/>
                    </a:lnTo>
                    <a:lnTo>
                      <a:pt x="231" y="54"/>
                    </a:lnTo>
                    <a:lnTo>
                      <a:pt x="236" y="62"/>
                    </a:lnTo>
                    <a:lnTo>
                      <a:pt x="241" y="70"/>
                    </a:lnTo>
                    <a:lnTo>
                      <a:pt x="246" y="78"/>
                    </a:lnTo>
                    <a:lnTo>
                      <a:pt x="249" y="87"/>
                    </a:lnTo>
                    <a:lnTo>
                      <a:pt x="253" y="95"/>
                    </a:lnTo>
                    <a:lnTo>
                      <a:pt x="255" y="103"/>
                    </a:lnTo>
                    <a:lnTo>
                      <a:pt x="256" y="112"/>
                    </a:lnTo>
                    <a:lnTo>
                      <a:pt x="257" y="122"/>
                    </a:lnTo>
                    <a:lnTo>
                      <a:pt x="255" y="130"/>
                    </a:lnTo>
                    <a:lnTo>
                      <a:pt x="253" y="139"/>
                    </a:lnTo>
                    <a:lnTo>
                      <a:pt x="248" y="147"/>
                    </a:lnTo>
                    <a:lnTo>
                      <a:pt x="241" y="155"/>
                    </a:lnTo>
                    <a:lnTo>
                      <a:pt x="233" y="163"/>
                    </a:lnTo>
                    <a:lnTo>
                      <a:pt x="223" y="170"/>
                    </a:lnTo>
                    <a:lnTo>
                      <a:pt x="218" y="173"/>
                    </a:lnTo>
                    <a:lnTo>
                      <a:pt x="215" y="176"/>
                    </a:lnTo>
                    <a:lnTo>
                      <a:pt x="210" y="178"/>
                    </a:lnTo>
                    <a:lnTo>
                      <a:pt x="205" y="180"/>
                    </a:lnTo>
                    <a:lnTo>
                      <a:pt x="201" y="183"/>
                    </a:lnTo>
                    <a:lnTo>
                      <a:pt x="197" y="185"/>
                    </a:lnTo>
                    <a:lnTo>
                      <a:pt x="193" y="186"/>
                    </a:lnTo>
                    <a:lnTo>
                      <a:pt x="188" y="188"/>
                    </a:lnTo>
                    <a:lnTo>
                      <a:pt x="172" y="194"/>
                    </a:lnTo>
                    <a:lnTo>
                      <a:pt x="156" y="196"/>
                    </a:lnTo>
                    <a:lnTo>
                      <a:pt x="141" y="198"/>
                    </a:lnTo>
                    <a:lnTo>
                      <a:pt x="127" y="198"/>
                    </a:lnTo>
                    <a:lnTo>
                      <a:pt x="113" y="196"/>
                    </a:lnTo>
                    <a:lnTo>
                      <a:pt x="101" y="194"/>
                    </a:lnTo>
                    <a:lnTo>
                      <a:pt x="90" y="193"/>
                    </a:lnTo>
                    <a:lnTo>
                      <a:pt x="80" y="191"/>
                    </a:lnTo>
                    <a:lnTo>
                      <a:pt x="68" y="202"/>
                    </a:lnTo>
                    <a:lnTo>
                      <a:pt x="63" y="214"/>
                    </a:lnTo>
                    <a:lnTo>
                      <a:pt x="60" y="225"/>
                    </a:lnTo>
                    <a:lnTo>
                      <a:pt x="63" y="236"/>
                    </a:lnTo>
                    <a:lnTo>
                      <a:pt x="66" y="245"/>
                    </a:lnTo>
                    <a:lnTo>
                      <a:pt x="72" y="252"/>
                    </a:lnTo>
                    <a:lnTo>
                      <a:pt x="78" y="258"/>
                    </a:lnTo>
                    <a:lnTo>
                      <a:pt x="83" y="259"/>
                    </a:lnTo>
                    <a:lnTo>
                      <a:pt x="86" y="248"/>
                    </a:lnTo>
                    <a:lnTo>
                      <a:pt x="93" y="237"/>
                    </a:lnTo>
                    <a:lnTo>
                      <a:pt x="104" y="225"/>
                    </a:lnTo>
                    <a:lnTo>
                      <a:pt x="118" y="217"/>
                    </a:lnTo>
                    <a:lnTo>
                      <a:pt x="134" y="210"/>
                    </a:lnTo>
                    <a:lnTo>
                      <a:pt x="150" y="209"/>
                    </a:lnTo>
                    <a:lnTo>
                      <a:pt x="165" y="211"/>
                    </a:lnTo>
                    <a:lnTo>
                      <a:pt x="177" y="221"/>
                    </a:lnTo>
                    <a:lnTo>
                      <a:pt x="183" y="233"/>
                    </a:lnTo>
                    <a:lnTo>
                      <a:pt x="185" y="246"/>
                    </a:lnTo>
                    <a:lnTo>
                      <a:pt x="182" y="258"/>
                    </a:lnTo>
                    <a:lnTo>
                      <a:pt x="175" y="269"/>
                    </a:lnTo>
                    <a:lnTo>
                      <a:pt x="165" y="278"/>
                    </a:lnTo>
                    <a:lnTo>
                      <a:pt x="152" y="285"/>
                    </a:lnTo>
                    <a:lnTo>
                      <a:pt x="139" y="291"/>
                    </a:lnTo>
                    <a:lnTo>
                      <a:pt x="125" y="293"/>
                    </a:lnTo>
                    <a:lnTo>
                      <a:pt x="124" y="307"/>
                    </a:lnTo>
                    <a:lnTo>
                      <a:pt x="127" y="317"/>
                    </a:lnTo>
                    <a:lnTo>
                      <a:pt x="133" y="323"/>
                    </a:lnTo>
                    <a:lnTo>
                      <a:pt x="141" y="327"/>
                    </a:lnTo>
                    <a:lnTo>
                      <a:pt x="149" y="328"/>
                    </a:lnTo>
                    <a:lnTo>
                      <a:pt x="159" y="328"/>
                    </a:lnTo>
                    <a:lnTo>
                      <a:pt x="169" y="325"/>
                    </a:lnTo>
                    <a:lnTo>
                      <a:pt x="177" y="324"/>
                    </a:lnTo>
                    <a:lnTo>
                      <a:pt x="178" y="312"/>
                    </a:lnTo>
                    <a:lnTo>
                      <a:pt x="182" y="299"/>
                    </a:lnTo>
                    <a:lnTo>
                      <a:pt x="189" y="286"/>
                    </a:lnTo>
                    <a:lnTo>
                      <a:pt x="197" y="275"/>
                    </a:lnTo>
                    <a:lnTo>
                      <a:pt x="208" y="267"/>
                    </a:lnTo>
                    <a:lnTo>
                      <a:pt x="220" y="262"/>
                    </a:lnTo>
                    <a:lnTo>
                      <a:pt x="233" y="262"/>
                    </a:lnTo>
                    <a:lnTo>
                      <a:pt x="247" y="269"/>
                    </a:lnTo>
                    <a:lnTo>
                      <a:pt x="257" y="281"/>
                    </a:lnTo>
                    <a:lnTo>
                      <a:pt x="262" y="293"/>
                    </a:lnTo>
                    <a:lnTo>
                      <a:pt x="259" y="307"/>
                    </a:lnTo>
                    <a:lnTo>
                      <a:pt x="254" y="321"/>
                    </a:lnTo>
                    <a:lnTo>
                      <a:pt x="243" y="334"/>
                    </a:lnTo>
                    <a:lnTo>
                      <a:pt x="232" y="344"/>
                    </a:lnTo>
                    <a:lnTo>
                      <a:pt x="219" y="353"/>
                    </a:lnTo>
                    <a:lnTo>
                      <a:pt x="205" y="359"/>
                    </a:lnTo>
                    <a:lnTo>
                      <a:pt x="204" y="374"/>
                    </a:lnTo>
                    <a:lnTo>
                      <a:pt x="206" y="383"/>
                    </a:lnTo>
                    <a:lnTo>
                      <a:pt x="210" y="389"/>
                    </a:lnTo>
                    <a:lnTo>
                      <a:pt x="216" y="390"/>
                    </a:lnTo>
                    <a:lnTo>
                      <a:pt x="223" y="390"/>
                    </a:lnTo>
                    <a:lnTo>
                      <a:pt x="231" y="388"/>
                    </a:lnTo>
                    <a:lnTo>
                      <a:pt x="239" y="385"/>
                    </a:lnTo>
                    <a:lnTo>
                      <a:pt x="247" y="383"/>
                    </a:lnTo>
                    <a:lnTo>
                      <a:pt x="248" y="363"/>
                    </a:lnTo>
                    <a:lnTo>
                      <a:pt x="254" y="346"/>
                    </a:lnTo>
                    <a:lnTo>
                      <a:pt x="262" y="334"/>
                    </a:lnTo>
                    <a:lnTo>
                      <a:pt x="273" y="325"/>
                    </a:lnTo>
                    <a:lnTo>
                      <a:pt x="285" y="320"/>
                    </a:lnTo>
                    <a:lnTo>
                      <a:pt x="297" y="317"/>
                    </a:lnTo>
                    <a:lnTo>
                      <a:pt x="309" y="320"/>
                    </a:lnTo>
                    <a:lnTo>
                      <a:pt x="319" y="324"/>
                    </a:lnTo>
                    <a:lnTo>
                      <a:pt x="325" y="332"/>
                    </a:lnTo>
                    <a:lnTo>
                      <a:pt x="326" y="343"/>
                    </a:lnTo>
                    <a:lnTo>
                      <a:pt x="323" y="355"/>
                    </a:lnTo>
                    <a:lnTo>
                      <a:pt x="316" y="368"/>
                    </a:lnTo>
                    <a:lnTo>
                      <a:pt x="307" y="381"/>
                    </a:lnTo>
                    <a:lnTo>
                      <a:pt x="296" y="392"/>
                    </a:lnTo>
                    <a:lnTo>
                      <a:pt x="287" y="401"/>
                    </a:lnTo>
                    <a:lnTo>
                      <a:pt x="278" y="407"/>
                    </a:lnTo>
                    <a:lnTo>
                      <a:pt x="280" y="415"/>
                    </a:lnTo>
                    <a:lnTo>
                      <a:pt x="288" y="416"/>
                    </a:lnTo>
                    <a:lnTo>
                      <a:pt x="296" y="414"/>
                    </a:lnTo>
                    <a:lnTo>
                      <a:pt x="305" y="411"/>
                    </a:lnTo>
                    <a:lnTo>
                      <a:pt x="314" y="404"/>
                    </a:lnTo>
                    <a:lnTo>
                      <a:pt x="325" y="396"/>
                    </a:lnTo>
                    <a:lnTo>
                      <a:pt x="340" y="387"/>
                    </a:lnTo>
                    <a:lnTo>
                      <a:pt x="358" y="375"/>
                    </a:lnTo>
                    <a:lnTo>
                      <a:pt x="378" y="365"/>
                    </a:lnTo>
                    <a:lnTo>
                      <a:pt x="400" y="353"/>
                    </a:lnTo>
                    <a:lnTo>
                      <a:pt x="423" y="342"/>
                    </a:lnTo>
                    <a:lnTo>
                      <a:pt x="446" y="332"/>
                    </a:lnTo>
                    <a:close/>
                  </a:path>
                </a:pathLst>
              </a:custGeom>
              <a:solidFill>
                <a:srgbClr val="A00000">
                  <a:alpha val="100000"/>
                </a:srgbClr>
              </a:solidFill>
              <a:ln w="9525">
                <a:noFill/>
              </a:ln>
            </p:spPr>
            <p:txBody>
              <a:bodyPr/>
              <a:p>
                <a:endParaRPr lang="zh-CN" altLang="en-US"/>
              </a:p>
            </p:txBody>
          </p:sp>
          <p:sp>
            <p:nvSpPr>
              <p:cNvPr id="44376" name="Freeform 108"/>
              <p:cNvSpPr/>
              <p:nvPr/>
            </p:nvSpPr>
            <p:spPr>
              <a:xfrm>
                <a:off x="4422" y="3607"/>
                <a:ext cx="26" cy="12"/>
              </a:xfrm>
              <a:custGeom>
                <a:avLst/>
                <a:gdLst>
                  <a:gd name="txL" fmla="*/ 0 w 52"/>
                  <a:gd name="txT" fmla="*/ 0 h 24"/>
                  <a:gd name="txR" fmla="*/ 52 w 52"/>
                  <a:gd name="txB" fmla="*/ 24 h 24"/>
                </a:gdLst>
                <a:ahLst/>
                <a:cxnLst>
                  <a:cxn ang="0">
                    <a:pos x="1" y="1"/>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52" h="24">
                    <a:moveTo>
                      <a:pt x="40" y="4"/>
                    </a:moveTo>
                    <a:lnTo>
                      <a:pt x="45" y="0"/>
                    </a:lnTo>
                    <a:lnTo>
                      <a:pt x="39" y="1"/>
                    </a:lnTo>
                    <a:lnTo>
                      <a:pt x="34" y="3"/>
                    </a:lnTo>
                    <a:lnTo>
                      <a:pt x="29" y="4"/>
                    </a:lnTo>
                    <a:lnTo>
                      <a:pt x="23" y="7"/>
                    </a:lnTo>
                    <a:lnTo>
                      <a:pt x="17" y="8"/>
                    </a:lnTo>
                    <a:lnTo>
                      <a:pt x="11" y="10"/>
                    </a:lnTo>
                    <a:lnTo>
                      <a:pt x="5" y="12"/>
                    </a:lnTo>
                    <a:lnTo>
                      <a:pt x="0" y="15"/>
                    </a:lnTo>
                    <a:lnTo>
                      <a:pt x="2" y="24"/>
                    </a:lnTo>
                    <a:lnTo>
                      <a:pt x="8" y="22"/>
                    </a:lnTo>
                    <a:lnTo>
                      <a:pt x="14" y="19"/>
                    </a:lnTo>
                    <a:lnTo>
                      <a:pt x="19" y="17"/>
                    </a:lnTo>
                    <a:lnTo>
                      <a:pt x="25" y="16"/>
                    </a:lnTo>
                    <a:lnTo>
                      <a:pt x="31" y="14"/>
                    </a:lnTo>
                    <a:lnTo>
                      <a:pt x="37" y="12"/>
                    </a:lnTo>
                    <a:lnTo>
                      <a:pt x="41" y="10"/>
                    </a:lnTo>
                    <a:lnTo>
                      <a:pt x="47" y="9"/>
                    </a:lnTo>
                    <a:lnTo>
                      <a:pt x="52" y="4"/>
                    </a:lnTo>
                    <a:lnTo>
                      <a:pt x="47" y="9"/>
                    </a:lnTo>
                    <a:lnTo>
                      <a:pt x="50" y="7"/>
                    </a:lnTo>
                    <a:lnTo>
                      <a:pt x="50" y="3"/>
                    </a:lnTo>
                    <a:lnTo>
                      <a:pt x="48" y="1"/>
                    </a:lnTo>
                    <a:lnTo>
                      <a:pt x="45" y="0"/>
                    </a:lnTo>
                    <a:lnTo>
                      <a:pt x="40" y="4"/>
                    </a:lnTo>
                    <a:close/>
                  </a:path>
                </a:pathLst>
              </a:custGeom>
              <a:solidFill>
                <a:srgbClr val="000000">
                  <a:alpha val="100000"/>
                </a:srgbClr>
              </a:solidFill>
              <a:ln w="9525">
                <a:noFill/>
              </a:ln>
            </p:spPr>
            <p:txBody>
              <a:bodyPr/>
              <a:p>
                <a:endParaRPr lang="zh-CN" altLang="en-US"/>
              </a:p>
            </p:txBody>
          </p:sp>
          <p:sp>
            <p:nvSpPr>
              <p:cNvPr id="44377" name="Freeform 109"/>
              <p:cNvSpPr/>
              <p:nvPr/>
            </p:nvSpPr>
            <p:spPr>
              <a:xfrm>
                <a:off x="4442" y="3590"/>
                <a:ext cx="6" cy="20"/>
              </a:xfrm>
              <a:custGeom>
                <a:avLst/>
                <a:gdLst>
                  <a:gd name="txL" fmla="*/ 0 w 12"/>
                  <a:gd name="txT" fmla="*/ 0 h 40"/>
                  <a:gd name="txR" fmla="*/ 12 w 12"/>
                  <a:gd name="txB" fmla="*/ 40 h 40"/>
                </a:gdLst>
                <a:ahLst/>
                <a:cxnLst>
                  <a:cxn ang="0">
                    <a:pos x="1" y="1"/>
                  </a:cxn>
                  <a:cxn ang="0">
                    <a:pos x="0" y="1"/>
                  </a:cxn>
                  <a:cxn ang="0">
                    <a:pos x="0" y="1"/>
                  </a:cxn>
                  <a:cxn ang="0">
                    <a:pos x="0"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0" y="1"/>
                  </a:cxn>
                  <a:cxn ang="0">
                    <a:pos x="1" y="1"/>
                  </a:cxn>
                </a:cxnLst>
                <a:rect l="txL" t="txT" r="txR" b="txB"/>
                <a:pathLst>
                  <a:path w="12" h="40">
                    <a:moveTo>
                      <a:pt x="5" y="1"/>
                    </a:moveTo>
                    <a:lnTo>
                      <a:pt x="0" y="6"/>
                    </a:lnTo>
                    <a:lnTo>
                      <a:pt x="0" y="19"/>
                    </a:lnTo>
                    <a:lnTo>
                      <a:pt x="0" y="30"/>
                    </a:lnTo>
                    <a:lnTo>
                      <a:pt x="0" y="37"/>
                    </a:lnTo>
                    <a:lnTo>
                      <a:pt x="0" y="40"/>
                    </a:lnTo>
                    <a:lnTo>
                      <a:pt x="12" y="40"/>
                    </a:lnTo>
                    <a:lnTo>
                      <a:pt x="12" y="37"/>
                    </a:lnTo>
                    <a:lnTo>
                      <a:pt x="12" y="30"/>
                    </a:lnTo>
                    <a:lnTo>
                      <a:pt x="12" y="19"/>
                    </a:lnTo>
                    <a:lnTo>
                      <a:pt x="12" y="6"/>
                    </a:lnTo>
                    <a:lnTo>
                      <a:pt x="7" y="10"/>
                    </a:lnTo>
                    <a:lnTo>
                      <a:pt x="12" y="6"/>
                    </a:lnTo>
                    <a:lnTo>
                      <a:pt x="9" y="2"/>
                    </a:lnTo>
                    <a:lnTo>
                      <a:pt x="6" y="0"/>
                    </a:lnTo>
                    <a:lnTo>
                      <a:pt x="2" y="2"/>
                    </a:lnTo>
                    <a:lnTo>
                      <a:pt x="0" y="6"/>
                    </a:lnTo>
                    <a:lnTo>
                      <a:pt x="5" y="1"/>
                    </a:lnTo>
                    <a:close/>
                  </a:path>
                </a:pathLst>
              </a:custGeom>
              <a:solidFill>
                <a:srgbClr val="000000">
                  <a:alpha val="100000"/>
                </a:srgbClr>
              </a:solidFill>
              <a:ln w="9525">
                <a:noFill/>
              </a:ln>
            </p:spPr>
            <p:txBody>
              <a:bodyPr/>
              <a:p>
                <a:endParaRPr lang="zh-CN" altLang="en-US"/>
              </a:p>
            </p:txBody>
          </p:sp>
          <p:sp>
            <p:nvSpPr>
              <p:cNvPr id="44378" name="Freeform 110"/>
              <p:cNvSpPr/>
              <p:nvPr/>
            </p:nvSpPr>
            <p:spPr>
              <a:xfrm>
                <a:off x="4444" y="3586"/>
                <a:ext cx="27" cy="9"/>
              </a:xfrm>
              <a:custGeom>
                <a:avLst/>
                <a:gdLst>
                  <a:gd name="txL" fmla="*/ 0 w 54"/>
                  <a:gd name="txT" fmla="*/ 0 h 17"/>
                  <a:gd name="txR" fmla="*/ 54 w 54"/>
                  <a:gd name="txB" fmla="*/ 17 h 17"/>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4" h="17">
                    <a:moveTo>
                      <a:pt x="49" y="0"/>
                    </a:moveTo>
                    <a:lnTo>
                      <a:pt x="49" y="0"/>
                    </a:lnTo>
                    <a:lnTo>
                      <a:pt x="42" y="1"/>
                    </a:lnTo>
                    <a:lnTo>
                      <a:pt x="34" y="2"/>
                    </a:lnTo>
                    <a:lnTo>
                      <a:pt x="26" y="4"/>
                    </a:lnTo>
                    <a:lnTo>
                      <a:pt x="18" y="5"/>
                    </a:lnTo>
                    <a:lnTo>
                      <a:pt x="11" y="6"/>
                    </a:lnTo>
                    <a:lnTo>
                      <a:pt x="4" y="7"/>
                    </a:lnTo>
                    <a:lnTo>
                      <a:pt x="1" y="8"/>
                    </a:lnTo>
                    <a:lnTo>
                      <a:pt x="0" y="8"/>
                    </a:lnTo>
                    <a:lnTo>
                      <a:pt x="2" y="17"/>
                    </a:lnTo>
                    <a:lnTo>
                      <a:pt x="3" y="17"/>
                    </a:lnTo>
                    <a:lnTo>
                      <a:pt x="7" y="16"/>
                    </a:lnTo>
                    <a:lnTo>
                      <a:pt x="11" y="15"/>
                    </a:lnTo>
                    <a:lnTo>
                      <a:pt x="18" y="14"/>
                    </a:lnTo>
                    <a:lnTo>
                      <a:pt x="26" y="13"/>
                    </a:lnTo>
                    <a:lnTo>
                      <a:pt x="34" y="12"/>
                    </a:lnTo>
                    <a:lnTo>
                      <a:pt x="42" y="11"/>
                    </a:lnTo>
                    <a:lnTo>
                      <a:pt x="49" y="9"/>
                    </a:lnTo>
                    <a:lnTo>
                      <a:pt x="53" y="8"/>
                    </a:lnTo>
                    <a:lnTo>
                      <a:pt x="54" y="5"/>
                    </a:lnTo>
                    <a:lnTo>
                      <a:pt x="53" y="1"/>
                    </a:lnTo>
                    <a:lnTo>
                      <a:pt x="49" y="0"/>
                    </a:lnTo>
                    <a:close/>
                  </a:path>
                </a:pathLst>
              </a:custGeom>
              <a:solidFill>
                <a:srgbClr val="000000">
                  <a:alpha val="100000"/>
                </a:srgbClr>
              </a:solidFill>
              <a:ln w="9525">
                <a:noFill/>
              </a:ln>
            </p:spPr>
            <p:txBody>
              <a:bodyPr/>
              <a:p>
                <a:endParaRPr lang="zh-CN" altLang="en-US"/>
              </a:p>
            </p:txBody>
          </p:sp>
          <p:sp>
            <p:nvSpPr>
              <p:cNvPr id="44379" name="Freeform 111"/>
              <p:cNvSpPr/>
              <p:nvPr/>
            </p:nvSpPr>
            <p:spPr>
              <a:xfrm>
                <a:off x="4469" y="3586"/>
                <a:ext cx="24" cy="7"/>
              </a:xfrm>
              <a:custGeom>
                <a:avLst/>
                <a:gdLst>
                  <a:gd name="txL" fmla="*/ 0 w 47"/>
                  <a:gd name="txT" fmla="*/ 0 h 14"/>
                  <a:gd name="txR" fmla="*/ 47 w 47"/>
                  <a:gd name="txB" fmla="*/ 14 h 14"/>
                </a:gdLst>
                <a:ahLst/>
                <a:cxnLst>
                  <a:cxn ang="0">
                    <a:pos x="1" y="1"/>
                  </a:cxn>
                  <a:cxn ang="0">
                    <a:pos x="1" y="1"/>
                  </a:cxn>
                  <a:cxn ang="0">
                    <a:pos x="0" y="0"/>
                  </a:cxn>
                  <a:cxn ang="0">
                    <a:pos x="0" y="1"/>
                  </a:cxn>
                  <a:cxn ang="0">
                    <a:pos x="1" y="1"/>
                  </a:cxn>
                  <a:cxn ang="0">
                    <a:pos x="1" y="1"/>
                  </a:cxn>
                  <a:cxn ang="0">
                    <a:pos x="1" y="1"/>
                  </a:cxn>
                  <a:cxn ang="0">
                    <a:pos x="1" y="1"/>
                  </a:cxn>
                  <a:cxn ang="0">
                    <a:pos x="1" y="1"/>
                  </a:cxn>
                  <a:cxn ang="0">
                    <a:pos x="1" y="1"/>
                  </a:cxn>
                  <a:cxn ang="0">
                    <a:pos x="1" y="1"/>
                  </a:cxn>
                  <a:cxn ang="0">
                    <a:pos x="1" y="1"/>
                  </a:cxn>
                </a:cxnLst>
                <a:rect l="txL" t="txT" r="txR" b="txB"/>
                <a:pathLst>
                  <a:path w="47" h="14">
                    <a:moveTo>
                      <a:pt x="47" y="9"/>
                    </a:moveTo>
                    <a:lnTo>
                      <a:pt x="43" y="5"/>
                    </a:lnTo>
                    <a:lnTo>
                      <a:pt x="0" y="0"/>
                    </a:lnTo>
                    <a:lnTo>
                      <a:pt x="0" y="9"/>
                    </a:lnTo>
                    <a:lnTo>
                      <a:pt x="43" y="14"/>
                    </a:lnTo>
                    <a:lnTo>
                      <a:pt x="38" y="9"/>
                    </a:lnTo>
                    <a:lnTo>
                      <a:pt x="43" y="14"/>
                    </a:lnTo>
                    <a:lnTo>
                      <a:pt x="46" y="13"/>
                    </a:lnTo>
                    <a:lnTo>
                      <a:pt x="47" y="9"/>
                    </a:lnTo>
                    <a:lnTo>
                      <a:pt x="46" y="6"/>
                    </a:lnTo>
                    <a:lnTo>
                      <a:pt x="43" y="5"/>
                    </a:lnTo>
                    <a:lnTo>
                      <a:pt x="47" y="9"/>
                    </a:lnTo>
                    <a:close/>
                  </a:path>
                </a:pathLst>
              </a:custGeom>
              <a:solidFill>
                <a:srgbClr val="000000">
                  <a:alpha val="100000"/>
                </a:srgbClr>
              </a:solidFill>
              <a:ln w="9525">
                <a:noFill/>
              </a:ln>
            </p:spPr>
            <p:txBody>
              <a:bodyPr/>
              <a:p>
                <a:endParaRPr lang="zh-CN" altLang="en-US"/>
              </a:p>
            </p:txBody>
          </p:sp>
          <p:sp>
            <p:nvSpPr>
              <p:cNvPr id="44380" name="Freeform 112"/>
              <p:cNvSpPr/>
              <p:nvPr/>
            </p:nvSpPr>
            <p:spPr>
              <a:xfrm>
                <a:off x="4488" y="3591"/>
                <a:ext cx="6" cy="21"/>
              </a:xfrm>
              <a:custGeom>
                <a:avLst/>
                <a:gdLst>
                  <a:gd name="txL" fmla="*/ 0 w 13"/>
                  <a:gd name="txT" fmla="*/ 0 h 43"/>
                  <a:gd name="txR" fmla="*/ 13 w 13"/>
                  <a:gd name="txB" fmla="*/ 43 h 4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3" h="43">
                    <a:moveTo>
                      <a:pt x="8" y="34"/>
                    </a:moveTo>
                    <a:lnTo>
                      <a:pt x="13" y="38"/>
                    </a:lnTo>
                    <a:lnTo>
                      <a:pt x="9" y="0"/>
                    </a:lnTo>
                    <a:lnTo>
                      <a:pt x="0" y="0"/>
                    </a:lnTo>
                    <a:lnTo>
                      <a:pt x="4" y="38"/>
                    </a:lnTo>
                    <a:lnTo>
                      <a:pt x="8" y="43"/>
                    </a:lnTo>
                    <a:lnTo>
                      <a:pt x="4" y="38"/>
                    </a:lnTo>
                    <a:lnTo>
                      <a:pt x="5" y="42"/>
                    </a:lnTo>
                    <a:lnTo>
                      <a:pt x="8" y="43"/>
                    </a:lnTo>
                    <a:lnTo>
                      <a:pt x="12" y="42"/>
                    </a:lnTo>
                    <a:lnTo>
                      <a:pt x="13" y="38"/>
                    </a:lnTo>
                    <a:lnTo>
                      <a:pt x="8" y="34"/>
                    </a:lnTo>
                    <a:close/>
                  </a:path>
                </a:pathLst>
              </a:custGeom>
              <a:solidFill>
                <a:srgbClr val="000000">
                  <a:alpha val="100000"/>
                </a:srgbClr>
              </a:solidFill>
              <a:ln w="9525">
                <a:noFill/>
              </a:ln>
            </p:spPr>
            <p:txBody>
              <a:bodyPr/>
              <a:p>
                <a:endParaRPr lang="zh-CN" altLang="en-US"/>
              </a:p>
            </p:txBody>
          </p:sp>
          <p:sp>
            <p:nvSpPr>
              <p:cNvPr id="44381" name="Freeform 113"/>
              <p:cNvSpPr/>
              <p:nvPr/>
            </p:nvSpPr>
            <p:spPr>
              <a:xfrm>
                <a:off x="4492" y="3607"/>
                <a:ext cx="32" cy="6"/>
              </a:xfrm>
              <a:custGeom>
                <a:avLst/>
                <a:gdLst>
                  <a:gd name="txL" fmla="*/ 0 w 63"/>
                  <a:gd name="txT" fmla="*/ 0 h 11"/>
                  <a:gd name="txR" fmla="*/ 63 w 63"/>
                  <a:gd name="txB" fmla="*/ 11 h 11"/>
                </a:gdLst>
                <a:ahLst/>
                <a:cxnLst>
                  <a:cxn ang="0">
                    <a:pos x="1" y="1"/>
                  </a:cxn>
                  <a:cxn ang="0">
                    <a:pos x="1" y="1"/>
                  </a:cxn>
                  <a:cxn ang="0">
                    <a:pos x="0" y="0"/>
                  </a:cxn>
                  <a:cxn ang="0">
                    <a:pos x="0" y="1"/>
                  </a:cxn>
                  <a:cxn ang="0">
                    <a:pos x="1" y="1"/>
                  </a:cxn>
                  <a:cxn ang="0">
                    <a:pos x="1" y="1"/>
                  </a:cxn>
                  <a:cxn ang="0">
                    <a:pos x="1" y="1"/>
                  </a:cxn>
                  <a:cxn ang="0">
                    <a:pos x="1" y="1"/>
                  </a:cxn>
                  <a:cxn ang="0">
                    <a:pos x="1" y="1"/>
                  </a:cxn>
                  <a:cxn ang="0">
                    <a:pos x="1" y="1"/>
                  </a:cxn>
                  <a:cxn ang="0">
                    <a:pos x="1" y="1"/>
                  </a:cxn>
                  <a:cxn ang="0">
                    <a:pos x="1" y="1"/>
                  </a:cxn>
                </a:cxnLst>
                <a:rect l="txL" t="txT" r="txR" b="txB"/>
                <a:pathLst>
                  <a:path w="63" h="11">
                    <a:moveTo>
                      <a:pt x="54" y="7"/>
                    </a:moveTo>
                    <a:lnTo>
                      <a:pt x="59" y="2"/>
                    </a:lnTo>
                    <a:lnTo>
                      <a:pt x="0" y="0"/>
                    </a:lnTo>
                    <a:lnTo>
                      <a:pt x="0" y="9"/>
                    </a:lnTo>
                    <a:lnTo>
                      <a:pt x="59" y="11"/>
                    </a:lnTo>
                    <a:lnTo>
                      <a:pt x="63" y="7"/>
                    </a:lnTo>
                    <a:lnTo>
                      <a:pt x="59" y="11"/>
                    </a:lnTo>
                    <a:lnTo>
                      <a:pt x="62" y="10"/>
                    </a:lnTo>
                    <a:lnTo>
                      <a:pt x="63" y="7"/>
                    </a:lnTo>
                    <a:lnTo>
                      <a:pt x="62" y="3"/>
                    </a:lnTo>
                    <a:lnTo>
                      <a:pt x="59" y="2"/>
                    </a:lnTo>
                    <a:lnTo>
                      <a:pt x="54" y="7"/>
                    </a:lnTo>
                    <a:close/>
                  </a:path>
                </a:pathLst>
              </a:custGeom>
              <a:solidFill>
                <a:srgbClr val="000000">
                  <a:alpha val="100000"/>
                </a:srgbClr>
              </a:solidFill>
              <a:ln w="9525">
                <a:noFill/>
              </a:ln>
            </p:spPr>
            <p:txBody>
              <a:bodyPr/>
              <a:p>
                <a:endParaRPr lang="zh-CN" altLang="en-US"/>
              </a:p>
            </p:txBody>
          </p:sp>
          <p:sp>
            <p:nvSpPr>
              <p:cNvPr id="44382" name="Freeform 114"/>
              <p:cNvSpPr/>
              <p:nvPr/>
            </p:nvSpPr>
            <p:spPr>
              <a:xfrm>
                <a:off x="4519" y="3586"/>
                <a:ext cx="8" cy="25"/>
              </a:xfrm>
              <a:custGeom>
                <a:avLst/>
                <a:gdLst>
                  <a:gd name="txL" fmla="*/ 0 w 16"/>
                  <a:gd name="txT" fmla="*/ 0 h 51"/>
                  <a:gd name="txR" fmla="*/ 16 w 16"/>
                  <a:gd name="txB" fmla="*/ 51 h 51"/>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6" h="51">
                    <a:moveTo>
                      <a:pt x="12" y="0"/>
                    </a:moveTo>
                    <a:lnTo>
                      <a:pt x="7" y="6"/>
                    </a:lnTo>
                    <a:lnTo>
                      <a:pt x="0" y="51"/>
                    </a:lnTo>
                    <a:lnTo>
                      <a:pt x="9" y="51"/>
                    </a:lnTo>
                    <a:lnTo>
                      <a:pt x="16" y="6"/>
                    </a:lnTo>
                    <a:lnTo>
                      <a:pt x="12" y="12"/>
                    </a:lnTo>
                    <a:lnTo>
                      <a:pt x="16" y="6"/>
                    </a:lnTo>
                    <a:lnTo>
                      <a:pt x="15" y="2"/>
                    </a:lnTo>
                    <a:lnTo>
                      <a:pt x="12" y="1"/>
                    </a:lnTo>
                    <a:lnTo>
                      <a:pt x="8" y="2"/>
                    </a:lnTo>
                    <a:lnTo>
                      <a:pt x="7" y="6"/>
                    </a:lnTo>
                    <a:lnTo>
                      <a:pt x="12" y="0"/>
                    </a:lnTo>
                    <a:close/>
                  </a:path>
                </a:pathLst>
              </a:custGeom>
              <a:solidFill>
                <a:srgbClr val="000000">
                  <a:alpha val="100000"/>
                </a:srgbClr>
              </a:solidFill>
              <a:ln w="9525">
                <a:noFill/>
              </a:ln>
            </p:spPr>
            <p:txBody>
              <a:bodyPr/>
              <a:p>
                <a:endParaRPr lang="zh-CN" altLang="en-US"/>
              </a:p>
            </p:txBody>
          </p:sp>
          <p:sp>
            <p:nvSpPr>
              <p:cNvPr id="44383" name="Freeform 115"/>
              <p:cNvSpPr/>
              <p:nvPr/>
            </p:nvSpPr>
            <p:spPr>
              <a:xfrm>
                <a:off x="4525" y="3585"/>
                <a:ext cx="35" cy="6"/>
              </a:xfrm>
              <a:custGeom>
                <a:avLst/>
                <a:gdLst>
                  <a:gd name="txL" fmla="*/ 0 w 70"/>
                  <a:gd name="txT" fmla="*/ 0 h 13"/>
                  <a:gd name="txR" fmla="*/ 70 w 70"/>
                  <a:gd name="txB" fmla="*/ 13 h 13"/>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70" h="13">
                    <a:moveTo>
                      <a:pt x="65" y="0"/>
                    </a:moveTo>
                    <a:lnTo>
                      <a:pt x="65" y="0"/>
                    </a:lnTo>
                    <a:lnTo>
                      <a:pt x="58" y="1"/>
                    </a:lnTo>
                    <a:lnTo>
                      <a:pt x="49" y="0"/>
                    </a:lnTo>
                    <a:lnTo>
                      <a:pt x="39" y="1"/>
                    </a:lnTo>
                    <a:lnTo>
                      <a:pt x="27" y="1"/>
                    </a:lnTo>
                    <a:lnTo>
                      <a:pt x="17" y="1"/>
                    </a:lnTo>
                    <a:lnTo>
                      <a:pt x="8" y="1"/>
                    </a:lnTo>
                    <a:lnTo>
                      <a:pt x="2" y="1"/>
                    </a:lnTo>
                    <a:lnTo>
                      <a:pt x="0" y="1"/>
                    </a:lnTo>
                    <a:lnTo>
                      <a:pt x="0" y="13"/>
                    </a:lnTo>
                    <a:lnTo>
                      <a:pt x="2" y="13"/>
                    </a:lnTo>
                    <a:lnTo>
                      <a:pt x="8" y="13"/>
                    </a:lnTo>
                    <a:lnTo>
                      <a:pt x="17" y="13"/>
                    </a:lnTo>
                    <a:lnTo>
                      <a:pt x="27" y="13"/>
                    </a:lnTo>
                    <a:lnTo>
                      <a:pt x="39" y="13"/>
                    </a:lnTo>
                    <a:lnTo>
                      <a:pt x="49" y="11"/>
                    </a:lnTo>
                    <a:lnTo>
                      <a:pt x="58" y="10"/>
                    </a:lnTo>
                    <a:lnTo>
                      <a:pt x="65" y="9"/>
                    </a:lnTo>
                    <a:lnTo>
                      <a:pt x="69" y="8"/>
                    </a:lnTo>
                    <a:lnTo>
                      <a:pt x="70" y="4"/>
                    </a:lnTo>
                    <a:lnTo>
                      <a:pt x="69" y="1"/>
                    </a:lnTo>
                    <a:lnTo>
                      <a:pt x="65" y="0"/>
                    </a:lnTo>
                    <a:close/>
                  </a:path>
                </a:pathLst>
              </a:custGeom>
              <a:solidFill>
                <a:srgbClr val="000000">
                  <a:alpha val="100000"/>
                </a:srgbClr>
              </a:solidFill>
              <a:ln w="9525">
                <a:noFill/>
              </a:ln>
            </p:spPr>
            <p:txBody>
              <a:bodyPr/>
              <a:p>
                <a:endParaRPr lang="zh-CN" altLang="en-US"/>
              </a:p>
            </p:txBody>
          </p:sp>
          <p:sp>
            <p:nvSpPr>
              <p:cNvPr id="44384" name="Freeform 116"/>
              <p:cNvSpPr/>
              <p:nvPr/>
            </p:nvSpPr>
            <p:spPr>
              <a:xfrm>
                <a:off x="4558" y="3585"/>
                <a:ext cx="15" cy="7"/>
              </a:xfrm>
              <a:custGeom>
                <a:avLst/>
                <a:gdLst>
                  <a:gd name="txL" fmla="*/ 0 w 31"/>
                  <a:gd name="txT" fmla="*/ 0 h 14"/>
                  <a:gd name="txR" fmla="*/ 31 w 31"/>
                  <a:gd name="txB" fmla="*/ 14 h 14"/>
                </a:gdLst>
                <a:ahLst/>
                <a:cxnLst>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1" h="14">
                    <a:moveTo>
                      <a:pt x="31" y="8"/>
                    </a:moveTo>
                    <a:lnTo>
                      <a:pt x="26" y="2"/>
                    </a:lnTo>
                    <a:lnTo>
                      <a:pt x="25" y="2"/>
                    </a:lnTo>
                    <a:lnTo>
                      <a:pt x="20" y="3"/>
                    </a:lnTo>
                    <a:lnTo>
                      <a:pt x="12" y="2"/>
                    </a:lnTo>
                    <a:lnTo>
                      <a:pt x="0" y="0"/>
                    </a:lnTo>
                    <a:lnTo>
                      <a:pt x="0" y="9"/>
                    </a:lnTo>
                    <a:lnTo>
                      <a:pt x="12" y="11"/>
                    </a:lnTo>
                    <a:lnTo>
                      <a:pt x="20" y="13"/>
                    </a:lnTo>
                    <a:lnTo>
                      <a:pt x="25" y="14"/>
                    </a:lnTo>
                    <a:lnTo>
                      <a:pt x="26" y="14"/>
                    </a:lnTo>
                    <a:lnTo>
                      <a:pt x="20" y="8"/>
                    </a:lnTo>
                    <a:lnTo>
                      <a:pt x="26" y="14"/>
                    </a:lnTo>
                    <a:lnTo>
                      <a:pt x="29" y="11"/>
                    </a:lnTo>
                    <a:lnTo>
                      <a:pt x="31" y="8"/>
                    </a:lnTo>
                    <a:lnTo>
                      <a:pt x="29" y="4"/>
                    </a:lnTo>
                    <a:lnTo>
                      <a:pt x="26" y="2"/>
                    </a:lnTo>
                    <a:lnTo>
                      <a:pt x="31" y="8"/>
                    </a:lnTo>
                    <a:close/>
                  </a:path>
                </a:pathLst>
              </a:custGeom>
              <a:solidFill>
                <a:srgbClr val="000000">
                  <a:alpha val="100000"/>
                </a:srgbClr>
              </a:solidFill>
              <a:ln w="9525">
                <a:noFill/>
              </a:ln>
            </p:spPr>
            <p:txBody>
              <a:bodyPr/>
              <a:p>
                <a:endParaRPr lang="zh-CN" altLang="en-US"/>
              </a:p>
            </p:txBody>
          </p:sp>
          <p:sp>
            <p:nvSpPr>
              <p:cNvPr id="44385" name="Freeform 117"/>
              <p:cNvSpPr/>
              <p:nvPr/>
            </p:nvSpPr>
            <p:spPr>
              <a:xfrm>
                <a:off x="4561" y="3589"/>
                <a:ext cx="12" cy="30"/>
              </a:xfrm>
              <a:custGeom>
                <a:avLst/>
                <a:gdLst>
                  <a:gd name="txL" fmla="*/ 0 w 24"/>
                  <a:gd name="txT" fmla="*/ 0 h 60"/>
                  <a:gd name="txR" fmla="*/ 24 w 24"/>
                  <a:gd name="txB" fmla="*/ 60 h 60"/>
                </a:gdLst>
                <a:ahLst/>
                <a:cxnLst>
                  <a:cxn ang="0">
                    <a:pos x="1" y="1"/>
                  </a:cxn>
                  <a:cxn ang="0">
                    <a:pos x="1" y="1"/>
                  </a:cxn>
                  <a:cxn ang="0">
                    <a:pos x="1" y="1"/>
                  </a:cxn>
                  <a:cxn ang="0">
                    <a:pos x="1" y="1"/>
                  </a:cxn>
                  <a:cxn ang="0">
                    <a:pos x="1" y="1"/>
                  </a:cxn>
                  <a:cxn ang="0">
                    <a:pos x="1" y="0"/>
                  </a:cxn>
                  <a:cxn ang="0">
                    <a:pos x="1" y="0"/>
                  </a:cxn>
                  <a:cxn ang="0">
                    <a:pos x="1" y="1"/>
                  </a:cxn>
                  <a:cxn ang="0">
                    <a:pos x="1" y="1"/>
                  </a:cxn>
                  <a:cxn ang="0">
                    <a:pos x="1" y="1"/>
                  </a:cxn>
                  <a:cxn ang="0">
                    <a:pos x="0" y="1"/>
                  </a:cxn>
                  <a:cxn ang="0">
                    <a:pos x="1" y="1"/>
                  </a:cxn>
                  <a:cxn ang="0">
                    <a:pos x="0" y="1"/>
                  </a:cxn>
                  <a:cxn ang="0">
                    <a:pos x="1" y="1"/>
                  </a:cxn>
                  <a:cxn ang="0">
                    <a:pos x="1" y="1"/>
                  </a:cxn>
                  <a:cxn ang="0">
                    <a:pos x="1" y="1"/>
                  </a:cxn>
                  <a:cxn ang="0">
                    <a:pos x="1" y="1"/>
                  </a:cxn>
                  <a:cxn ang="0">
                    <a:pos x="1" y="1"/>
                  </a:cxn>
                </a:cxnLst>
                <a:rect l="txL" t="txT" r="txR" b="txB"/>
                <a:pathLst>
                  <a:path w="24" h="60">
                    <a:moveTo>
                      <a:pt x="8" y="52"/>
                    </a:moveTo>
                    <a:lnTo>
                      <a:pt x="9" y="56"/>
                    </a:lnTo>
                    <a:lnTo>
                      <a:pt x="12" y="49"/>
                    </a:lnTo>
                    <a:lnTo>
                      <a:pt x="16" y="33"/>
                    </a:lnTo>
                    <a:lnTo>
                      <a:pt x="21" y="16"/>
                    </a:lnTo>
                    <a:lnTo>
                      <a:pt x="24" y="0"/>
                    </a:lnTo>
                    <a:lnTo>
                      <a:pt x="13" y="0"/>
                    </a:lnTo>
                    <a:lnTo>
                      <a:pt x="12" y="14"/>
                    </a:lnTo>
                    <a:lnTo>
                      <a:pt x="7" y="31"/>
                    </a:lnTo>
                    <a:lnTo>
                      <a:pt x="3" y="47"/>
                    </a:lnTo>
                    <a:lnTo>
                      <a:pt x="0" y="54"/>
                    </a:lnTo>
                    <a:lnTo>
                      <a:pt x="1" y="59"/>
                    </a:lnTo>
                    <a:lnTo>
                      <a:pt x="0" y="54"/>
                    </a:lnTo>
                    <a:lnTo>
                      <a:pt x="1" y="58"/>
                    </a:lnTo>
                    <a:lnTo>
                      <a:pt x="4" y="60"/>
                    </a:lnTo>
                    <a:lnTo>
                      <a:pt x="7" y="59"/>
                    </a:lnTo>
                    <a:lnTo>
                      <a:pt x="9" y="56"/>
                    </a:lnTo>
                    <a:lnTo>
                      <a:pt x="8" y="52"/>
                    </a:lnTo>
                    <a:close/>
                  </a:path>
                </a:pathLst>
              </a:custGeom>
              <a:solidFill>
                <a:srgbClr val="000000">
                  <a:alpha val="100000"/>
                </a:srgbClr>
              </a:solidFill>
              <a:ln w="9525">
                <a:noFill/>
              </a:ln>
            </p:spPr>
            <p:txBody>
              <a:bodyPr/>
              <a:p>
                <a:endParaRPr lang="zh-CN" altLang="en-US"/>
              </a:p>
            </p:txBody>
          </p:sp>
          <p:sp>
            <p:nvSpPr>
              <p:cNvPr id="44386" name="Freeform 118"/>
              <p:cNvSpPr/>
              <p:nvPr/>
            </p:nvSpPr>
            <p:spPr>
              <a:xfrm>
                <a:off x="4562" y="3615"/>
                <a:ext cx="30" cy="74"/>
              </a:xfrm>
              <a:custGeom>
                <a:avLst/>
                <a:gdLst>
                  <a:gd name="txL" fmla="*/ 0 w 60"/>
                  <a:gd name="txT" fmla="*/ 0 h 147"/>
                  <a:gd name="txR" fmla="*/ 60 w 60"/>
                  <a:gd name="txB" fmla="*/ 147 h 147"/>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0" h="147">
                    <a:moveTo>
                      <a:pt x="56" y="147"/>
                    </a:moveTo>
                    <a:lnTo>
                      <a:pt x="60" y="141"/>
                    </a:lnTo>
                    <a:lnTo>
                      <a:pt x="58" y="117"/>
                    </a:lnTo>
                    <a:lnTo>
                      <a:pt x="53" y="94"/>
                    </a:lnTo>
                    <a:lnTo>
                      <a:pt x="48" y="72"/>
                    </a:lnTo>
                    <a:lnTo>
                      <a:pt x="41" y="54"/>
                    </a:lnTo>
                    <a:lnTo>
                      <a:pt x="33" y="35"/>
                    </a:lnTo>
                    <a:lnTo>
                      <a:pt x="25" y="20"/>
                    </a:lnTo>
                    <a:lnTo>
                      <a:pt x="15" y="8"/>
                    </a:lnTo>
                    <a:lnTo>
                      <a:pt x="7" y="0"/>
                    </a:lnTo>
                    <a:lnTo>
                      <a:pt x="0" y="7"/>
                    </a:lnTo>
                    <a:lnTo>
                      <a:pt x="8" y="15"/>
                    </a:lnTo>
                    <a:lnTo>
                      <a:pt x="15" y="25"/>
                    </a:lnTo>
                    <a:lnTo>
                      <a:pt x="23" y="40"/>
                    </a:lnTo>
                    <a:lnTo>
                      <a:pt x="32" y="56"/>
                    </a:lnTo>
                    <a:lnTo>
                      <a:pt x="38" y="75"/>
                    </a:lnTo>
                    <a:lnTo>
                      <a:pt x="44" y="97"/>
                    </a:lnTo>
                    <a:lnTo>
                      <a:pt x="49" y="117"/>
                    </a:lnTo>
                    <a:lnTo>
                      <a:pt x="51" y="141"/>
                    </a:lnTo>
                    <a:lnTo>
                      <a:pt x="56" y="136"/>
                    </a:lnTo>
                    <a:lnTo>
                      <a:pt x="51" y="141"/>
                    </a:lnTo>
                    <a:lnTo>
                      <a:pt x="52" y="145"/>
                    </a:lnTo>
                    <a:lnTo>
                      <a:pt x="56" y="146"/>
                    </a:lnTo>
                    <a:lnTo>
                      <a:pt x="59" y="145"/>
                    </a:lnTo>
                    <a:lnTo>
                      <a:pt x="60" y="141"/>
                    </a:lnTo>
                    <a:lnTo>
                      <a:pt x="56" y="147"/>
                    </a:lnTo>
                    <a:close/>
                  </a:path>
                </a:pathLst>
              </a:custGeom>
              <a:solidFill>
                <a:srgbClr val="000000">
                  <a:alpha val="100000"/>
                </a:srgbClr>
              </a:solidFill>
              <a:ln w="9525">
                <a:noFill/>
              </a:ln>
            </p:spPr>
            <p:txBody>
              <a:bodyPr/>
              <a:p>
                <a:endParaRPr lang="zh-CN" altLang="en-US"/>
              </a:p>
            </p:txBody>
          </p:sp>
          <p:sp>
            <p:nvSpPr>
              <p:cNvPr id="44387" name="Freeform 119"/>
              <p:cNvSpPr/>
              <p:nvPr/>
            </p:nvSpPr>
            <p:spPr>
              <a:xfrm>
                <a:off x="4346" y="3683"/>
                <a:ext cx="243" cy="7"/>
              </a:xfrm>
              <a:custGeom>
                <a:avLst/>
                <a:gdLst>
                  <a:gd name="txL" fmla="*/ 0 w 486"/>
                  <a:gd name="txT" fmla="*/ 0 h 15"/>
                  <a:gd name="txR" fmla="*/ 486 w 486"/>
                  <a:gd name="txB" fmla="*/ 15 h 15"/>
                </a:gdLst>
                <a:ahLst/>
                <a:cxnLst>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0" y="0"/>
                  </a:cxn>
                </a:cxnLst>
                <a:rect l="txL" t="txT" r="txR" b="txB"/>
                <a:pathLst>
                  <a:path w="486" h="15">
                    <a:moveTo>
                      <a:pt x="0" y="10"/>
                    </a:moveTo>
                    <a:lnTo>
                      <a:pt x="5" y="15"/>
                    </a:lnTo>
                    <a:lnTo>
                      <a:pt x="34" y="15"/>
                    </a:lnTo>
                    <a:lnTo>
                      <a:pt x="64" y="15"/>
                    </a:lnTo>
                    <a:lnTo>
                      <a:pt x="95" y="15"/>
                    </a:lnTo>
                    <a:lnTo>
                      <a:pt x="127" y="15"/>
                    </a:lnTo>
                    <a:lnTo>
                      <a:pt x="158" y="15"/>
                    </a:lnTo>
                    <a:lnTo>
                      <a:pt x="189" y="13"/>
                    </a:lnTo>
                    <a:lnTo>
                      <a:pt x="220" y="13"/>
                    </a:lnTo>
                    <a:lnTo>
                      <a:pt x="251" y="13"/>
                    </a:lnTo>
                    <a:lnTo>
                      <a:pt x="282" y="13"/>
                    </a:lnTo>
                    <a:lnTo>
                      <a:pt x="313" y="12"/>
                    </a:lnTo>
                    <a:lnTo>
                      <a:pt x="343" y="12"/>
                    </a:lnTo>
                    <a:lnTo>
                      <a:pt x="373" y="12"/>
                    </a:lnTo>
                    <a:lnTo>
                      <a:pt x="402" y="12"/>
                    </a:lnTo>
                    <a:lnTo>
                      <a:pt x="430" y="11"/>
                    </a:lnTo>
                    <a:lnTo>
                      <a:pt x="459" y="11"/>
                    </a:lnTo>
                    <a:lnTo>
                      <a:pt x="486" y="11"/>
                    </a:lnTo>
                    <a:lnTo>
                      <a:pt x="486" y="0"/>
                    </a:lnTo>
                    <a:lnTo>
                      <a:pt x="459" y="0"/>
                    </a:lnTo>
                    <a:lnTo>
                      <a:pt x="430" y="0"/>
                    </a:lnTo>
                    <a:lnTo>
                      <a:pt x="402" y="1"/>
                    </a:lnTo>
                    <a:lnTo>
                      <a:pt x="373" y="1"/>
                    </a:lnTo>
                    <a:lnTo>
                      <a:pt x="343" y="1"/>
                    </a:lnTo>
                    <a:lnTo>
                      <a:pt x="313" y="1"/>
                    </a:lnTo>
                    <a:lnTo>
                      <a:pt x="282" y="2"/>
                    </a:lnTo>
                    <a:lnTo>
                      <a:pt x="251" y="2"/>
                    </a:lnTo>
                    <a:lnTo>
                      <a:pt x="220" y="2"/>
                    </a:lnTo>
                    <a:lnTo>
                      <a:pt x="189" y="2"/>
                    </a:lnTo>
                    <a:lnTo>
                      <a:pt x="158" y="3"/>
                    </a:lnTo>
                    <a:lnTo>
                      <a:pt x="127" y="3"/>
                    </a:lnTo>
                    <a:lnTo>
                      <a:pt x="95" y="3"/>
                    </a:lnTo>
                    <a:lnTo>
                      <a:pt x="64" y="3"/>
                    </a:lnTo>
                    <a:lnTo>
                      <a:pt x="34" y="3"/>
                    </a:lnTo>
                    <a:lnTo>
                      <a:pt x="5" y="3"/>
                    </a:lnTo>
                    <a:lnTo>
                      <a:pt x="9" y="8"/>
                    </a:lnTo>
                    <a:lnTo>
                      <a:pt x="5" y="3"/>
                    </a:lnTo>
                    <a:lnTo>
                      <a:pt x="1" y="5"/>
                    </a:lnTo>
                    <a:lnTo>
                      <a:pt x="0" y="9"/>
                    </a:lnTo>
                    <a:lnTo>
                      <a:pt x="1" y="12"/>
                    </a:lnTo>
                    <a:lnTo>
                      <a:pt x="5" y="15"/>
                    </a:lnTo>
                    <a:lnTo>
                      <a:pt x="0" y="10"/>
                    </a:lnTo>
                    <a:close/>
                  </a:path>
                </a:pathLst>
              </a:custGeom>
              <a:solidFill>
                <a:srgbClr val="000000">
                  <a:alpha val="100000"/>
                </a:srgbClr>
              </a:solidFill>
              <a:ln w="9525">
                <a:noFill/>
              </a:ln>
            </p:spPr>
            <p:txBody>
              <a:bodyPr/>
              <a:p>
                <a:endParaRPr lang="zh-CN" altLang="en-US"/>
              </a:p>
            </p:txBody>
          </p:sp>
          <p:sp>
            <p:nvSpPr>
              <p:cNvPr id="44388" name="Freeform 120"/>
              <p:cNvSpPr/>
              <p:nvPr/>
            </p:nvSpPr>
            <p:spPr>
              <a:xfrm>
                <a:off x="4345" y="3668"/>
                <a:ext cx="6" cy="20"/>
              </a:xfrm>
              <a:custGeom>
                <a:avLst/>
                <a:gdLst>
                  <a:gd name="txL" fmla="*/ 0 w 11"/>
                  <a:gd name="txT" fmla="*/ 0 h 40"/>
                  <a:gd name="txR" fmla="*/ 11 w 11"/>
                  <a:gd name="txB" fmla="*/ 40 h 40"/>
                </a:gdLst>
                <a:ahLst/>
                <a:cxnLst>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0"/>
                  </a:cxn>
                  <a:cxn ang="0">
                    <a:pos x="1" y="1"/>
                  </a:cxn>
                  <a:cxn ang="0">
                    <a:pos x="1" y="1"/>
                  </a:cxn>
                  <a:cxn ang="0">
                    <a:pos x="1" y="0"/>
                  </a:cxn>
                  <a:cxn ang="0">
                    <a:pos x="1" y="1"/>
                  </a:cxn>
                  <a:cxn ang="0">
                    <a:pos x="1" y="1"/>
                  </a:cxn>
                  <a:cxn ang="0">
                    <a:pos x="1" y="1"/>
                  </a:cxn>
                </a:cxnLst>
                <a:rect l="txL" t="txT" r="txR" b="txB"/>
                <a:pathLst>
                  <a:path w="11" h="40">
                    <a:moveTo>
                      <a:pt x="7" y="9"/>
                    </a:moveTo>
                    <a:lnTo>
                      <a:pt x="2" y="4"/>
                    </a:lnTo>
                    <a:lnTo>
                      <a:pt x="2" y="8"/>
                    </a:lnTo>
                    <a:lnTo>
                      <a:pt x="0" y="16"/>
                    </a:lnTo>
                    <a:lnTo>
                      <a:pt x="0" y="27"/>
                    </a:lnTo>
                    <a:lnTo>
                      <a:pt x="2" y="40"/>
                    </a:lnTo>
                    <a:lnTo>
                      <a:pt x="11" y="38"/>
                    </a:lnTo>
                    <a:lnTo>
                      <a:pt x="11" y="27"/>
                    </a:lnTo>
                    <a:lnTo>
                      <a:pt x="11" y="16"/>
                    </a:lnTo>
                    <a:lnTo>
                      <a:pt x="11" y="8"/>
                    </a:lnTo>
                    <a:lnTo>
                      <a:pt x="11" y="4"/>
                    </a:lnTo>
                    <a:lnTo>
                      <a:pt x="7" y="0"/>
                    </a:lnTo>
                    <a:lnTo>
                      <a:pt x="11" y="4"/>
                    </a:lnTo>
                    <a:lnTo>
                      <a:pt x="10" y="1"/>
                    </a:lnTo>
                    <a:lnTo>
                      <a:pt x="7" y="0"/>
                    </a:lnTo>
                    <a:lnTo>
                      <a:pt x="3" y="1"/>
                    </a:lnTo>
                    <a:lnTo>
                      <a:pt x="2" y="4"/>
                    </a:lnTo>
                    <a:lnTo>
                      <a:pt x="7" y="9"/>
                    </a:lnTo>
                    <a:close/>
                  </a:path>
                </a:pathLst>
              </a:custGeom>
              <a:solidFill>
                <a:srgbClr val="000000">
                  <a:alpha val="100000"/>
                </a:srgbClr>
              </a:solidFill>
              <a:ln w="9525">
                <a:noFill/>
              </a:ln>
            </p:spPr>
            <p:txBody>
              <a:bodyPr/>
              <a:p>
                <a:endParaRPr lang="zh-CN" altLang="en-US"/>
              </a:p>
            </p:txBody>
          </p:sp>
          <p:sp>
            <p:nvSpPr>
              <p:cNvPr id="44389" name="Freeform 121"/>
              <p:cNvSpPr/>
              <p:nvPr/>
            </p:nvSpPr>
            <p:spPr>
              <a:xfrm>
                <a:off x="4321" y="3656"/>
                <a:ext cx="28" cy="18"/>
              </a:xfrm>
              <a:custGeom>
                <a:avLst/>
                <a:gdLst>
                  <a:gd name="txL" fmla="*/ 0 w 57"/>
                  <a:gd name="txT" fmla="*/ 0 h 35"/>
                  <a:gd name="txR" fmla="*/ 57 w 57"/>
                  <a:gd name="txB" fmla="*/ 35 h 35"/>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0"/>
                  </a:cxn>
                  <a:cxn ang="0">
                    <a:pos x="0" y="1"/>
                  </a:cxn>
                  <a:cxn ang="0">
                    <a:pos x="0" y="1"/>
                  </a:cxn>
                  <a:cxn ang="0">
                    <a:pos x="0" y="1"/>
                  </a:cxn>
                </a:cxnLst>
                <a:rect l="txL" t="txT" r="txR" b="txB"/>
                <a:pathLst>
                  <a:path w="57" h="35">
                    <a:moveTo>
                      <a:pt x="5" y="9"/>
                    </a:moveTo>
                    <a:lnTo>
                      <a:pt x="0" y="4"/>
                    </a:lnTo>
                    <a:lnTo>
                      <a:pt x="2" y="15"/>
                    </a:lnTo>
                    <a:lnTo>
                      <a:pt x="5" y="23"/>
                    </a:lnTo>
                    <a:lnTo>
                      <a:pt x="11" y="28"/>
                    </a:lnTo>
                    <a:lnTo>
                      <a:pt x="17" y="33"/>
                    </a:lnTo>
                    <a:lnTo>
                      <a:pt x="25" y="34"/>
                    </a:lnTo>
                    <a:lnTo>
                      <a:pt x="35" y="35"/>
                    </a:lnTo>
                    <a:lnTo>
                      <a:pt x="45" y="35"/>
                    </a:lnTo>
                    <a:lnTo>
                      <a:pt x="57" y="33"/>
                    </a:lnTo>
                    <a:lnTo>
                      <a:pt x="57" y="24"/>
                    </a:lnTo>
                    <a:lnTo>
                      <a:pt x="45" y="24"/>
                    </a:lnTo>
                    <a:lnTo>
                      <a:pt x="35" y="24"/>
                    </a:lnTo>
                    <a:lnTo>
                      <a:pt x="25" y="25"/>
                    </a:lnTo>
                    <a:lnTo>
                      <a:pt x="20" y="24"/>
                    </a:lnTo>
                    <a:lnTo>
                      <a:pt x="17" y="21"/>
                    </a:lnTo>
                    <a:lnTo>
                      <a:pt x="14" y="18"/>
                    </a:lnTo>
                    <a:lnTo>
                      <a:pt x="12" y="12"/>
                    </a:lnTo>
                    <a:lnTo>
                      <a:pt x="9" y="4"/>
                    </a:lnTo>
                    <a:lnTo>
                      <a:pt x="5" y="0"/>
                    </a:lnTo>
                    <a:lnTo>
                      <a:pt x="9" y="4"/>
                    </a:lnTo>
                    <a:lnTo>
                      <a:pt x="8" y="1"/>
                    </a:lnTo>
                    <a:lnTo>
                      <a:pt x="5" y="0"/>
                    </a:lnTo>
                    <a:lnTo>
                      <a:pt x="1" y="1"/>
                    </a:lnTo>
                    <a:lnTo>
                      <a:pt x="0" y="4"/>
                    </a:lnTo>
                    <a:lnTo>
                      <a:pt x="5" y="9"/>
                    </a:lnTo>
                    <a:close/>
                  </a:path>
                </a:pathLst>
              </a:custGeom>
              <a:solidFill>
                <a:srgbClr val="000000">
                  <a:alpha val="100000"/>
                </a:srgbClr>
              </a:solidFill>
              <a:ln w="9525">
                <a:noFill/>
              </a:ln>
            </p:spPr>
            <p:txBody>
              <a:bodyPr/>
              <a:p>
                <a:endParaRPr lang="zh-CN" altLang="en-US"/>
              </a:p>
            </p:txBody>
          </p:sp>
          <p:sp>
            <p:nvSpPr>
              <p:cNvPr id="44390" name="Freeform 122"/>
              <p:cNvSpPr/>
              <p:nvPr/>
            </p:nvSpPr>
            <p:spPr>
              <a:xfrm>
                <a:off x="4284" y="3632"/>
                <a:ext cx="39" cy="30"/>
              </a:xfrm>
              <a:custGeom>
                <a:avLst/>
                <a:gdLst>
                  <a:gd name="txL" fmla="*/ 0 w 77"/>
                  <a:gd name="txT" fmla="*/ 0 h 61"/>
                  <a:gd name="txR" fmla="*/ 77 w 77"/>
                  <a:gd name="txB" fmla="*/ 61 h 61"/>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77" h="61">
                    <a:moveTo>
                      <a:pt x="7" y="9"/>
                    </a:moveTo>
                    <a:lnTo>
                      <a:pt x="2" y="4"/>
                    </a:lnTo>
                    <a:lnTo>
                      <a:pt x="0" y="15"/>
                    </a:lnTo>
                    <a:lnTo>
                      <a:pt x="2" y="27"/>
                    </a:lnTo>
                    <a:lnTo>
                      <a:pt x="5" y="37"/>
                    </a:lnTo>
                    <a:lnTo>
                      <a:pt x="12" y="46"/>
                    </a:lnTo>
                    <a:lnTo>
                      <a:pt x="24" y="54"/>
                    </a:lnTo>
                    <a:lnTo>
                      <a:pt x="39" y="59"/>
                    </a:lnTo>
                    <a:lnTo>
                      <a:pt x="56" y="61"/>
                    </a:lnTo>
                    <a:lnTo>
                      <a:pt x="77" y="58"/>
                    </a:lnTo>
                    <a:lnTo>
                      <a:pt x="77" y="49"/>
                    </a:lnTo>
                    <a:lnTo>
                      <a:pt x="56" y="50"/>
                    </a:lnTo>
                    <a:lnTo>
                      <a:pt x="39" y="50"/>
                    </a:lnTo>
                    <a:lnTo>
                      <a:pt x="28" y="45"/>
                    </a:lnTo>
                    <a:lnTo>
                      <a:pt x="19" y="39"/>
                    </a:lnTo>
                    <a:lnTo>
                      <a:pt x="15" y="32"/>
                    </a:lnTo>
                    <a:lnTo>
                      <a:pt x="11" y="24"/>
                    </a:lnTo>
                    <a:lnTo>
                      <a:pt x="11" y="15"/>
                    </a:lnTo>
                    <a:lnTo>
                      <a:pt x="11" y="6"/>
                    </a:lnTo>
                    <a:lnTo>
                      <a:pt x="7" y="0"/>
                    </a:lnTo>
                    <a:lnTo>
                      <a:pt x="11" y="6"/>
                    </a:lnTo>
                    <a:lnTo>
                      <a:pt x="10" y="2"/>
                    </a:lnTo>
                    <a:lnTo>
                      <a:pt x="8" y="0"/>
                    </a:lnTo>
                    <a:lnTo>
                      <a:pt x="4" y="0"/>
                    </a:lnTo>
                    <a:lnTo>
                      <a:pt x="2" y="4"/>
                    </a:lnTo>
                    <a:lnTo>
                      <a:pt x="7" y="9"/>
                    </a:lnTo>
                    <a:close/>
                  </a:path>
                </a:pathLst>
              </a:custGeom>
              <a:solidFill>
                <a:srgbClr val="000000">
                  <a:alpha val="100000"/>
                </a:srgbClr>
              </a:solidFill>
              <a:ln w="9525">
                <a:noFill/>
              </a:ln>
            </p:spPr>
            <p:txBody>
              <a:bodyPr/>
              <a:p>
                <a:endParaRPr lang="zh-CN" altLang="en-US"/>
              </a:p>
            </p:txBody>
          </p:sp>
          <p:sp>
            <p:nvSpPr>
              <p:cNvPr id="44391" name="Freeform 123"/>
              <p:cNvSpPr/>
              <p:nvPr/>
            </p:nvSpPr>
            <p:spPr>
              <a:xfrm>
                <a:off x="4240" y="3597"/>
                <a:ext cx="48" cy="39"/>
              </a:xfrm>
              <a:custGeom>
                <a:avLst/>
                <a:gdLst>
                  <a:gd name="txL" fmla="*/ 0 w 96"/>
                  <a:gd name="txT" fmla="*/ 0 h 78"/>
                  <a:gd name="txR" fmla="*/ 96 w 96"/>
                  <a:gd name="txB" fmla="*/ 78 h 78"/>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0"/>
                  </a:cxn>
                  <a:cxn ang="0">
                    <a:pos x="1" y="0"/>
                  </a:cxn>
                  <a:cxn ang="0">
                    <a:pos x="1" y="1"/>
                  </a:cxn>
                  <a:cxn ang="0">
                    <a:pos x="1" y="1"/>
                  </a:cxn>
                </a:cxnLst>
                <a:rect l="txL" t="txT" r="txR" b="txB"/>
                <a:pathLst>
                  <a:path w="96" h="78">
                    <a:moveTo>
                      <a:pt x="8" y="9"/>
                    </a:moveTo>
                    <a:lnTo>
                      <a:pt x="5" y="2"/>
                    </a:lnTo>
                    <a:lnTo>
                      <a:pt x="0" y="21"/>
                    </a:lnTo>
                    <a:lnTo>
                      <a:pt x="2" y="36"/>
                    </a:lnTo>
                    <a:lnTo>
                      <a:pt x="12" y="51"/>
                    </a:lnTo>
                    <a:lnTo>
                      <a:pt x="25" y="62"/>
                    </a:lnTo>
                    <a:lnTo>
                      <a:pt x="43" y="70"/>
                    </a:lnTo>
                    <a:lnTo>
                      <a:pt x="60" y="75"/>
                    </a:lnTo>
                    <a:lnTo>
                      <a:pt x="79" y="78"/>
                    </a:lnTo>
                    <a:lnTo>
                      <a:pt x="96" y="78"/>
                    </a:lnTo>
                    <a:lnTo>
                      <a:pt x="96" y="69"/>
                    </a:lnTo>
                    <a:lnTo>
                      <a:pt x="79" y="69"/>
                    </a:lnTo>
                    <a:lnTo>
                      <a:pt x="62" y="66"/>
                    </a:lnTo>
                    <a:lnTo>
                      <a:pt x="45" y="61"/>
                    </a:lnTo>
                    <a:lnTo>
                      <a:pt x="30" y="53"/>
                    </a:lnTo>
                    <a:lnTo>
                      <a:pt x="18" y="44"/>
                    </a:lnTo>
                    <a:lnTo>
                      <a:pt x="12" y="33"/>
                    </a:lnTo>
                    <a:lnTo>
                      <a:pt x="9" y="21"/>
                    </a:lnTo>
                    <a:lnTo>
                      <a:pt x="14" y="7"/>
                    </a:lnTo>
                    <a:lnTo>
                      <a:pt x="10" y="0"/>
                    </a:lnTo>
                    <a:lnTo>
                      <a:pt x="14" y="7"/>
                    </a:lnTo>
                    <a:lnTo>
                      <a:pt x="14" y="4"/>
                    </a:lnTo>
                    <a:lnTo>
                      <a:pt x="12" y="0"/>
                    </a:lnTo>
                    <a:lnTo>
                      <a:pt x="7" y="0"/>
                    </a:lnTo>
                    <a:lnTo>
                      <a:pt x="5" y="2"/>
                    </a:lnTo>
                    <a:lnTo>
                      <a:pt x="8" y="9"/>
                    </a:lnTo>
                    <a:close/>
                  </a:path>
                </a:pathLst>
              </a:custGeom>
              <a:solidFill>
                <a:srgbClr val="000000">
                  <a:alpha val="100000"/>
                </a:srgbClr>
              </a:solidFill>
              <a:ln w="9525">
                <a:noFill/>
              </a:ln>
            </p:spPr>
            <p:txBody>
              <a:bodyPr/>
              <a:p>
                <a:endParaRPr lang="zh-CN" altLang="en-US"/>
              </a:p>
            </p:txBody>
          </p:sp>
          <p:sp>
            <p:nvSpPr>
              <p:cNvPr id="44392" name="Freeform 124"/>
              <p:cNvSpPr/>
              <p:nvPr/>
            </p:nvSpPr>
            <p:spPr>
              <a:xfrm>
                <a:off x="4212" y="3535"/>
                <a:ext cx="33" cy="67"/>
              </a:xfrm>
              <a:custGeom>
                <a:avLst/>
                <a:gdLst>
                  <a:gd name="txL" fmla="*/ 0 w 66"/>
                  <a:gd name="txT" fmla="*/ 0 h 132"/>
                  <a:gd name="txR" fmla="*/ 66 w 66"/>
                  <a:gd name="txB" fmla="*/ 132 h 132"/>
                </a:gdLst>
                <a:ahLst/>
                <a:cxnLst>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0"/>
                  </a:cxn>
                  <a:cxn ang="0">
                    <a:pos x="1" y="1"/>
                  </a:cxn>
                  <a:cxn ang="0">
                    <a:pos x="1" y="1"/>
                  </a:cxn>
                </a:cxnLst>
                <a:rect l="txL" t="txT" r="txR" b="txB"/>
                <a:pathLst>
                  <a:path w="66" h="132">
                    <a:moveTo>
                      <a:pt x="30" y="9"/>
                    </a:moveTo>
                    <a:lnTo>
                      <a:pt x="27" y="1"/>
                    </a:lnTo>
                    <a:lnTo>
                      <a:pt x="8" y="30"/>
                    </a:lnTo>
                    <a:lnTo>
                      <a:pt x="0" y="56"/>
                    </a:lnTo>
                    <a:lnTo>
                      <a:pt x="1" y="77"/>
                    </a:lnTo>
                    <a:lnTo>
                      <a:pt x="9" y="95"/>
                    </a:lnTo>
                    <a:lnTo>
                      <a:pt x="21" y="109"/>
                    </a:lnTo>
                    <a:lnTo>
                      <a:pt x="36" y="121"/>
                    </a:lnTo>
                    <a:lnTo>
                      <a:pt x="51" y="128"/>
                    </a:lnTo>
                    <a:lnTo>
                      <a:pt x="64" y="132"/>
                    </a:lnTo>
                    <a:lnTo>
                      <a:pt x="66" y="123"/>
                    </a:lnTo>
                    <a:lnTo>
                      <a:pt x="54" y="118"/>
                    </a:lnTo>
                    <a:lnTo>
                      <a:pt x="41" y="112"/>
                    </a:lnTo>
                    <a:lnTo>
                      <a:pt x="28" y="102"/>
                    </a:lnTo>
                    <a:lnTo>
                      <a:pt x="18" y="91"/>
                    </a:lnTo>
                    <a:lnTo>
                      <a:pt x="10" y="75"/>
                    </a:lnTo>
                    <a:lnTo>
                      <a:pt x="9" y="56"/>
                    </a:lnTo>
                    <a:lnTo>
                      <a:pt x="17" y="34"/>
                    </a:lnTo>
                    <a:lnTo>
                      <a:pt x="34" y="8"/>
                    </a:lnTo>
                    <a:lnTo>
                      <a:pt x="32" y="0"/>
                    </a:lnTo>
                    <a:lnTo>
                      <a:pt x="34" y="8"/>
                    </a:lnTo>
                    <a:lnTo>
                      <a:pt x="35" y="4"/>
                    </a:lnTo>
                    <a:lnTo>
                      <a:pt x="34" y="1"/>
                    </a:lnTo>
                    <a:lnTo>
                      <a:pt x="31" y="0"/>
                    </a:lnTo>
                    <a:lnTo>
                      <a:pt x="27" y="1"/>
                    </a:lnTo>
                    <a:lnTo>
                      <a:pt x="30" y="9"/>
                    </a:lnTo>
                    <a:close/>
                  </a:path>
                </a:pathLst>
              </a:custGeom>
              <a:solidFill>
                <a:srgbClr val="000000">
                  <a:alpha val="100000"/>
                </a:srgbClr>
              </a:solidFill>
              <a:ln w="9525">
                <a:noFill/>
              </a:ln>
            </p:spPr>
            <p:txBody>
              <a:bodyPr/>
              <a:p>
                <a:endParaRPr lang="zh-CN" altLang="en-US"/>
              </a:p>
            </p:txBody>
          </p:sp>
          <p:sp>
            <p:nvSpPr>
              <p:cNvPr id="44393" name="Freeform 125"/>
              <p:cNvSpPr/>
              <p:nvPr/>
            </p:nvSpPr>
            <p:spPr>
              <a:xfrm>
                <a:off x="4197" y="3511"/>
                <a:ext cx="31" cy="29"/>
              </a:xfrm>
              <a:custGeom>
                <a:avLst/>
                <a:gdLst>
                  <a:gd name="txL" fmla="*/ 0 w 61"/>
                  <a:gd name="txT" fmla="*/ 0 h 59"/>
                  <a:gd name="txR" fmla="*/ 61 w 61"/>
                  <a:gd name="txB" fmla="*/ 59 h 59"/>
                </a:gdLst>
                <a:ahLst/>
                <a:cxnLst>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Lst>
                <a:rect l="txL" t="txT" r="txR" b="txB"/>
                <a:pathLst>
                  <a:path w="61" h="59">
                    <a:moveTo>
                      <a:pt x="1" y="1"/>
                    </a:moveTo>
                    <a:lnTo>
                      <a:pt x="0" y="7"/>
                    </a:lnTo>
                    <a:lnTo>
                      <a:pt x="4" y="14"/>
                    </a:lnTo>
                    <a:lnTo>
                      <a:pt x="11" y="23"/>
                    </a:lnTo>
                    <a:lnTo>
                      <a:pt x="18" y="30"/>
                    </a:lnTo>
                    <a:lnTo>
                      <a:pt x="25" y="38"/>
                    </a:lnTo>
                    <a:lnTo>
                      <a:pt x="34" y="45"/>
                    </a:lnTo>
                    <a:lnTo>
                      <a:pt x="42" y="51"/>
                    </a:lnTo>
                    <a:lnTo>
                      <a:pt x="50" y="56"/>
                    </a:lnTo>
                    <a:lnTo>
                      <a:pt x="59" y="59"/>
                    </a:lnTo>
                    <a:lnTo>
                      <a:pt x="61" y="50"/>
                    </a:lnTo>
                    <a:lnTo>
                      <a:pt x="55" y="46"/>
                    </a:lnTo>
                    <a:lnTo>
                      <a:pt x="47" y="42"/>
                    </a:lnTo>
                    <a:lnTo>
                      <a:pt x="39" y="36"/>
                    </a:lnTo>
                    <a:lnTo>
                      <a:pt x="32" y="31"/>
                    </a:lnTo>
                    <a:lnTo>
                      <a:pt x="25" y="23"/>
                    </a:lnTo>
                    <a:lnTo>
                      <a:pt x="18" y="16"/>
                    </a:lnTo>
                    <a:lnTo>
                      <a:pt x="14" y="10"/>
                    </a:lnTo>
                    <a:lnTo>
                      <a:pt x="9" y="3"/>
                    </a:lnTo>
                    <a:lnTo>
                      <a:pt x="8" y="8"/>
                    </a:lnTo>
                    <a:lnTo>
                      <a:pt x="9" y="3"/>
                    </a:lnTo>
                    <a:lnTo>
                      <a:pt x="7" y="0"/>
                    </a:lnTo>
                    <a:lnTo>
                      <a:pt x="3" y="0"/>
                    </a:lnTo>
                    <a:lnTo>
                      <a:pt x="0" y="4"/>
                    </a:lnTo>
                    <a:lnTo>
                      <a:pt x="0" y="7"/>
                    </a:lnTo>
                    <a:lnTo>
                      <a:pt x="1" y="1"/>
                    </a:lnTo>
                    <a:close/>
                  </a:path>
                </a:pathLst>
              </a:custGeom>
              <a:solidFill>
                <a:srgbClr val="000000">
                  <a:alpha val="100000"/>
                </a:srgbClr>
              </a:solidFill>
              <a:ln w="9525">
                <a:noFill/>
              </a:ln>
            </p:spPr>
            <p:txBody>
              <a:bodyPr/>
              <a:p>
                <a:endParaRPr lang="zh-CN" altLang="en-US"/>
              </a:p>
            </p:txBody>
          </p:sp>
          <p:sp>
            <p:nvSpPr>
              <p:cNvPr id="44394" name="Freeform 126"/>
              <p:cNvSpPr/>
              <p:nvPr/>
            </p:nvSpPr>
            <p:spPr>
              <a:xfrm>
                <a:off x="4198" y="3459"/>
                <a:ext cx="32" cy="56"/>
              </a:xfrm>
              <a:custGeom>
                <a:avLst/>
                <a:gdLst>
                  <a:gd name="txL" fmla="*/ 0 w 63"/>
                  <a:gd name="txT" fmla="*/ 0 h 111"/>
                  <a:gd name="txR" fmla="*/ 63 w 63"/>
                  <a:gd name="txB" fmla="*/ 111 h 111"/>
                </a:gdLst>
                <a:ahLst/>
                <a:cxnLst>
                  <a:cxn ang="0">
                    <a:pos x="1" y="0"/>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0"/>
                  </a:cxn>
                </a:cxnLst>
                <a:rect l="txL" t="txT" r="txR" b="txB"/>
                <a:pathLst>
                  <a:path w="63" h="111">
                    <a:moveTo>
                      <a:pt x="59" y="0"/>
                    </a:moveTo>
                    <a:lnTo>
                      <a:pt x="54" y="4"/>
                    </a:lnTo>
                    <a:lnTo>
                      <a:pt x="53" y="12"/>
                    </a:lnTo>
                    <a:lnTo>
                      <a:pt x="49" y="23"/>
                    </a:lnTo>
                    <a:lnTo>
                      <a:pt x="45" y="36"/>
                    </a:lnTo>
                    <a:lnTo>
                      <a:pt x="38" y="49"/>
                    </a:lnTo>
                    <a:lnTo>
                      <a:pt x="30" y="64"/>
                    </a:lnTo>
                    <a:lnTo>
                      <a:pt x="21" y="79"/>
                    </a:lnTo>
                    <a:lnTo>
                      <a:pt x="12" y="92"/>
                    </a:lnTo>
                    <a:lnTo>
                      <a:pt x="0" y="104"/>
                    </a:lnTo>
                    <a:lnTo>
                      <a:pt x="7" y="111"/>
                    </a:lnTo>
                    <a:lnTo>
                      <a:pt x="18" y="99"/>
                    </a:lnTo>
                    <a:lnTo>
                      <a:pt x="30" y="84"/>
                    </a:lnTo>
                    <a:lnTo>
                      <a:pt x="39" y="69"/>
                    </a:lnTo>
                    <a:lnTo>
                      <a:pt x="47" y="54"/>
                    </a:lnTo>
                    <a:lnTo>
                      <a:pt x="54" y="39"/>
                    </a:lnTo>
                    <a:lnTo>
                      <a:pt x="59" y="25"/>
                    </a:lnTo>
                    <a:lnTo>
                      <a:pt x="62" y="15"/>
                    </a:lnTo>
                    <a:lnTo>
                      <a:pt x="63" y="4"/>
                    </a:lnTo>
                    <a:lnTo>
                      <a:pt x="59" y="9"/>
                    </a:lnTo>
                    <a:lnTo>
                      <a:pt x="63" y="4"/>
                    </a:lnTo>
                    <a:lnTo>
                      <a:pt x="62" y="1"/>
                    </a:lnTo>
                    <a:lnTo>
                      <a:pt x="59" y="0"/>
                    </a:lnTo>
                    <a:lnTo>
                      <a:pt x="55" y="1"/>
                    </a:lnTo>
                    <a:lnTo>
                      <a:pt x="54" y="4"/>
                    </a:lnTo>
                    <a:lnTo>
                      <a:pt x="59" y="0"/>
                    </a:lnTo>
                    <a:close/>
                  </a:path>
                </a:pathLst>
              </a:custGeom>
              <a:solidFill>
                <a:srgbClr val="000000">
                  <a:alpha val="100000"/>
                </a:srgbClr>
              </a:solidFill>
              <a:ln w="9525">
                <a:noFill/>
              </a:ln>
            </p:spPr>
            <p:txBody>
              <a:bodyPr/>
              <a:p>
                <a:endParaRPr lang="zh-CN" altLang="en-US"/>
              </a:p>
            </p:txBody>
          </p:sp>
          <p:sp>
            <p:nvSpPr>
              <p:cNvPr id="44395" name="Freeform 127"/>
              <p:cNvSpPr/>
              <p:nvPr/>
            </p:nvSpPr>
            <p:spPr>
              <a:xfrm>
                <a:off x="4227" y="3456"/>
                <a:ext cx="22" cy="7"/>
              </a:xfrm>
              <a:custGeom>
                <a:avLst/>
                <a:gdLst>
                  <a:gd name="txL" fmla="*/ 0 w 43"/>
                  <a:gd name="txT" fmla="*/ 0 h 15"/>
                  <a:gd name="txR" fmla="*/ 43 w 43"/>
                  <a:gd name="txB" fmla="*/ 15 h 15"/>
                </a:gdLst>
                <a:ahLst/>
                <a:cxnLst>
                  <a:cxn ang="0">
                    <a:pos x="1" y="0"/>
                  </a:cxn>
                  <a:cxn ang="0">
                    <a:pos x="1" y="0"/>
                  </a:cxn>
                  <a:cxn ang="0">
                    <a:pos x="1" y="0"/>
                  </a:cxn>
                  <a:cxn ang="0">
                    <a:pos x="1" y="0"/>
                  </a:cxn>
                  <a:cxn ang="0">
                    <a:pos x="1" y="0"/>
                  </a:cxn>
                  <a:cxn ang="0">
                    <a:pos x="1" y="0"/>
                  </a:cxn>
                  <a:cxn ang="0">
                    <a:pos x="1" y="0"/>
                  </a:cxn>
                  <a:cxn ang="0">
                    <a:pos x="1" y="0"/>
                  </a:cxn>
                  <a:cxn ang="0">
                    <a:pos x="0"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43" h="15">
                    <a:moveTo>
                      <a:pt x="42" y="1"/>
                    </a:moveTo>
                    <a:lnTo>
                      <a:pt x="39" y="0"/>
                    </a:lnTo>
                    <a:lnTo>
                      <a:pt x="33" y="1"/>
                    </a:lnTo>
                    <a:lnTo>
                      <a:pt x="26" y="2"/>
                    </a:lnTo>
                    <a:lnTo>
                      <a:pt x="20" y="2"/>
                    </a:lnTo>
                    <a:lnTo>
                      <a:pt x="14" y="3"/>
                    </a:lnTo>
                    <a:lnTo>
                      <a:pt x="8" y="4"/>
                    </a:lnTo>
                    <a:lnTo>
                      <a:pt x="3" y="4"/>
                    </a:lnTo>
                    <a:lnTo>
                      <a:pt x="0" y="6"/>
                    </a:lnTo>
                    <a:lnTo>
                      <a:pt x="0" y="15"/>
                    </a:lnTo>
                    <a:lnTo>
                      <a:pt x="2" y="15"/>
                    </a:lnTo>
                    <a:lnTo>
                      <a:pt x="3" y="14"/>
                    </a:lnTo>
                    <a:lnTo>
                      <a:pt x="8" y="14"/>
                    </a:lnTo>
                    <a:lnTo>
                      <a:pt x="14" y="13"/>
                    </a:lnTo>
                    <a:lnTo>
                      <a:pt x="20" y="11"/>
                    </a:lnTo>
                    <a:lnTo>
                      <a:pt x="26" y="11"/>
                    </a:lnTo>
                    <a:lnTo>
                      <a:pt x="33" y="10"/>
                    </a:lnTo>
                    <a:lnTo>
                      <a:pt x="39" y="9"/>
                    </a:lnTo>
                    <a:lnTo>
                      <a:pt x="35" y="8"/>
                    </a:lnTo>
                    <a:lnTo>
                      <a:pt x="39" y="9"/>
                    </a:lnTo>
                    <a:lnTo>
                      <a:pt x="42" y="8"/>
                    </a:lnTo>
                    <a:lnTo>
                      <a:pt x="43" y="4"/>
                    </a:lnTo>
                    <a:lnTo>
                      <a:pt x="42" y="1"/>
                    </a:lnTo>
                    <a:lnTo>
                      <a:pt x="39" y="0"/>
                    </a:lnTo>
                    <a:lnTo>
                      <a:pt x="42" y="1"/>
                    </a:lnTo>
                    <a:close/>
                  </a:path>
                </a:pathLst>
              </a:custGeom>
              <a:solidFill>
                <a:srgbClr val="000000">
                  <a:alpha val="100000"/>
                </a:srgbClr>
              </a:solidFill>
              <a:ln w="9525">
                <a:noFill/>
              </a:ln>
            </p:spPr>
            <p:txBody>
              <a:bodyPr/>
              <a:p>
                <a:endParaRPr lang="zh-CN" altLang="en-US"/>
              </a:p>
            </p:txBody>
          </p:sp>
          <p:sp>
            <p:nvSpPr>
              <p:cNvPr id="44396" name="Freeform 128"/>
              <p:cNvSpPr/>
              <p:nvPr/>
            </p:nvSpPr>
            <p:spPr>
              <a:xfrm>
                <a:off x="4245" y="3457"/>
                <a:ext cx="13" cy="10"/>
              </a:xfrm>
              <a:custGeom>
                <a:avLst/>
                <a:gdLst>
                  <a:gd name="txL" fmla="*/ 0 w 27"/>
                  <a:gd name="txT" fmla="*/ 0 h 22"/>
                  <a:gd name="txR" fmla="*/ 27 w 27"/>
                  <a:gd name="txB" fmla="*/ 22 h 2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7" h="22">
                    <a:moveTo>
                      <a:pt x="15" y="17"/>
                    </a:moveTo>
                    <a:lnTo>
                      <a:pt x="22" y="13"/>
                    </a:lnTo>
                    <a:lnTo>
                      <a:pt x="19" y="10"/>
                    </a:lnTo>
                    <a:lnTo>
                      <a:pt x="14" y="7"/>
                    </a:lnTo>
                    <a:lnTo>
                      <a:pt x="10" y="2"/>
                    </a:lnTo>
                    <a:lnTo>
                      <a:pt x="7" y="0"/>
                    </a:lnTo>
                    <a:lnTo>
                      <a:pt x="0" y="7"/>
                    </a:lnTo>
                    <a:lnTo>
                      <a:pt x="3" y="9"/>
                    </a:lnTo>
                    <a:lnTo>
                      <a:pt x="7" y="14"/>
                    </a:lnTo>
                    <a:lnTo>
                      <a:pt x="14" y="20"/>
                    </a:lnTo>
                    <a:lnTo>
                      <a:pt x="20" y="22"/>
                    </a:lnTo>
                    <a:lnTo>
                      <a:pt x="27" y="17"/>
                    </a:lnTo>
                    <a:lnTo>
                      <a:pt x="20" y="22"/>
                    </a:lnTo>
                    <a:lnTo>
                      <a:pt x="23" y="21"/>
                    </a:lnTo>
                    <a:lnTo>
                      <a:pt x="26" y="18"/>
                    </a:lnTo>
                    <a:lnTo>
                      <a:pt x="26" y="15"/>
                    </a:lnTo>
                    <a:lnTo>
                      <a:pt x="22" y="13"/>
                    </a:lnTo>
                    <a:lnTo>
                      <a:pt x="15" y="17"/>
                    </a:lnTo>
                    <a:close/>
                  </a:path>
                </a:pathLst>
              </a:custGeom>
              <a:solidFill>
                <a:srgbClr val="000000">
                  <a:alpha val="100000"/>
                </a:srgbClr>
              </a:solidFill>
              <a:ln w="9525">
                <a:noFill/>
              </a:ln>
            </p:spPr>
            <p:txBody>
              <a:bodyPr/>
              <a:p>
                <a:endParaRPr lang="zh-CN" altLang="en-US"/>
              </a:p>
            </p:txBody>
          </p:sp>
          <p:sp>
            <p:nvSpPr>
              <p:cNvPr id="44397" name="Freeform 129"/>
              <p:cNvSpPr/>
              <p:nvPr/>
            </p:nvSpPr>
            <p:spPr>
              <a:xfrm>
                <a:off x="4253" y="3450"/>
                <a:ext cx="16" cy="15"/>
              </a:xfrm>
              <a:custGeom>
                <a:avLst/>
                <a:gdLst>
                  <a:gd name="txL" fmla="*/ 0 w 34"/>
                  <a:gd name="txT" fmla="*/ 0 h 30"/>
                  <a:gd name="txR" fmla="*/ 34 w 34"/>
                  <a:gd name="txB" fmla="*/ 30 h 30"/>
                </a:gdLst>
                <a:ahLst/>
                <a:cxnLst>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Lst>
                <a:rect l="txL" t="txT" r="txR" b="txB"/>
                <a:pathLst>
                  <a:path w="34" h="30">
                    <a:moveTo>
                      <a:pt x="28" y="0"/>
                    </a:moveTo>
                    <a:lnTo>
                      <a:pt x="27" y="0"/>
                    </a:lnTo>
                    <a:lnTo>
                      <a:pt x="20" y="4"/>
                    </a:lnTo>
                    <a:lnTo>
                      <a:pt x="11" y="10"/>
                    </a:lnTo>
                    <a:lnTo>
                      <a:pt x="4" y="18"/>
                    </a:lnTo>
                    <a:lnTo>
                      <a:pt x="0" y="30"/>
                    </a:lnTo>
                    <a:lnTo>
                      <a:pt x="12" y="30"/>
                    </a:lnTo>
                    <a:lnTo>
                      <a:pt x="13" y="22"/>
                    </a:lnTo>
                    <a:lnTo>
                      <a:pt x="18" y="16"/>
                    </a:lnTo>
                    <a:lnTo>
                      <a:pt x="25" y="13"/>
                    </a:lnTo>
                    <a:lnTo>
                      <a:pt x="31" y="10"/>
                    </a:lnTo>
                    <a:lnTo>
                      <a:pt x="30" y="10"/>
                    </a:lnTo>
                    <a:lnTo>
                      <a:pt x="31" y="10"/>
                    </a:lnTo>
                    <a:lnTo>
                      <a:pt x="34" y="7"/>
                    </a:lnTo>
                    <a:lnTo>
                      <a:pt x="34" y="3"/>
                    </a:lnTo>
                    <a:lnTo>
                      <a:pt x="30" y="0"/>
                    </a:lnTo>
                    <a:lnTo>
                      <a:pt x="27" y="0"/>
                    </a:lnTo>
                    <a:lnTo>
                      <a:pt x="28" y="0"/>
                    </a:lnTo>
                    <a:close/>
                  </a:path>
                </a:pathLst>
              </a:custGeom>
              <a:solidFill>
                <a:srgbClr val="000000">
                  <a:alpha val="100000"/>
                </a:srgbClr>
              </a:solidFill>
              <a:ln w="9525">
                <a:noFill/>
              </a:ln>
            </p:spPr>
            <p:txBody>
              <a:bodyPr/>
              <a:p>
                <a:endParaRPr lang="zh-CN" altLang="en-US"/>
              </a:p>
            </p:txBody>
          </p:sp>
          <p:sp>
            <p:nvSpPr>
              <p:cNvPr id="44398" name="Freeform 130"/>
              <p:cNvSpPr/>
              <p:nvPr/>
            </p:nvSpPr>
            <p:spPr>
              <a:xfrm>
                <a:off x="4266" y="3448"/>
                <a:ext cx="44" cy="23"/>
              </a:xfrm>
              <a:custGeom>
                <a:avLst/>
                <a:gdLst>
                  <a:gd name="txL" fmla="*/ 0 w 87"/>
                  <a:gd name="txT" fmla="*/ 0 h 47"/>
                  <a:gd name="txR" fmla="*/ 87 w 87"/>
                  <a:gd name="txB" fmla="*/ 47 h 47"/>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87" h="47">
                    <a:moveTo>
                      <a:pt x="87" y="40"/>
                    </a:moveTo>
                    <a:lnTo>
                      <a:pt x="87" y="40"/>
                    </a:lnTo>
                    <a:lnTo>
                      <a:pt x="74" y="25"/>
                    </a:lnTo>
                    <a:lnTo>
                      <a:pt x="60" y="14"/>
                    </a:lnTo>
                    <a:lnTo>
                      <a:pt x="47" y="7"/>
                    </a:lnTo>
                    <a:lnTo>
                      <a:pt x="36" y="2"/>
                    </a:lnTo>
                    <a:lnTo>
                      <a:pt x="24" y="0"/>
                    </a:lnTo>
                    <a:lnTo>
                      <a:pt x="15" y="2"/>
                    </a:lnTo>
                    <a:lnTo>
                      <a:pt x="7" y="3"/>
                    </a:lnTo>
                    <a:lnTo>
                      <a:pt x="0" y="4"/>
                    </a:lnTo>
                    <a:lnTo>
                      <a:pt x="2" y="14"/>
                    </a:lnTo>
                    <a:lnTo>
                      <a:pt x="7" y="12"/>
                    </a:lnTo>
                    <a:lnTo>
                      <a:pt x="15" y="11"/>
                    </a:lnTo>
                    <a:lnTo>
                      <a:pt x="24" y="11"/>
                    </a:lnTo>
                    <a:lnTo>
                      <a:pt x="33" y="11"/>
                    </a:lnTo>
                    <a:lnTo>
                      <a:pt x="43" y="16"/>
                    </a:lnTo>
                    <a:lnTo>
                      <a:pt x="55" y="23"/>
                    </a:lnTo>
                    <a:lnTo>
                      <a:pt x="67" y="32"/>
                    </a:lnTo>
                    <a:lnTo>
                      <a:pt x="81" y="47"/>
                    </a:lnTo>
                    <a:lnTo>
                      <a:pt x="87" y="40"/>
                    </a:lnTo>
                    <a:close/>
                  </a:path>
                </a:pathLst>
              </a:custGeom>
              <a:solidFill>
                <a:srgbClr val="000000">
                  <a:alpha val="100000"/>
                </a:srgbClr>
              </a:solidFill>
              <a:ln w="9525">
                <a:noFill/>
              </a:ln>
            </p:spPr>
            <p:txBody>
              <a:bodyPr/>
              <a:p>
                <a:endParaRPr lang="zh-CN" altLang="en-US"/>
              </a:p>
            </p:txBody>
          </p:sp>
          <p:sp>
            <p:nvSpPr>
              <p:cNvPr id="44399" name="Freeform 131"/>
              <p:cNvSpPr/>
              <p:nvPr/>
            </p:nvSpPr>
            <p:spPr>
              <a:xfrm>
                <a:off x="4307" y="3468"/>
                <a:ext cx="22" cy="37"/>
              </a:xfrm>
              <a:custGeom>
                <a:avLst/>
                <a:gdLst>
                  <a:gd name="txL" fmla="*/ 0 w 44"/>
                  <a:gd name="txT" fmla="*/ 0 h 74"/>
                  <a:gd name="txR" fmla="*/ 44 w 44"/>
                  <a:gd name="txB" fmla="*/ 74 h 74"/>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44" h="74">
                    <a:moveTo>
                      <a:pt x="44" y="68"/>
                    </a:moveTo>
                    <a:lnTo>
                      <a:pt x="44" y="68"/>
                    </a:lnTo>
                    <a:lnTo>
                      <a:pt x="42" y="60"/>
                    </a:lnTo>
                    <a:lnTo>
                      <a:pt x="39" y="52"/>
                    </a:lnTo>
                    <a:lnTo>
                      <a:pt x="35" y="42"/>
                    </a:lnTo>
                    <a:lnTo>
                      <a:pt x="31" y="33"/>
                    </a:lnTo>
                    <a:lnTo>
                      <a:pt x="26" y="25"/>
                    </a:lnTo>
                    <a:lnTo>
                      <a:pt x="20" y="17"/>
                    </a:lnTo>
                    <a:lnTo>
                      <a:pt x="13" y="8"/>
                    </a:lnTo>
                    <a:lnTo>
                      <a:pt x="6" y="0"/>
                    </a:lnTo>
                    <a:lnTo>
                      <a:pt x="0" y="7"/>
                    </a:lnTo>
                    <a:lnTo>
                      <a:pt x="6" y="15"/>
                    </a:lnTo>
                    <a:lnTo>
                      <a:pt x="11" y="22"/>
                    </a:lnTo>
                    <a:lnTo>
                      <a:pt x="17" y="30"/>
                    </a:lnTo>
                    <a:lnTo>
                      <a:pt x="21" y="38"/>
                    </a:lnTo>
                    <a:lnTo>
                      <a:pt x="26" y="46"/>
                    </a:lnTo>
                    <a:lnTo>
                      <a:pt x="29" y="54"/>
                    </a:lnTo>
                    <a:lnTo>
                      <a:pt x="33" y="62"/>
                    </a:lnTo>
                    <a:lnTo>
                      <a:pt x="35" y="70"/>
                    </a:lnTo>
                    <a:lnTo>
                      <a:pt x="38" y="73"/>
                    </a:lnTo>
                    <a:lnTo>
                      <a:pt x="41" y="74"/>
                    </a:lnTo>
                    <a:lnTo>
                      <a:pt x="43" y="71"/>
                    </a:lnTo>
                    <a:lnTo>
                      <a:pt x="44" y="68"/>
                    </a:lnTo>
                    <a:close/>
                  </a:path>
                </a:pathLst>
              </a:custGeom>
              <a:solidFill>
                <a:srgbClr val="000000">
                  <a:alpha val="100000"/>
                </a:srgbClr>
              </a:solidFill>
              <a:ln w="9525">
                <a:noFill/>
              </a:ln>
            </p:spPr>
            <p:txBody>
              <a:bodyPr/>
              <a:p>
                <a:endParaRPr lang="zh-CN" altLang="en-US"/>
              </a:p>
            </p:txBody>
          </p:sp>
          <p:sp>
            <p:nvSpPr>
              <p:cNvPr id="44400" name="Freeform 132"/>
              <p:cNvSpPr/>
              <p:nvPr/>
            </p:nvSpPr>
            <p:spPr>
              <a:xfrm>
                <a:off x="4308" y="3502"/>
                <a:ext cx="22" cy="36"/>
              </a:xfrm>
              <a:custGeom>
                <a:avLst/>
                <a:gdLst>
                  <a:gd name="txL" fmla="*/ 0 w 44"/>
                  <a:gd name="txT" fmla="*/ 0 h 73"/>
                  <a:gd name="txR" fmla="*/ 44 w 44"/>
                  <a:gd name="txB" fmla="*/ 73 h 73"/>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Lst>
                <a:rect l="txL" t="txT" r="txR" b="txB"/>
                <a:pathLst>
                  <a:path w="44" h="73">
                    <a:moveTo>
                      <a:pt x="7" y="73"/>
                    </a:moveTo>
                    <a:lnTo>
                      <a:pt x="7" y="73"/>
                    </a:lnTo>
                    <a:lnTo>
                      <a:pt x="18" y="65"/>
                    </a:lnTo>
                    <a:lnTo>
                      <a:pt x="26" y="56"/>
                    </a:lnTo>
                    <a:lnTo>
                      <a:pt x="35" y="47"/>
                    </a:lnTo>
                    <a:lnTo>
                      <a:pt x="39" y="38"/>
                    </a:lnTo>
                    <a:lnTo>
                      <a:pt x="41" y="29"/>
                    </a:lnTo>
                    <a:lnTo>
                      <a:pt x="44" y="20"/>
                    </a:lnTo>
                    <a:lnTo>
                      <a:pt x="43" y="10"/>
                    </a:lnTo>
                    <a:lnTo>
                      <a:pt x="41" y="0"/>
                    </a:lnTo>
                    <a:lnTo>
                      <a:pt x="32" y="2"/>
                    </a:lnTo>
                    <a:lnTo>
                      <a:pt x="33" y="10"/>
                    </a:lnTo>
                    <a:lnTo>
                      <a:pt x="35" y="20"/>
                    </a:lnTo>
                    <a:lnTo>
                      <a:pt x="32" y="27"/>
                    </a:lnTo>
                    <a:lnTo>
                      <a:pt x="30" y="36"/>
                    </a:lnTo>
                    <a:lnTo>
                      <a:pt x="25" y="43"/>
                    </a:lnTo>
                    <a:lnTo>
                      <a:pt x="20" y="50"/>
                    </a:lnTo>
                    <a:lnTo>
                      <a:pt x="12" y="58"/>
                    </a:lnTo>
                    <a:lnTo>
                      <a:pt x="2" y="63"/>
                    </a:lnTo>
                    <a:lnTo>
                      <a:pt x="0" y="66"/>
                    </a:lnTo>
                    <a:lnTo>
                      <a:pt x="0" y="69"/>
                    </a:lnTo>
                    <a:lnTo>
                      <a:pt x="3" y="73"/>
                    </a:lnTo>
                    <a:lnTo>
                      <a:pt x="7" y="73"/>
                    </a:lnTo>
                    <a:close/>
                  </a:path>
                </a:pathLst>
              </a:custGeom>
              <a:solidFill>
                <a:srgbClr val="000000">
                  <a:alpha val="100000"/>
                </a:srgbClr>
              </a:solidFill>
              <a:ln w="9525">
                <a:noFill/>
              </a:ln>
            </p:spPr>
            <p:txBody>
              <a:bodyPr/>
              <a:p>
                <a:endParaRPr lang="zh-CN" altLang="en-US"/>
              </a:p>
            </p:txBody>
          </p:sp>
          <p:sp>
            <p:nvSpPr>
              <p:cNvPr id="44401" name="Freeform 133"/>
              <p:cNvSpPr/>
              <p:nvPr/>
            </p:nvSpPr>
            <p:spPr>
              <a:xfrm>
                <a:off x="4293" y="3534"/>
                <a:ext cx="19" cy="14"/>
              </a:xfrm>
              <a:custGeom>
                <a:avLst/>
                <a:gdLst>
                  <a:gd name="txL" fmla="*/ 0 w 38"/>
                  <a:gd name="txT" fmla="*/ 0 h 28"/>
                  <a:gd name="txR" fmla="*/ 38 w 38"/>
                  <a:gd name="txB" fmla="*/ 28 h 28"/>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0" y="1"/>
                  </a:cxn>
                  <a:cxn ang="0">
                    <a:pos x="1" y="1"/>
                  </a:cxn>
                </a:cxnLst>
                <a:rect l="txL" t="txT" r="txR" b="txB"/>
                <a:pathLst>
                  <a:path w="38" h="28">
                    <a:moveTo>
                      <a:pt x="2" y="28"/>
                    </a:moveTo>
                    <a:lnTo>
                      <a:pt x="2" y="28"/>
                    </a:lnTo>
                    <a:lnTo>
                      <a:pt x="7" y="26"/>
                    </a:lnTo>
                    <a:lnTo>
                      <a:pt x="11" y="25"/>
                    </a:lnTo>
                    <a:lnTo>
                      <a:pt x="16" y="22"/>
                    </a:lnTo>
                    <a:lnTo>
                      <a:pt x="21" y="20"/>
                    </a:lnTo>
                    <a:lnTo>
                      <a:pt x="25" y="18"/>
                    </a:lnTo>
                    <a:lnTo>
                      <a:pt x="30" y="15"/>
                    </a:lnTo>
                    <a:lnTo>
                      <a:pt x="33" y="13"/>
                    </a:lnTo>
                    <a:lnTo>
                      <a:pt x="38" y="10"/>
                    </a:lnTo>
                    <a:lnTo>
                      <a:pt x="33" y="0"/>
                    </a:lnTo>
                    <a:lnTo>
                      <a:pt x="29" y="4"/>
                    </a:lnTo>
                    <a:lnTo>
                      <a:pt x="25" y="6"/>
                    </a:lnTo>
                    <a:lnTo>
                      <a:pt x="21" y="8"/>
                    </a:lnTo>
                    <a:lnTo>
                      <a:pt x="16" y="11"/>
                    </a:lnTo>
                    <a:lnTo>
                      <a:pt x="11" y="13"/>
                    </a:lnTo>
                    <a:lnTo>
                      <a:pt x="9" y="15"/>
                    </a:lnTo>
                    <a:lnTo>
                      <a:pt x="5" y="16"/>
                    </a:lnTo>
                    <a:lnTo>
                      <a:pt x="0" y="19"/>
                    </a:lnTo>
                    <a:lnTo>
                      <a:pt x="2" y="28"/>
                    </a:lnTo>
                    <a:close/>
                  </a:path>
                </a:pathLst>
              </a:custGeom>
              <a:solidFill>
                <a:srgbClr val="000000">
                  <a:alpha val="100000"/>
                </a:srgbClr>
              </a:solidFill>
              <a:ln w="9525">
                <a:noFill/>
              </a:ln>
            </p:spPr>
            <p:txBody>
              <a:bodyPr/>
              <a:p>
                <a:endParaRPr lang="zh-CN" altLang="en-US"/>
              </a:p>
            </p:txBody>
          </p:sp>
          <p:sp>
            <p:nvSpPr>
              <p:cNvPr id="44402" name="Freeform 134"/>
              <p:cNvSpPr/>
              <p:nvPr/>
            </p:nvSpPr>
            <p:spPr>
              <a:xfrm>
                <a:off x="4237" y="3543"/>
                <a:ext cx="57" cy="10"/>
              </a:xfrm>
              <a:custGeom>
                <a:avLst/>
                <a:gdLst>
                  <a:gd name="txL" fmla="*/ 0 w 114"/>
                  <a:gd name="txT" fmla="*/ 0 h 19"/>
                  <a:gd name="txR" fmla="*/ 114 w 114"/>
                  <a:gd name="txB" fmla="*/ 19 h 19"/>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Lst>
                <a:rect l="txL" t="txT" r="txR" b="txB"/>
                <a:pathLst>
                  <a:path w="114" h="19">
                    <a:moveTo>
                      <a:pt x="8" y="10"/>
                    </a:moveTo>
                    <a:lnTo>
                      <a:pt x="5" y="11"/>
                    </a:lnTo>
                    <a:lnTo>
                      <a:pt x="15" y="14"/>
                    </a:lnTo>
                    <a:lnTo>
                      <a:pt x="26" y="15"/>
                    </a:lnTo>
                    <a:lnTo>
                      <a:pt x="38" y="17"/>
                    </a:lnTo>
                    <a:lnTo>
                      <a:pt x="52" y="19"/>
                    </a:lnTo>
                    <a:lnTo>
                      <a:pt x="66" y="19"/>
                    </a:lnTo>
                    <a:lnTo>
                      <a:pt x="81" y="17"/>
                    </a:lnTo>
                    <a:lnTo>
                      <a:pt x="98" y="15"/>
                    </a:lnTo>
                    <a:lnTo>
                      <a:pt x="114" y="9"/>
                    </a:lnTo>
                    <a:lnTo>
                      <a:pt x="112" y="0"/>
                    </a:lnTo>
                    <a:lnTo>
                      <a:pt x="96" y="6"/>
                    </a:lnTo>
                    <a:lnTo>
                      <a:pt x="81" y="8"/>
                    </a:lnTo>
                    <a:lnTo>
                      <a:pt x="66" y="8"/>
                    </a:lnTo>
                    <a:lnTo>
                      <a:pt x="52" y="8"/>
                    </a:lnTo>
                    <a:lnTo>
                      <a:pt x="38" y="8"/>
                    </a:lnTo>
                    <a:lnTo>
                      <a:pt x="26" y="6"/>
                    </a:lnTo>
                    <a:lnTo>
                      <a:pt x="15" y="4"/>
                    </a:lnTo>
                    <a:lnTo>
                      <a:pt x="5" y="2"/>
                    </a:lnTo>
                    <a:lnTo>
                      <a:pt x="1" y="3"/>
                    </a:lnTo>
                    <a:lnTo>
                      <a:pt x="5" y="2"/>
                    </a:lnTo>
                    <a:lnTo>
                      <a:pt x="1" y="3"/>
                    </a:lnTo>
                    <a:lnTo>
                      <a:pt x="0" y="7"/>
                    </a:lnTo>
                    <a:lnTo>
                      <a:pt x="1" y="10"/>
                    </a:lnTo>
                    <a:lnTo>
                      <a:pt x="5" y="11"/>
                    </a:lnTo>
                    <a:lnTo>
                      <a:pt x="8" y="10"/>
                    </a:lnTo>
                    <a:close/>
                  </a:path>
                </a:pathLst>
              </a:custGeom>
              <a:solidFill>
                <a:srgbClr val="000000">
                  <a:alpha val="100000"/>
                </a:srgbClr>
              </a:solidFill>
              <a:ln w="9525">
                <a:noFill/>
              </a:ln>
            </p:spPr>
            <p:txBody>
              <a:bodyPr/>
              <a:p>
                <a:endParaRPr lang="zh-CN" altLang="en-US"/>
              </a:p>
            </p:txBody>
          </p:sp>
          <p:sp>
            <p:nvSpPr>
              <p:cNvPr id="44403" name="Freeform 135"/>
              <p:cNvSpPr/>
              <p:nvPr/>
            </p:nvSpPr>
            <p:spPr>
              <a:xfrm>
                <a:off x="4227" y="3545"/>
                <a:ext cx="17" cy="38"/>
              </a:xfrm>
              <a:custGeom>
                <a:avLst/>
                <a:gdLst>
                  <a:gd name="txL" fmla="*/ 0 w 34"/>
                  <a:gd name="txT" fmla="*/ 0 h 77"/>
                  <a:gd name="txR" fmla="*/ 34 w 34"/>
                  <a:gd name="txB" fmla="*/ 77 h 77"/>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4" h="77">
                    <a:moveTo>
                      <a:pt x="24" y="72"/>
                    </a:moveTo>
                    <a:lnTo>
                      <a:pt x="28" y="66"/>
                    </a:lnTo>
                    <a:lnTo>
                      <a:pt x="25" y="66"/>
                    </a:lnTo>
                    <a:lnTo>
                      <a:pt x="20" y="61"/>
                    </a:lnTo>
                    <a:lnTo>
                      <a:pt x="16" y="56"/>
                    </a:lnTo>
                    <a:lnTo>
                      <a:pt x="12" y="47"/>
                    </a:lnTo>
                    <a:lnTo>
                      <a:pt x="11" y="38"/>
                    </a:lnTo>
                    <a:lnTo>
                      <a:pt x="12" y="28"/>
                    </a:lnTo>
                    <a:lnTo>
                      <a:pt x="17" y="18"/>
                    </a:lnTo>
                    <a:lnTo>
                      <a:pt x="28" y="7"/>
                    </a:lnTo>
                    <a:lnTo>
                      <a:pt x="21" y="0"/>
                    </a:lnTo>
                    <a:lnTo>
                      <a:pt x="10" y="13"/>
                    </a:lnTo>
                    <a:lnTo>
                      <a:pt x="3" y="26"/>
                    </a:lnTo>
                    <a:lnTo>
                      <a:pt x="0" y="38"/>
                    </a:lnTo>
                    <a:lnTo>
                      <a:pt x="3" y="50"/>
                    </a:lnTo>
                    <a:lnTo>
                      <a:pt x="6" y="60"/>
                    </a:lnTo>
                    <a:lnTo>
                      <a:pt x="13" y="68"/>
                    </a:lnTo>
                    <a:lnTo>
                      <a:pt x="20" y="75"/>
                    </a:lnTo>
                    <a:lnTo>
                      <a:pt x="28" y="77"/>
                    </a:lnTo>
                    <a:lnTo>
                      <a:pt x="33" y="72"/>
                    </a:lnTo>
                    <a:lnTo>
                      <a:pt x="28" y="77"/>
                    </a:lnTo>
                    <a:lnTo>
                      <a:pt x="32" y="75"/>
                    </a:lnTo>
                    <a:lnTo>
                      <a:pt x="34" y="72"/>
                    </a:lnTo>
                    <a:lnTo>
                      <a:pt x="32" y="68"/>
                    </a:lnTo>
                    <a:lnTo>
                      <a:pt x="28" y="66"/>
                    </a:lnTo>
                    <a:lnTo>
                      <a:pt x="24" y="72"/>
                    </a:lnTo>
                    <a:close/>
                  </a:path>
                </a:pathLst>
              </a:custGeom>
              <a:solidFill>
                <a:srgbClr val="000000">
                  <a:alpha val="100000"/>
                </a:srgbClr>
              </a:solidFill>
              <a:ln w="9525">
                <a:noFill/>
              </a:ln>
            </p:spPr>
            <p:txBody>
              <a:bodyPr/>
              <a:p>
                <a:endParaRPr lang="zh-CN" altLang="en-US"/>
              </a:p>
            </p:txBody>
          </p:sp>
          <p:sp>
            <p:nvSpPr>
              <p:cNvPr id="44404" name="Freeform 136"/>
              <p:cNvSpPr/>
              <p:nvPr/>
            </p:nvSpPr>
            <p:spPr>
              <a:xfrm>
                <a:off x="4239" y="3553"/>
                <a:ext cx="51" cy="27"/>
              </a:xfrm>
              <a:custGeom>
                <a:avLst/>
                <a:gdLst>
                  <a:gd name="txL" fmla="*/ 0 w 101"/>
                  <a:gd name="txT" fmla="*/ 0 h 56"/>
                  <a:gd name="txR" fmla="*/ 101 w 101"/>
                  <a:gd name="txB" fmla="*/ 56 h 56"/>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01" h="56">
                    <a:moveTo>
                      <a:pt x="101" y="14"/>
                    </a:moveTo>
                    <a:lnTo>
                      <a:pt x="101" y="14"/>
                    </a:lnTo>
                    <a:lnTo>
                      <a:pt x="87" y="4"/>
                    </a:lnTo>
                    <a:lnTo>
                      <a:pt x="71" y="0"/>
                    </a:lnTo>
                    <a:lnTo>
                      <a:pt x="54" y="3"/>
                    </a:lnTo>
                    <a:lnTo>
                      <a:pt x="37" y="10"/>
                    </a:lnTo>
                    <a:lnTo>
                      <a:pt x="22" y="19"/>
                    </a:lnTo>
                    <a:lnTo>
                      <a:pt x="10" y="30"/>
                    </a:lnTo>
                    <a:lnTo>
                      <a:pt x="2" y="44"/>
                    </a:lnTo>
                    <a:lnTo>
                      <a:pt x="0" y="56"/>
                    </a:lnTo>
                    <a:lnTo>
                      <a:pt x="9" y="56"/>
                    </a:lnTo>
                    <a:lnTo>
                      <a:pt x="11" y="46"/>
                    </a:lnTo>
                    <a:lnTo>
                      <a:pt x="17" y="37"/>
                    </a:lnTo>
                    <a:lnTo>
                      <a:pt x="28" y="26"/>
                    </a:lnTo>
                    <a:lnTo>
                      <a:pt x="41" y="19"/>
                    </a:lnTo>
                    <a:lnTo>
                      <a:pt x="56" y="12"/>
                    </a:lnTo>
                    <a:lnTo>
                      <a:pt x="71" y="12"/>
                    </a:lnTo>
                    <a:lnTo>
                      <a:pt x="85" y="13"/>
                    </a:lnTo>
                    <a:lnTo>
                      <a:pt x="94" y="21"/>
                    </a:lnTo>
                    <a:lnTo>
                      <a:pt x="101" y="14"/>
                    </a:lnTo>
                    <a:close/>
                  </a:path>
                </a:pathLst>
              </a:custGeom>
              <a:solidFill>
                <a:srgbClr val="000000">
                  <a:alpha val="100000"/>
                </a:srgbClr>
              </a:solidFill>
              <a:ln w="9525">
                <a:noFill/>
              </a:ln>
            </p:spPr>
            <p:txBody>
              <a:bodyPr/>
              <a:p>
                <a:endParaRPr lang="zh-CN" altLang="en-US"/>
              </a:p>
            </p:txBody>
          </p:sp>
          <p:sp>
            <p:nvSpPr>
              <p:cNvPr id="44405" name="Freeform 137"/>
              <p:cNvSpPr/>
              <p:nvPr/>
            </p:nvSpPr>
            <p:spPr>
              <a:xfrm>
                <a:off x="4260" y="3560"/>
                <a:ext cx="35" cy="40"/>
              </a:xfrm>
              <a:custGeom>
                <a:avLst/>
                <a:gdLst>
                  <a:gd name="txL" fmla="*/ 0 w 70"/>
                  <a:gd name="txT" fmla="*/ 0 h 81"/>
                  <a:gd name="txR" fmla="*/ 70 w 70"/>
                  <a:gd name="txB" fmla="*/ 81 h 8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0" y="0"/>
                  </a:cxn>
                  <a:cxn ang="0">
                    <a:pos x="1" y="0"/>
                  </a:cxn>
                  <a:cxn ang="0">
                    <a:pos x="1" y="0"/>
                  </a:cxn>
                  <a:cxn ang="0">
                    <a:pos x="1" y="0"/>
                  </a:cxn>
                </a:cxnLst>
                <a:rect l="txL" t="txT" r="txR" b="txB"/>
                <a:pathLst>
                  <a:path w="70" h="81">
                    <a:moveTo>
                      <a:pt x="9" y="76"/>
                    </a:moveTo>
                    <a:lnTo>
                      <a:pt x="5" y="81"/>
                    </a:lnTo>
                    <a:lnTo>
                      <a:pt x="20" y="79"/>
                    </a:lnTo>
                    <a:lnTo>
                      <a:pt x="35" y="73"/>
                    </a:lnTo>
                    <a:lnTo>
                      <a:pt x="47" y="66"/>
                    </a:lnTo>
                    <a:lnTo>
                      <a:pt x="59" y="55"/>
                    </a:lnTo>
                    <a:lnTo>
                      <a:pt x="67" y="42"/>
                    </a:lnTo>
                    <a:lnTo>
                      <a:pt x="70" y="29"/>
                    </a:lnTo>
                    <a:lnTo>
                      <a:pt x="68" y="15"/>
                    </a:lnTo>
                    <a:lnTo>
                      <a:pt x="60" y="0"/>
                    </a:lnTo>
                    <a:lnTo>
                      <a:pt x="53" y="7"/>
                    </a:lnTo>
                    <a:lnTo>
                      <a:pt x="59" y="17"/>
                    </a:lnTo>
                    <a:lnTo>
                      <a:pt x="59" y="29"/>
                    </a:lnTo>
                    <a:lnTo>
                      <a:pt x="58" y="39"/>
                    </a:lnTo>
                    <a:lnTo>
                      <a:pt x="52" y="49"/>
                    </a:lnTo>
                    <a:lnTo>
                      <a:pt x="43" y="57"/>
                    </a:lnTo>
                    <a:lnTo>
                      <a:pt x="30" y="64"/>
                    </a:lnTo>
                    <a:lnTo>
                      <a:pt x="17" y="69"/>
                    </a:lnTo>
                    <a:lnTo>
                      <a:pt x="5" y="72"/>
                    </a:lnTo>
                    <a:lnTo>
                      <a:pt x="0" y="76"/>
                    </a:lnTo>
                    <a:lnTo>
                      <a:pt x="5" y="72"/>
                    </a:lnTo>
                    <a:lnTo>
                      <a:pt x="1" y="73"/>
                    </a:lnTo>
                    <a:lnTo>
                      <a:pt x="0" y="76"/>
                    </a:lnTo>
                    <a:lnTo>
                      <a:pt x="1" y="80"/>
                    </a:lnTo>
                    <a:lnTo>
                      <a:pt x="5" y="81"/>
                    </a:lnTo>
                    <a:lnTo>
                      <a:pt x="9" y="76"/>
                    </a:lnTo>
                    <a:close/>
                  </a:path>
                </a:pathLst>
              </a:custGeom>
              <a:solidFill>
                <a:srgbClr val="000000">
                  <a:alpha val="100000"/>
                </a:srgbClr>
              </a:solidFill>
              <a:ln w="9525">
                <a:noFill/>
              </a:ln>
            </p:spPr>
            <p:txBody>
              <a:bodyPr/>
              <a:p>
                <a:endParaRPr lang="zh-CN" altLang="en-US"/>
              </a:p>
            </p:txBody>
          </p:sp>
          <p:sp>
            <p:nvSpPr>
              <p:cNvPr id="44406" name="Freeform 138"/>
              <p:cNvSpPr/>
              <p:nvPr/>
            </p:nvSpPr>
            <p:spPr>
              <a:xfrm>
                <a:off x="4259" y="3598"/>
                <a:ext cx="32" cy="19"/>
              </a:xfrm>
              <a:custGeom>
                <a:avLst/>
                <a:gdLst>
                  <a:gd name="txL" fmla="*/ 0 w 63"/>
                  <a:gd name="txT" fmla="*/ 0 h 39"/>
                  <a:gd name="txR" fmla="*/ 63 w 63"/>
                  <a:gd name="txB" fmla="*/ 39 h 39"/>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63" h="39">
                    <a:moveTo>
                      <a:pt x="52" y="31"/>
                    </a:moveTo>
                    <a:lnTo>
                      <a:pt x="58" y="27"/>
                    </a:lnTo>
                    <a:lnTo>
                      <a:pt x="50" y="28"/>
                    </a:lnTo>
                    <a:lnTo>
                      <a:pt x="40" y="30"/>
                    </a:lnTo>
                    <a:lnTo>
                      <a:pt x="30" y="30"/>
                    </a:lnTo>
                    <a:lnTo>
                      <a:pt x="23" y="29"/>
                    </a:lnTo>
                    <a:lnTo>
                      <a:pt x="16" y="26"/>
                    </a:lnTo>
                    <a:lnTo>
                      <a:pt x="13" y="22"/>
                    </a:lnTo>
                    <a:lnTo>
                      <a:pt x="9" y="14"/>
                    </a:lnTo>
                    <a:lnTo>
                      <a:pt x="10" y="0"/>
                    </a:lnTo>
                    <a:lnTo>
                      <a:pt x="1" y="0"/>
                    </a:lnTo>
                    <a:lnTo>
                      <a:pt x="0" y="14"/>
                    </a:lnTo>
                    <a:lnTo>
                      <a:pt x="3" y="27"/>
                    </a:lnTo>
                    <a:lnTo>
                      <a:pt x="12" y="35"/>
                    </a:lnTo>
                    <a:lnTo>
                      <a:pt x="21" y="38"/>
                    </a:lnTo>
                    <a:lnTo>
                      <a:pt x="30" y="39"/>
                    </a:lnTo>
                    <a:lnTo>
                      <a:pt x="40" y="39"/>
                    </a:lnTo>
                    <a:lnTo>
                      <a:pt x="50" y="37"/>
                    </a:lnTo>
                    <a:lnTo>
                      <a:pt x="58" y="36"/>
                    </a:lnTo>
                    <a:lnTo>
                      <a:pt x="63" y="31"/>
                    </a:lnTo>
                    <a:lnTo>
                      <a:pt x="58" y="36"/>
                    </a:lnTo>
                    <a:lnTo>
                      <a:pt x="61" y="35"/>
                    </a:lnTo>
                    <a:lnTo>
                      <a:pt x="62" y="31"/>
                    </a:lnTo>
                    <a:lnTo>
                      <a:pt x="61" y="28"/>
                    </a:lnTo>
                    <a:lnTo>
                      <a:pt x="58" y="27"/>
                    </a:lnTo>
                    <a:lnTo>
                      <a:pt x="52" y="31"/>
                    </a:lnTo>
                    <a:close/>
                  </a:path>
                </a:pathLst>
              </a:custGeom>
              <a:solidFill>
                <a:srgbClr val="000000">
                  <a:alpha val="100000"/>
                </a:srgbClr>
              </a:solidFill>
              <a:ln w="9525">
                <a:noFill/>
              </a:ln>
            </p:spPr>
            <p:txBody>
              <a:bodyPr/>
              <a:p>
                <a:endParaRPr lang="zh-CN" altLang="en-US"/>
              </a:p>
            </p:txBody>
          </p:sp>
          <p:sp>
            <p:nvSpPr>
              <p:cNvPr id="44407" name="Freeform 139"/>
              <p:cNvSpPr/>
              <p:nvPr/>
            </p:nvSpPr>
            <p:spPr>
              <a:xfrm>
                <a:off x="4285" y="3580"/>
                <a:ext cx="39" cy="33"/>
              </a:xfrm>
              <a:custGeom>
                <a:avLst/>
                <a:gdLst>
                  <a:gd name="txL" fmla="*/ 0 w 78"/>
                  <a:gd name="txT" fmla="*/ 0 h 66"/>
                  <a:gd name="txR" fmla="*/ 78 w 78"/>
                  <a:gd name="txB" fmla="*/ 66 h 66"/>
                </a:gdLst>
                <a:ahLst/>
                <a:cxnLst>
                  <a:cxn ang="0">
                    <a:pos x="1" y="1"/>
                  </a:cxn>
                  <a:cxn ang="0">
                    <a:pos x="1" y="1"/>
                  </a:cxn>
                  <a:cxn ang="0">
                    <a:pos x="1" y="0"/>
                  </a:cxn>
                  <a:cxn ang="0">
                    <a:pos x="1" y="0"/>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78" h="66">
                    <a:moveTo>
                      <a:pt x="78" y="6"/>
                    </a:moveTo>
                    <a:lnTo>
                      <a:pt x="78" y="6"/>
                    </a:lnTo>
                    <a:lnTo>
                      <a:pt x="63" y="0"/>
                    </a:lnTo>
                    <a:lnTo>
                      <a:pt x="49" y="0"/>
                    </a:lnTo>
                    <a:lnTo>
                      <a:pt x="34" y="4"/>
                    </a:lnTo>
                    <a:lnTo>
                      <a:pt x="23" y="13"/>
                    </a:lnTo>
                    <a:lnTo>
                      <a:pt x="14" y="26"/>
                    </a:lnTo>
                    <a:lnTo>
                      <a:pt x="7" y="39"/>
                    </a:lnTo>
                    <a:lnTo>
                      <a:pt x="2" y="52"/>
                    </a:lnTo>
                    <a:lnTo>
                      <a:pt x="0" y="66"/>
                    </a:lnTo>
                    <a:lnTo>
                      <a:pt x="11" y="66"/>
                    </a:lnTo>
                    <a:lnTo>
                      <a:pt x="11" y="55"/>
                    </a:lnTo>
                    <a:lnTo>
                      <a:pt x="16" y="43"/>
                    </a:lnTo>
                    <a:lnTo>
                      <a:pt x="23" y="31"/>
                    </a:lnTo>
                    <a:lnTo>
                      <a:pt x="30" y="20"/>
                    </a:lnTo>
                    <a:lnTo>
                      <a:pt x="39" y="13"/>
                    </a:lnTo>
                    <a:lnTo>
                      <a:pt x="49" y="9"/>
                    </a:lnTo>
                    <a:lnTo>
                      <a:pt x="61" y="9"/>
                    </a:lnTo>
                    <a:lnTo>
                      <a:pt x="73" y="16"/>
                    </a:lnTo>
                    <a:lnTo>
                      <a:pt x="78" y="6"/>
                    </a:lnTo>
                    <a:close/>
                  </a:path>
                </a:pathLst>
              </a:custGeom>
              <a:solidFill>
                <a:srgbClr val="000000">
                  <a:alpha val="100000"/>
                </a:srgbClr>
              </a:solidFill>
              <a:ln w="9525">
                <a:noFill/>
              </a:ln>
            </p:spPr>
            <p:txBody>
              <a:bodyPr/>
              <a:p>
                <a:endParaRPr lang="zh-CN" altLang="en-US"/>
              </a:p>
            </p:txBody>
          </p:sp>
          <p:sp>
            <p:nvSpPr>
              <p:cNvPr id="44408" name="Freeform 140"/>
              <p:cNvSpPr/>
              <p:nvPr/>
            </p:nvSpPr>
            <p:spPr>
              <a:xfrm>
                <a:off x="4300" y="3583"/>
                <a:ext cx="33" cy="50"/>
              </a:xfrm>
              <a:custGeom>
                <a:avLst/>
                <a:gdLst>
                  <a:gd name="txL" fmla="*/ 0 w 65"/>
                  <a:gd name="txT" fmla="*/ 0 h 99"/>
                  <a:gd name="txR" fmla="*/ 65 w 65"/>
                  <a:gd name="txB" fmla="*/ 99 h 99"/>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0" y="1"/>
                  </a:cxn>
                  <a:cxn ang="0">
                    <a:pos x="1" y="1"/>
                  </a:cxn>
                  <a:cxn ang="0">
                    <a:pos x="1" y="1"/>
                  </a:cxn>
                  <a:cxn ang="0">
                    <a:pos x="1" y="1"/>
                  </a:cxn>
                </a:cxnLst>
                <a:rect l="txL" t="txT" r="txR" b="txB"/>
                <a:pathLst>
                  <a:path w="65" h="99">
                    <a:moveTo>
                      <a:pt x="9" y="95"/>
                    </a:moveTo>
                    <a:lnTo>
                      <a:pt x="5" y="99"/>
                    </a:lnTo>
                    <a:lnTo>
                      <a:pt x="20" y="94"/>
                    </a:lnTo>
                    <a:lnTo>
                      <a:pt x="34" y="83"/>
                    </a:lnTo>
                    <a:lnTo>
                      <a:pt x="46" y="73"/>
                    </a:lnTo>
                    <a:lnTo>
                      <a:pt x="57" y="59"/>
                    </a:lnTo>
                    <a:lnTo>
                      <a:pt x="63" y="44"/>
                    </a:lnTo>
                    <a:lnTo>
                      <a:pt x="65" y="29"/>
                    </a:lnTo>
                    <a:lnTo>
                      <a:pt x="61" y="14"/>
                    </a:lnTo>
                    <a:lnTo>
                      <a:pt x="48" y="0"/>
                    </a:lnTo>
                    <a:lnTo>
                      <a:pt x="43" y="10"/>
                    </a:lnTo>
                    <a:lnTo>
                      <a:pt x="52" y="19"/>
                    </a:lnTo>
                    <a:lnTo>
                      <a:pt x="56" y="29"/>
                    </a:lnTo>
                    <a:lnTo>
                      <a:pt x="54" y="42"/>
                    </a:lnTo>
                    <a:lnTo>
                      <a:pt x="48" y="55"/>
                    </a:lnTo>
                    <a:lnTo>
                      <a:pt x="39" y="66"/>
                    </a:lnTo>
                    <a:lnTo>
                      <a:pt x="27" y="76"/>
                    </a:lnTo>
                    <a:lnTo>
                      <a:pt x="16" y="84"/>
                    </a:lnTo>
                    <a:lnTo>
                      <a:pt x="3" y="90"/>
                    </a:lnTo>
                    <a:lnTo>
                      <a:pt x="0" y="95"/>
                    </a:lnTo>
                    <a:lnTo>
                      <a:pt x="3" y="90"/>
                    </a:lnTo>
                    <a:lnTo>
                      <a:pt x="1" y="93"/>
                    </a:lnTo>
                    <a:lnTo>
                      <a:pt x="0" y="96"/>
                    </a:lnTo>
                    <a:lnTo>
                      <a:pt x="2" y="98"/>
                    </a:lnTo>
                    <a:lnTo>
                      <a:pt x="5" y="99"/>
                    </a:lnTo>
                    <a:lnTo>
                      <a:pt x="9" y="95"/>
                    </a:lnTo>
                    <a:close/>
                  </a:path>
                </a:pathLst>
              </a:custGeom>
              <a:solidFill>
                <a:srgbClr val="000000">
                  <a:alpha val="100000"/>
                </a:srgbClr>
              </a:solidFill>
              <a:ln w="9525">
                <a:noFill/>
              </a:ln>
            </p:spPr>
            <p:txBody>
              <a:bodyPr/>
              <a:p>
                <a:endParaRPr lang="zh-CN" altLang="en-US"/>
              </a:p>
            </p:txBody>
          </p:sp>
          <p:sp>
            <p:nvSpPr>
              <p:cNvPr id="44409" name="Freeform 141"/>
              <p:cNvSpPr/>
              <p:nvPr/>
            </p:nvSpPr>
            <p:spPr>
              <a:xfrm>
                <a:off x="4299" y="3630"/>
                <a:ext cx="26" cy="18"/>
              </a:xfrm>
              <a:custGeom>
                <a:avLst/>
                <a:gdLst>
                  <a:gd name="txL" fmla="*/ 0 w 53"/>
                  <a:gd name="txT" fmla="*/ 0 h 36"/>
                  <a:gd name="txR" fmla="*/ 53 w 53"/>
                  <a:gd name="txB" fmla="*/ 36 h 36"/>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53" h="36">
                    <a:moveTo>
                      <a:pt x="44" y="24"/>
                    </a:moveTo>
                    <a:lnTo>
                      <a:pt x="49" y="19"/>
                    </a:lnTo>
                    <a:lnTo>
                      <a:pt x="40" y="22"/>
                    </a:lnTo>
                    <a:lnTo>
                      <a:pt x="32" y="24"/>
                    </a:lnTo>
                    <a:lnTo>
                      <a:pt x="25" y="26"/>
                    </a:lnTo>
                    <a:lnTo>
                      <a:pt x="18" y="26"/>
                    </a:lnTo>
                    <a:lnTo>
                      <a:pt x="14" y="26"/>
                    </a:lnTo>
                    <a:lnTo>
                      <a:pt x="13" y="23"/>
                    </a:lnTo>
                    <a:lnTo>
                      <a:pt x="12" y="15"/>
                    </a:lnTo>
                    <a:lnTo>
                      <a:pt x="12" y="0"/>
                    </a:lnTo>
                    <a:lnTo>
                      <a:pt x="3" y="0"/>
                    </a:lnTo>
                    <a:lnTo>
                      <a:pt x="0" y="15"/>
                    </a:lnTo>
                    <a:lnTo>
                      <a:pt x="4" y="25"/>
                    </a:lnTo>
                    <a:lnTo>
                      <a:pt x="10" y="33"/>
                    </a:lnTo>
                    <a:lnTo>
                      <a:pt x="18" y="36"/>
                    </a:lnTo>
                    <a:lnTo>
                      <a:pt x="25" y="36"/>
                    </a:lnTo>
                    <a:lnTo>
                      <a:pt x="34" y="33"/>
                    </a:lnTo>
                    <a:lnTo>
                      <a:pt x="42" y="31"/>
                    </a:lnTo>
                    <a:lnTo>
                      <a:pt x="49" y="29"/>
                    </a:lnTo>
                    <a:lnTo>
                      <a:pt x="53" y="24"/>
                    </a:lnTo>
                    <a:lnTo>
                      <a:pt x="49" y="29"/>
                    </a:lnTo>
                    <a:lnTo>
                      <a:pt x="52" y="28"/>
                    </a:lnTo>
                    <a:lnTo>
                      <a:pt x="53" y="24"/>
                    </a:lnTo>
                    <a:lnTo>
                      <a:pt x="52" y="21"/>
                    </a:lnTo>
                    <a:lnTo>
                      <a:pt x="49" y="19"/>
                    </a:lnTo>
                    <a:lnTo>
                      <a:pt x="44" y="24"/>
                    </a:lnTo>
                    <a:close/>
                  </a:path>
                </a:pathLst>
              </a:custGeom>
              <a:solidFill>
                <a:srgbClr val="000000">
                  <a:alpha val="100000"/>
                </a:srgbClr>
              </a:solidFill>
              <a:ln w="9525">
                <a:noFill/>
              </a:ln>
            </p:spPr>
            <p:txBody>
              <a:bodyPr/>
              <a:p>
                <a:endParaRPr lang="zh-CN" altLang="en-US"/>
              </a:p>
            </p:txBody>
          </p:sp>
          <p:sp>
            <p:nvSpPr>
              <p:cNvPr id="44410" name="Freeform 142"/>
              <p:cNvSpPr/>
              <p:nvPr/>
            </p:nvSpPr>
            <p:spPr>
              <a:xfrm>
                <a:off x="4321" y="3607"/>
                <a:ext cx="39" cy="36"/>
              </a:xfrm>
              <a:custGeom>
                <a:avLst/>
                <a:gdLst>
                  <a:gd name="txL" fmla="*/ 0 w 80"/>
                  <a:gd name="txT" fmla="*/ 0 h 71"/>
                  <a:gd name="txR" fmla="*/ 80 w 80"/>
                  <a:gd name="txB" fmla="*/ 71 h 71"/>
                </a:gdLst>
                <a:ahLst/>
                <a:cxnLst>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80" h="71">
                    <a:moveTo>
                      <a:pt x="80" y="8"/>
                    </a:moveTo>
                    <a:lnTo>
                      <a:pt x="80" y="8"/>
                    </a:lnTo>
                    <a:lnTo>
                      <a:pt x="68" y="3"/>
                    </a:lnTo>
                    <a:lnTo>
                      <a:pt x="55" y="0"/>
                    </a:lnTo>
                    <a:lnTo>
                      <a:pt x="42" y="3"/>
                    </a:lnTo>
                    <a:lnTo>
                      <a:pt x="29" y="9"/>
                    </a:lnTo>
                    <a:lnTo>
                      <a:pt x="16" y="18"/>
                    </a:lnTo>
                    <a:lnTo>
                      <a:pt x="7" y="32"/>
                    </a:lnTo>
                    <a:lnTo>
                      <a:pt x="1" y="51"/>
                    </a:lnTo>
                    <a:lnTo>
                      <a:pt x="0" y="71"/>
                    </a:lnTo>
                    <a:lnTo>
                      <a:pt x="9" y="71"/>
                    </a:lnTo>
                    <a:lnTo>
                      <a:pt x="11" y="51"/>
                    </a:lnTo>
                    <a:lnTo>
                      <a:pt x="16" y="36"/>
                    </a:lnTo>
                    <a:lnTo>
                      <a:pt x="23" y="25"/>
                    </a:lnTo>
                    <a:lnTo>
                      <a:pt x="34" y="18"/>
                    </a:lnTo>
                    <a:lnTo>
                      <a:pt x="44" y="12"/>
                    </a:lnTo>
                    <a:lnTo>
                      <a:pt x="55" y="11"/>
                    </a:lnTo>
                    <a:lnTo>
                      <a:pt x="66" y="12"/>
                    </a:lnTo>
                    <a:lnTo>
                      <a:pt x="75" y="17"/>
                    </a:lnTo>
                    <a:lnTo>
                      <a:pt x="80" y="8"/>
                    </a:lnTo>
                    <a:close/>
                  </a:path>
                </a:pathLst>
              </a:custGeom>
              <a:solidFill>
                <a:srgbClr val="000000">
                  <a:alpha val="100000"/>
                </a:srgbClr>
              </a:solidFill>
              <a:ln w="9525">
                <a:noFill/>
              </a:ln>
            </p:spPr>
            <p:txBody>
              <a:bodyPr/>
              <a:p>
                <a:endParaRPr lang="zh-CN" altLang="en-US"/>
              </a:p>
            </p:txBody>
          </p:sp>
          <p:sp>
            <p:nvSpPr>
              <p:cNvPr id="44411" name="Freeform 143"/>
              <p:cNvSpPr/>
              <p:nvPr/>
            </p:nvSpPr>
            <p:spPr>
              <a:xfrm>
                <a:off x="4336" y="3611"/>
                <a:ext cx="29" cy="46"/>
              </a:xfrm>
              <a:custGeom>
                <a:avLst/>
                <a:gdLst>
                  <a:gd name="txL" fmla="*/ 0 w 59"/>
                  <a:gd name="txT" fmla="*/ 0 h 92"/>
                  <a:gd name="txR" fmla="*/ 59 w 59"/>
                  <a:gd name="txB" fmla="*/ 92 h 92"/>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59" h="92">
                    <a:moveTo>
                      <a:pt x="12" y="87"/>
                    </a:moveTo>
                    <a:lnTo>
                      <a:pt x="8" y="92"/>
                    </a:lnTo>
                    <a:lnTo>
                      <a:pt x="19" y="85"/>
                    </a:lnTo>
                    <a:lnTo>
                      <a:pt x="28" y="76"/>
                    </a:lnTo>
                    <a:lnTo>
                      <a:pt x="38" y="64"/>
                    </a:lnTo>
                    <a:lnTo>
                      <a:pt x="48" y="50"/>
                    </a:lnTo>
                    <a:lnTo>
                      <a:pt x="55" y="37"/>
                    </a:lnTo>
                    <a:lnTo>
                      <a:pt x="59" y="23"/>
                    </a:lnTo>
                    <a:lnTo>
                      <a:pt x="58" y="11"/>
                    </a:lnTo>
                    <a:lnTo>
                      <a:pt x="50" y="0"/>
                    </a:lnTo>
                    <a:lnTo>
                      <a:pt x="45" y="9"/>
                    </a:lnTo>
                    <a:lnTo>
                      <a:pt x="48" y="14"/>
                    </a:lnTo>
                    <a:lnTo>
                      <a:pt x="50" y="23"/>
                    </a:lnTo>
                    <a:lnTo>
                      <a:pt x="46" y="34"/>
                    </a:lnTo>
                    <a:lnTo>
                      <a:pt x="39" y="46"/>
                    </a:lnTo>
                    <a:lnTo>
                      <a:pt x="31" y="57"/>
                    </a:lnTo>
                    <a:lnTo>
                      <a:pt x="21" y="69"/>
                    </a:lnTo>
                    <a:lnTo>
                      <a:pt x="12" y="78"/>
                    </a:lnTo>
                    <a:lnTo>
                      <a:pt x="4" y="83"/>
                    </a:lnTo>
                    <a:lnTo>
                      <a:pt x="0" y="87"/>
                    </a:lnTo>
                    <a:lnTo>
                      <a:pt x="4" y="83"/>
                    </a:lnTo>
                    <a:lnTo>
                      <a:pt x="1" y="85"/>
                    </a:lnTo>
                    <a:lnTo>
                      <a:pt x="1" y="88"/>
                    </a:lnTo>
                    <a:lnTo>
                      <a:pt x="5" y="92"/>
                    </a:lnTo>
                    <a:lnTo>
                      <a:pt x="8" y="92"/>
                    </a:lnTo>
                    <a:lnTo>
                      <a:pt x="12" y="87"/>
                    </a:lnTo>
                    <a:close/>
                  </a:path>
                </a:pathLst>
              </a:custGeom>
              <a:solidFill>
                <a:srgbClr val="000000">
                  <a:alpha val="100000"/>
                </a:srgbClr>
              </a:solidFill>
              <a:ln w="9525">
                <a:noFill/>
              </a:ln>
            </p:spPr>
            <p:txBody>
              <a:bodyPr/>
              <a:p>
                <a:endParaRPr lang="zh-CN" altLang="en-US"/>
              </a:p>
            </p:txBody>
          </p:sp>
          <p:sp>
            <p:nvSpPr>
              <p:cNvPr id="44412" name="Freeform 144"/>
              <p:cNvSpPr/>
              <p:nvPr/>
            </p:nvSpPr>
            <p:spPr>
              <a:xfrm>
                <a:off x="4336" y="3654"/>
                <a:ext cx="19" cy="8"/>
              </a:xfrm>
              <a:custGeom>
                <a:avLst/>
                <a:gdLst>
                  <a:gd name="txL" fmla="*/ 0 w 38"/>
                  <a:gd name="txT" fmla="*/ 0 h 15"/>
                  <a:gd name="txR" fmla="*/ 38 w 38"/>
                  <a:gd name="txB" fmla="*/ 15 h 15"/>
                </a:gdLst>
                <a:ahLst/>
                <a:cxnLst>
                  <a:cxn ang="0">
                    <a:pos x="1" y="1"/>
                  </a:cxn>
                  <a:cxn ang="0">
                    <a:pos x="1" y="0"/>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38" h="15">
                    <a:moveTo>
                      <a:pt x="30" y="1"/>
                    </a:moveTo>
                    <a:lnTo>
                      <a:pt x="32" y="0"/>
                    </a:lnTo>
                    <a:lnTo>
                      <a:pt x="23" y="4"/>
                    </a:lnTo>
                    <a:lnTo>
                      <a:pt x="16" y="6"/>
                    </a:lnTo>
                    <a:lnTo>
                      <a:pt x="12" y="6"/>
                    </a:lnTo>
                    <a:lnTo>
                      <a:pt x="12" y="1"/>
                    </a:lnTo>
                    <a:lnTo>
                      <a:pt x="0" y="1"/>
                    </a:lnTo>
                    <a:lnTo>
                      <a:pt x="5" y="13"/>
                    </a:lnTo>
                    <a:lnTo>
                      <a:pt x="16" y="15"/>
                    </a:lnTo>
                    <a:lnTo>
                      <a:pt x="25" y="13"/>
                    </a:lnTo>
                    <a:lnTo>
                      <a:pt x="35" y="9"/>
                    </a:lnTo>
                    <a:lnTo>
                      <a:pt x="37" y="8"/>
                    </a:lnTo>
                    <a:lnTo>
                      <a:pt x="35" y="9"/>
                    </a:lnTo>
                    <a:lnTo>
                      <a:pt x="38" y="7"/>
                    </a:lnTo>
                    <a:lnTo>
                      <a:pt x="38" y="4"/>
                    </a:lnTo>
                    <a:lnTo>
                      <a:pt x="36" y="1"/>
                    </a:lnTo>
                    <a:lnTo>
                      <a:pt x="32" y="0"/>
                    </a:lnTo>
                    <a:lnTo>
                      <a:pt x="30" y="1"/>
                    </a:lnTo>
                    <a:close/>
                  </a:path>
                </a:pathLst>
              </a:custGeom>
              <a:solidFill>
                <a:srgbClr val="000000">
                  <a:alpha val="100000"/>
                </a:srgbClr>
              </a:solidFill>
              <a:ln w="9525">
                <a:noFill/>
              </a:ln>
            </p:spPr>
            <p:txBody>
              <a:bodyPr/>
              <a:p>
                <a:endParaRPr lang="zh-CN" altLang="en-US"/>
              </a:p>
            </p:txBody>
          </p:sp>
          <p:sp>
            <p:nvSpPr>
              <p:cNvPr id="44413" name="Freeform 145"/>
              <p:cNvSpPr/>
              <p:nvPr/>
            </p:nvSpPr>
            <p:spPr>
              <a:xfrm>
                <a:off x="4351" y="3615"/>
                <a:ext cx="74" cy="43"/>
              </a:xfrm>
              <a:custGeom>
                <a:avLst/>
                <a:gdLst>
                  <a:gd name="txL" fmla="*/ 0 w 148"/>
                  <a:gd name="txT" fmla="*/ 0 h 86"/>
                  <a:gd name="txR" fmla="*/ 148 w 148"/>
                  <a:gd name="txB" fmla="*/ 86 h 86"/>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148" h="86">
                    <a:moveTo>
                      <a:pt x="143" y="0"/>
                    </a:moveTo>
                    <a:lnTo>
                      <a:pt x="143" y="0"/>
                    </a:lnTo>
                    <a:lnTo>
                      <a:pt x="119" y="9"/>
                    </a:lnTo>
                    <a:lnTo>
                      <a:pt x="96" y="20"/>
                    </a:lnTo>
                    <a:lnTo>
                      <a:pt x="74" y="32"/>
                    </a:lnTo>
                    <a:lnTo>
                      <a:pt x="54" y="42"/>
                    </a:lnTo>
                    <a:lnTo>
                      <a:pt x="36" y="54"/>
                    </a:lnTo>
                    <a:lnTo>
                      <a:pt x="21" y="63"/>
                    </a:lnTo>
                    <a:lnTo>
                      <a:pt x="8" y="72"/>
                    </a:lnTo>
                    <a:lnTo>
                      <a:pt x="0" y="79"/>
                    </a:lnTo>
                    <a:lnTo>
                      <a:pt x="7" y="86"/>
                    </a:lnTo>
                    <a:lnTo>
                      <a:pt x="15" y="79"/>
                    </a:lnTo>
                    <a:lnTo>
                      <a:pt x="25" y="72"/>
                    </a:lnTo>
                    <a:lnTo>
                      <a:pt x="40" y="63"/>
                    </a:lnTo>
                    <a:lnTo>
                      <a:pt x="59" y="52"/>
                    </a:lnTo>
                    <a:lnTo>
                      <a:pt x="78" y="41"/>
                    </a:lnTo>
                    <a:lnTo>
                      <a:pt x="100" y="30"/>
                    </a:lnTo>
                    <a:lnTo>
                      <a:pt x="123" y="18"/>
                    </a:lnTo>
                    <a:lnTo>
                      <a:pt x="145" y="9"/>
                    </a:lnTo>
                    <a:lnTo>
                      <a:pt x="148" y="7"/>
                    </a:lnTo>
                    <a:lnTo>
                      <a:pt x="148" y="3"/>
                    </a:lnTo>
                    <a:lnTo>
                      <a:pt x="146" y="1"/>
                    </a:lnTo>
                    <a:lnTo>
                      <a:pt x="143" y="0"/>
                    </a:lnTo>
                    <a:close/>
                  </a:path>
                </a:pathLst>
              </a:custGeom>
              <a:solidFill>
                <a:srgbClr val="000000">
                  <a:alpha val="100000"/>
                </a:srgbClr>
              </a:solidFill>
              <a:ln w="9525">
                <a:noFill/>
              </a:ln>
            </p:spPr>
            <p:txBody>
              <a:bodyPr/>
              <a:p>
                <a:endParaRPr lang="zh-CN" altLang="en-US"/>
              </a:p>
            </p:txBody>
          </p:sp>
          <p:sp>
            <p:nvSpPr>
              <p:cNvPr id="44414" name="Freeform 146"/>
              <p:cNvSpPr/>
              <p:nvPr/>
            </p:nvSpPr>
            <p:spPr>
              <a:xfrm>
                <a:off x="4107" y="3321"/>
                <a:ext cx="85" cy="118"/>
              </a:xfrm>
              <a:custGeom>
                <a:avLst/>
                <a:gdLst>
                  <a:gd name="txL" fmla="*/ 0 w 169"/>
                  <a:gd name="txT" fmla="*/ 0 h 236"/>
                  <a:gd name="txR" fmla="*/ 169 w 169"/>
                  <a:gd name="txB" fmla="*/ 236 h 236"/>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Lst>
                <a:rect l="txL" t="txT" r="txR" b="txB"/>
                <a:pathLst>
                  <a:path w="169" h="236">
                    <a:moveTo>
                      <a:pt x="62" y="230"/>
                    </a:moveTo>
                    <a:lnTo>
                      <a:pt x="69" y="211"/>
                    </a:lnTo>
                    <a:lnTo>
                      <a:pt x="76" y="194"/>
                    </a:lnTo>
                    <a:lnTo>
                      <a:pt x="81" y="180"/>
                    </a:lnTo>
                    <a:lnTo>
                      <a:pt x="83" y="170"/>
                    </a:lnTo>
                    <a:lnTo>
                      <a:pt x="85" y="162"/>
                    </a:lnTo>
                    <a:lnTo>
                      <a:pt x="89" y="152"/>
                    </a:lnTo>
                    <a:lnTo>
                      <a:pt x="95" y="144"/>
                    </a:lnTo>
                    <a:lnTo>
                      <a:pt x="101" y="135"/>
                    </a:lnTo>
                    <a:lnTo>
                      <a:pt x="109" y="127"/>
                    </a:lnTo>
                    <a:lnTo>
                      <a:pt x="118" y="119"/>
                    </a:lnTo>
                    <a:lnTo>
                      <a:pt x="126" y="112"/>
                    </a:lnTo>
                    <a:lnTo>
                      <a:pt x="133" y="106"/>
                    </a:lnTo>
                    <a:lnTo>
                      <a:pt x="137" y="102"/>
                    </a:lnTo>
                    <a:lnTo>
                      <a:pt x="142" y="97"/>
                    </a:lnTo>
                    <a:lnTo>
                      <a:pt x="145" y="94"/>
                    </a:lnTo>
                    <a:lnTo>
                      <a:pt x="149" y="89"/>
                    </a:lnTo>
                    <a:lnTo>
                      <a:pt x="153" y="84"/>
                    </a:lnTo>
                    <a:lnTo>
                      <a:pt x="158" y="82"/>
                    </a:lnTo>
                    <a:lnTo>
                      <a:pt x="162" y="80"/>
                    </a:lnTo>
                    <a:lnTo>
                      <a:pt x="169" y="80"/>
                    </a:lnTo>
                    <a:lnTo>
                      <a:pt x="165" y="68"/>
                    </a:lnTo>
                    <a:lnTo>
                      <a:pt x="158" y="56"/>
                    </a:lnTo>
                    <a:lnTo>
                      <a:pt x="149" y="42"/>
                    </a:lnTo>
                    <a:lnTo>
                      <a:pt x="137" y="28"/>
                    </a:lnTo>
                    <a:lnTo>
                      <a:pt x="124" y="15"/>
                    </a:lnTo>
                    <a:lnTo>
                      <a:pt x="109" y="6"/>
                    </a:lnTo>
                    <a:lnTo>
                      <a:pt x="95" y="0"/>
                    </a:lnTo>
                    <a:lnTo>
                      <a:pt x="80" y="0"/>
                    </a:lnTo>
                    <a:lnTo>
                      <a:pt x="70" y="4"/>
                    </a:lnTo>
                    <a:lnTo>
                      <a:pt x="63" y="7"/>
                    </a:lnTo>
                    <a:lnTo>
                      <a:pt x="55" y="12"/>
                    </a:lnTo>
                    <a:lnTo>
                      <a:pt x="50" y="15"/>
                    </a:lnTo>
                    <a:lnTo>
                      <a:pt x="45" y="20"/>
                    </a:lnTo>
                    <a:lnTo>
                      <a:pt x="42" y="25"/>
                    </a:lnTo>
                    <a:lnTo>
                      <a:pt x="39" y="29"/>
                    </a:lnTo>
                    <a:lnTo>
                      <a:pt x="38" y="34"/>
                    </a:lnTo>
                    <a:lnTo>
                      <a:pt x="23" y="45"/>
                    </a:lnTo>
                    <a:lnTo>
                      <a:pt x="11" y="60"/>
                    </a:lnTo>
                    <a:lnTo>
                      <a:pt x="2" y="80"/>
                    </a:lnTo>
                    <a:lnTo>
                      <a:pt x="0" y="103"/>
                    </a:lnTo>
                    <a:lnTo>
                      <a:pt x="4" y="131"/>
                    </a:lnTo>
                    <a:lnTo>
                      <a:pt x="14" y="162"/>
                    </a:lnTo>
                    <a:lnTo>
                      <a:pt x="34" y="197"/>
                    </a:lnTo>
                    <a:lnTo>
                      <a:pt x="62" y="236"/>
                    </a:lnTo>
                    <a:lnTo>
                      <a:pt x="62" y="230"/>
                    </a:lnTo>
                    <a:close/>
                  </a:path>
                </a:pathLst>
              </a:custGeom>
              <a:solidFill>
                <a:srgbClr val="A00000">
                  <a:alpha val="100000"/>
                </a:srgbClr>
              </a:solidFill>
              <a:ln w="9525">
                <a:noFill/>
              </a:ln>
            </p:spPr>
            <p:txBody>
              <a:bodyPr/>
              <a:p>
                <a:endParaRPr lang="zh-CN" altLang="en-US"/>
              </a:p>
            </p:txBody>
          </p:sp>
          <p:sp>
            <p:nvSpPr>
              <p:cNvPr id="44415" name="Freeform 147"/>
              <p:cNvSpPr/>
              <p:nvPr/>
            </p:nvSpPr>
            <p:spPr>
              <a:xfrm>
                <a:off x="4136" y="3435"/>
                <a:ext cx="4" cy="3"/>
              </a:xfrm>
              <a:custGeom>
                <a:avLst/>
                <a:gdLst>
                  <a:gd name="txL" fmla="*/ 0 w 9"/>
                  <a:gd name="txT" fmla="*/ 0 h 6"/>
                  <a:gd name="txR" fmla="*/ 9 w 9"/>
                  <a:gd name="txB" fmla="*/ 6 h 6"/>
                </a:gdLst>
                <a:ahLst/>
                <a:cxnLst>
                  <a:cxn ang="0">
                    <a:pos x="0" y="0"/>
                  </a:cxn>
                  <a:cxn ang="0">
                    <a:pos x="0" y="1"/>
                  </a:cxn>
                  <a:cxn ang="0">
                    <a:pos x="0" y="1"/>
                  </a:cxn>
                  <a:cxn ang="0">
                    <a:pos x="0" y="1"/>
                  </a:cxn>
                  <a:cxn ang="0">
                    <a:pos x="0" y="1"/>
                  </a:cxn>
                  <a:cxn ang="0">
                    <a:pos x="0" y="0"/>
                  </a:cxn>
                </a:cxnLst>
                <a:rect l="txL" t="txT" r="txR" b="txB"/>
                <a:pathLst>
                  <a:path w="9" h="6">
                    <a:moveTo>
                      <a:pt x="0" y="0"/>
                    </a:moveTo>
                    <a:lnTo>
                      <a:pt x="1" y="4"/>
                    </a:lnTo>
                    <a:lnTo>
                      <a:pt x="3" y="6"/>
                    </a:lnTo>
                    <a:lnTo>
                      <a:pt x="7" y="5"/>
                    </a:lnTo>
                    <a:lnTo>
                      <a:pt x="9" y="3"/>
                    </a:lnTo>
                    <a:lnTo>
                      <a:pt x="0" y="0"/>
                    </a:lnTo>
                    <a:close/>
                  </a:path>
                </a:pathLst>
              </a:custGeom>
              <a:solidFill>
                <a:srgbClr val="000000">
                  <a:alpha val="100000"/>
                </a:srgbClr>
              </a:solidFill>
              <a:ln w="9525">
                <a:noFill/>
              </a:ln>
            </p:spPr>
            <p:txBody>
              <a:bodyPr/>
              <a:p>
                <a:endParaRPr lang="zh-CN" altLang="en-US"/>
              </a:p>
            </p:txBody>
          </p:sp>
          <p:sp>
            <p:nvSpPr>
              <p:cNvPr id="44416" name="Freeform 148"/>
              <p:cNvSpPr/>
              <p:nvPr/>
            </p:nvSpPr>
            <p:spPr>
              <a:xfrm>
                <a:off x="4136" y="3406"/>
                <a:ext cx="15" cy="30"/>
              </a:xfrm>
              <a:custGeom>
                <a:avLst/>
                <a:gdLst>
                  <a:gd name="txL" fmla="*/ 0 w 30"/>
                  <a:gd name="txT" fmla="*/ 0 h 61"/>
                  <a:gd name="txR" fmla="*/ 30 w 30"/>
                  <a:gd name="txB" fmla="*/ 61 h 61"/>
                </a:gdLst>
                <a:ahLst/>
                <a:cxnLst>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Lst>
                <a:rect l="txL" t="txT" r="txR" b="txB"/>
                <a:pathLst>
                  <a:path w="30" h="61">
                    <a:moveTo>
                      <a:pt x="20" y="0"/>
                    </a:moveTo>
                    <a:lnTo>
                      <a:pt x="20" y="0"/>
                    </a:lnTo>
                    <a:lnTo>
                      <a:pt x="18" y="9"/>
                    </a:lnTo>
                    <a:lnTo>
                      <a:pt x="14" y="23"/>
                    </a:lnTo>
                    <a:lnTo>
                      <a:pt x="7" y="40"/>
                    </a:lnTo>
                    <a:lnTo>
                      <a:pt x="0" y="58"/>
                    </a:lnTo>
                    <a:lnTo>
                      <a:pt x="9" y="61"/>
                    </a:lnTo>
                    <a:lnTo>
                      <a:pt x="16" y="42"/>
                    </a:lnTo>
                    <a:lnTo>
                      <a:pt x="23" y="25"/>
                    </a:lnTo>
                    <a:lnTo>
                      <a:pt x="27" y="11"/>
                    </a:lnTo>
                    <a:lnTo>
                      <a:pt x="30" y="0"/>
                    </a:lnTo>
                    <a:lnTo>
                      <a:pt x="20" y="0"/>
                    </a:lnTo>
                    <a:close/>
                  </a:path>
                </a:pathLst>
              </a:custGeom>
              <a:solidFill>
                <a:srgbClr val="000000">
                  <a:alpha val="100000"/>
                </a:srgbClr>
              </a:solidFill>
              <a:ln w="9525">
                <a:noFill/>
              </a:ln>
            </p:spPr>
            <p:txBody>
              <a:bodyPr/>
              <a:p>
                <a:endParaRPr lang="zh-CN" altLang="en-US"/>
              </a:p>
            </p:txBody>
          </p:sp>
          <p:sp>
            <p:nvSpPr>
              <p:cNvPr id="44417" name="Freeform 149"/>
              <p:cNvSpPr/>
              <p:nvPr/>
            </p:nvSpPr>
            <p:spPr>
              <a:xfrm>
                <a:off x="4146" y="3372"/>
                <a:ext cx="29" cy="34"/>
              </a:xfrm>
              <a:custGeom>
                <a:avLst/>
                <a:gdLst>
                  <a:gd name="txL" fmla="*/ 0 w 58"/>
                  <a:gd name="txT" fmla="*/ 0 h 67"/>
                  <a:gd name="txR" fmla="*/ 58 w 58"/>
                  <a:gd name="txB" fmla="*/ 67 h 67"/>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8" h="67">
                    <a:moveTo>
                      <a:pt x="52" y="0"/>
                    </a:moveTo>
                    <a:lnTo>
                      <a:pt x="51" y="0"/>
                    </a:lnTo>
                    <a:lnTo>
                      <a:pt x="44" y="6"/>
                    </a:lnTo>
                    <a:lnTo>
                      <a:pt x="36" y="13"/>
                    </a:lnTo>
                    <a:lnTo>
                      <a:pt x="28" y="21"/>
                    </a:lnTo>
                    <a:lnTo>
                      <a:pt x="20" y="29"/>
                    </a:lnTo>
                    <a:lnTo>
                      <a:pt x="12" y="39"/>
                    </a:lnTo>
                    <a:lnTo>
                      <a:pt x="6" y="47"/>
                    </a:lnTo>
                    <a:lnTo>
                      <a:pt x="3" y="57"/>
                    </a:lnTo>
                    <a:lnTo>
                      <a:pt x="0" y="67"/>
                    </a:lnTo>
                    <a:lnTo>
                      <a:pt x="10" y="67"/>
                    </a:lnTo>
                    <a:lnTo>
                      <a:pt x="12" y="60"/>
                    </a:lnTo>
                    <a:lnTo>
                      <a:pt x="15" y="52"/>
                    </a:lnTo>
                    <a:lnTo>
                      <a:pt x="21" y="44"/>
                    </a:lnTo>
                    <a:lnTo>
                      <a:pt x="27" y="36"/>
                    </a:lnTo>
                    <a:lnTo>
                      <a:pt x="35" y="28"/>
                    </a:lnTo>
                    <a:lnTo>
                      <a:pt x="43" y="19"/>
                    </a:lnTo>
                    <a:lnTo>
                      <a:pt x="51" y="13"/>
                    </a:lnTo>
                    <a:lnTo>
                      <a:pt x="58" y="7"/>
                    </a:lnTo>
                    <a:lnTo>
                      <a:pt x="57" y="7"/>
                    </a:lnTo>
                    <a:lnTo>
                      <a:pt x="52" y="0"/>
                    </a:lnTo>
                    <a:close/>
                  </a:path>
                </a:pathLst>
              </a:custGeom>
              <a:solidFill>
                <a:srgbClr val="000000">
                  <a:alpha val="100000"/>
                </a:srgbClr>
              </a:solidFill>
              <a:ln w="9525">
                <a:noFill/>
              </a:ln>
            </p:spPr>
            <p:txBody>
              <a:bodyPr/>
              <a:p>
                <a:endParaRPr lang="zh-CN" altLang="en-US"/>
              </a:p>
            </p:txBody>
          </p:sp>
          <p:sp>
            <p:nvSpPr>
              <p:cNvPr id="44418" name="Freeform 150"/>
              <p:cNvSpPr/>
              <p:nvPr/>
            </p:nvSpPr>
            <p:spPr>
              <a:xfrm>
                <a:off x="4172" y="3358"/>
                <a:ext cx="23" cy="18"/>
              </a:xfrm>
              <a:custGeom>
                <a:avLst/>
                <a:gdLst>
                  <a:gd name="txL" fmla="*/ 0 w 45"/>
                  <a:gd name="txT" fmla="*/ 0 h 36"/>
                  <a:gd name="txR" fmla="*/ 45 w 45"/>
                  <a:gd name="txB" fmla="*/ 36 h 36"/>
                </a:gdLst>
                <a:ahLst/>
                <a:cxnLst>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45" h="36">
                    <a:moveTo>
                      <a:pt x="35" y="7"/>
                    </a:moveTo>
                    <a:lnTo>
                      <a:pt x="39" y="1"/>
                    </a:lnTo>
                    <a:lnTo>
                      <a:pt x="32" y="1"/>
                    </a:lnTo>
                    <a:lnTo>
                      <a:pt x="26" y="4"/>
                    </a:lnTo>
                    <a:lnTo>
                      <a:pt x="21" y="7"/>
                    </a:lnTo>
                    <a:lnTo>
                      <a:pt x="15" y="12"/>
                    </a:lnTo>
                    <a:lnTo>
                      <a:pt x="12" y="16"/>
                    </a:lnTo>
                    <a:lnTo>
                      <a:pt x="8" y="20"/>
                    </a:lnTo>
                    <a:lnTo>
                      <a:pt x="4" y="24"/>
                    </a:lnTo>
                    <a:lnTo>
                      <a:pt x="0" y="29"/>
                    </a:lnTo>
                    <a:lnTo>
                      <a:pt x="5" y="36"/>
                    </a:lnTo>
                    <a:lnTo>
                      <a:pt x="11" y="31"/>
                    </a:lnTo>
                    <a:lnTo>
                      <a:pt x="15" y="27"/>
                    </a:lnTo>
                    <a:lnTo>
                      <a:pt x="19" y="23"/>
                    </a:lnTo>
                    <a:lnTo>
                      <a:pt x="22" y="19"/>
                    </a:lnTo>
                    <a:lnTo>
                      <a:pt x="26" y="14"/>
                    </a:lnTo>
                    <a:lnTo>
                      <a:pt x="30" y="13"/>
                    </a:lnTo>
                    <a:lnTo>
                      <a:pt x="32" y="10"/>
                    </a:lnTo>
                    <a:lnTo>
                      <a:pt x="39" y="10"/>
                    </a:lnTo>
                    <a:lnTo>
                      <a:pt x="44" y="5"/>
                    </a:lnTo>
                    <a:lnTo>
                      <a:pt x="39" y="12"/>
                    </a:lnTo>
                    <a:lnTo>
                      <a:pt x="43" y="9"/>
                    </a:lnTo>
                    <a:lnTo>
                      <a:pt x="45" y="6"/>
                    </a:lnTo>
                    <a:lnTo>
                      <a:pt x="43" y="2"/>
                    </a:lnTo>
                    <a:lnTo>
                      <a:pt x="39" y="0"/>
                    </a:lnTo>
                    <a:lnTo>
                      <a:pt x="35" y="7"/>
                    </a:lnTo>
                    <a:close/>
                  </a:path>
                </a:pathLst>
              </a:custGeom>
              <a:solidFill>
                <a:srgbClr val="000000">
                  <a:alpha val="100000"/>
                </a:srgbClr>
              </a:solidFill>
              <a:ln w="9525">
                <a:noFill/>
              </a:ln>
            </p:spPr>
            <p:txBody>
              <a:bodyPr/>
              <a:p>
                <a:endParaRPr lang="zh-CN" altLang="en-US"/>
              </a:p>
            </p:txBody>
          </p:sp>
          <p:sp>
            <p:nvSpPr>
              <p:cNvPr id="44419" name="Freeform 151"/>
              <p:cNvSpPr/>
              <p:nvPr/>
            </p:nvSpPr>
            <p:spPr>
              <a:xfrm>
                <a:off x="4144" y="3319"/>
                <a:ext cx="50" cy="42"/>
              </a:xfrm>
              <a:custGeom>
                <a:avLst/>
                <a:gdLst>
                  <a:gd name="txL" fmla="*/ 0 w 99"/>
                  <a:gd name="txT" fmla="*/ 0 h 85"/>
                  <a:gd name="txR" fmla="*/ 99 w 99"/>
                  <a:gd name="txB" fmla="*/ 85 h 8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Lst>
                <a:rect l="txL" t="txT" r="txR" b="txB"/>
                <a:pathLst>
                  <a:path w="99" h="85">
                    <a:moveTo>
                      <a:pt x="6" y="9"/>
                    </a:moveTo>
                    <a:lnTo>
                      <a:pt x="5" y="9"/>
                    </a:lnTo>
                    <a:lnTo>
                      <a:pt x="20" y="9"/>
                    </a:lnTo>
                    <a:lnTo>
                      <a:pt x="32" y="15"/>
                    </a:lnTo>
                    <a:lnTo>
                      <a:pt x="46" y="23"/>
                    </a:lnTo>
                    <a:lnTo>
                      <a:pt x="59" y="35"/>
                    </a:lnTo>
                    <a:lnTo>
                      <a:pt x="70" y="48"/>
                    </a:lnTo>
                    <a:lnTo>
                      <a:pt x="78" y="62"/>
                    </a:lnTo>
                    <a:lnTo>
                      <a:pt x="85" y="75"/>
                    </a:lnTo>
                    <a:lnTo>
                      <a:pt x="90" y="85"/>
                    </a:lnTo>
                    <a:lnTo>
                      <a:pt x="99" y="83"/>
                    </a:lnTo>
                    <a:lnTo>
                      <a:pt x="94" y="70"/>
                    </a:lnTo>
                    <a:lnTo>
                      <a:pt x="87" y="57"/>
                    </a:lnTo>
                    <a:lnTo>
                      <a:pt x="77" y="44"/>
                    </a:lnTo>
                    <a:lnTo>
                      <a:pt x="66" y="29"/>
                    </a:lnTo>
                    <a:lnTo>
                      <a:pt x="53" y="16"/>
                    </a:lnTo>
                    <a:lnTo>
                      <a:pt x="37" y="6"/>
                    </a:lnTo>
                    <a:lnTo>
                      <a:pt x="20" y="0"/>
                    </a:lnTo>
                    <a:lnTo>
                      <a:pt x="5" y="0"/>
                    </a:lnTo>
                    <a:lnTo>
                      <a:pt x="3" y="0"/>
                    </a:lnTo>
                    <a:lnTo>
                      <a:pt x="5" y="0"/>
                    </a:lnTo>
                    <a:lnTo>
                      <a:pt x="1" y="1"/>
                    </a:lnTo>
                    <a:lnTo>
                      <a:pt x="0" y="4"/>
                    </a:lnTo>
                    <a:lnTo>
                      <a:pt x="1" y="8"/>
                    </a:lnTo>
                    <a:lnTo>
                      <a:pt x="5" y="9"/>
                    </a:lnTo>
                    <a:lnTo>
                      <a:pt x="6" y="9"/>
                    </a:lnTo>
                    <a:close/>
                  </a:path>
                </a:pathLst>
              </a:custGeom>
              <a:solidFill>
                <a:srgbClr val="000000">
                  <a:alpha val="100000"/>
                </a:srgbClr>
              </a:solidFill>
              <a:ln w="9525">
                <a:noFill/>
              </a:ln>
            </p:spPr>
            <p:txBody>
              <a:bodyPr/>
              <a:p>
                <a:endParaRPr lang="zh-CN" altLang="en-US"/>
              </a:p>
            </p:txBody>
          </p:sp>
          <p:sp>
            <p:nvSpPr>
              <p:cNvPr id="44420" name="Freeform 152"/>
              <p:cNvSpPr/>
              <p:nvPr/>
            </p:nvSpPr>
            <p:spPr>
              <a:xfrm>
                <a:off x="4123" y="3319"/>
                <a:ext cx="24" cy="21"/>
              </a:xfrm>
              <a:custGeom>
                <a:avLst/>
                <a:gdLst>
                  <a:gd name="txL" fmla="*/ 0 w 49"/>
                  <a:gd name="txT" fmla="*/ 0 h 42"/>
                  <a:gd name="txR" fmla="*/ 49 w 49"/>
                  <a:gd name="txB" fmla="*/ 42 h 42"/>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49" h="42">
                    <a:moveTo>
                      <a:pt x="8" y="42"/>
                    </a:moveTo>
                    <a:lnTo>
                      <a:pt x="12" y="38"/>
                    </a:lnTo>
                    <a:lnTo>
                      <a:pt x="12" y="34"/>
                    </a:lnTo>
                    <a:lnTo>
                      <a:pt x="14" y="31"/>
                    </a:lnTo>
                    <a:lnTo>
                      <a:pt x="16" y="27"/>
                    </a:lnTo>
                    <a:lnTo>
                      <a:pt x="21" y="23"/>
                    </a:lnTo>
                    <a:lnTo>
                      <a:pt x="26" y="20"/>
                    </a:lnTo>
                    <a:lnTo>
                      <a:pt x="34" y="16"/>
                    </a:lnTo>
                    <a:lnTo>
                      <a:pt x="40" y="12"/>
                    </a:lnTo>
                    <a:lnTo>
                      <a:pt x="49" y="9"/>
                    </a:lnTo>
                    <a:lnTo>
                      <a:pt x="46" y="0"/>
                    </a:lnTo>
                    <a:lnTo>
                      <a:pt x="37" y="3"/>
                    </a:lnTo>
                    <a:lnTo>
                      <a:pt x="29" y="7"/>
                    </a:lnTo>
                    <a:lnTo>
                      <a:pt x="21" y="11"/>
                    </a:lnTo>
                    <a:lnTo>
                      <a:pt x="14" y="16"/>
                    </a:lnTo>
                    <a:lnTo>
                      <a:pt x="10" y="20"/>
                    </a:lnTo>
                    <a:lnTo>
                      <a:pt x="5" y="26"/>
                    </a:lnTo>
                    <a:lnTo>
                      <a:pt x="3" y="32"/>
                    </a:lnTo>
                    <a:lnTo>
                      <a:pt x="0" y="38"/>
                    </a:lnTo>
                    <a:lnTo>
                      <a:pt x="4" y="33"/>
                    </a:lnTo>
                    <a:lnTo>
                      <a:pt x="0" y="38"/>
                    </a:lnTo>
                    <a:lnTo>
                      <a:pt x="3" y="41"/>
                    </a:lnTo>
                    <a:lnTo>
                      <a:pt x="6" y="42"/>
                    </a:lnTo>
                    <a:lnTo>
                      <a:pt x="10" y="41"/>
                    </a:lnTo>
                    <a:lnTo>
                      <a:pt x="12" y="38"/>
                    </a:lnTo>
                    <a:lnTo>
                      <a:pt x="8" y="42"/>
                    </a:lnTo>
                    <a:close/>
                  </a:path>
                </a:pathLst>
              </a:custGeom>
              <a:solidFill>
                <a:srgbClr val="000000">
                  <a:alpha val="100000"/>
                </a:srgbClr>
              </a:solidFill>
              <a:ln w="9525">
                <a:noFill/>
              </a:ln>
            </p:spPr>
            <p:txBody>
              <a:bodyPr/>
              <a:p>
                <a:endParaRPr lang="zh-CN" altLang="en-US"/>
              </a:p>
            </p:txBody>
          </p:sp>
          <p:sp>
            <p:nvSpPr>
              <p:cNvPr id="44421" name="Freeform 153"/>
              <p:cNvSpPr/>
              <p:nvPr/>
            </p:nvSpPr>
            <p:spPr>
              <a:xfrm>
                <a:off x="4104" y="3336"/>
                <a:ext cx="36" cy="105"/>
              </a:xfrm>
              <a:custGeom>
                <a:avLst/>
                <a:gdLst>
                  <a:gd name="txL" fmla="*/ 0 w 72"/>
                  <a:gd name="txT" fmla="*/ 0 h 211"/>
                  <a:gd name="txR" fmla="*/ 72 w 72"/>
                  <a:gd name="txB" fmla="*/ 211 h 21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Lst>
                <a:rect l="txL" t="txT" r="txR" b="txB"/>
                <a:pathLst>
                  <a:path w="72" h="211">
                    <a:moveTo>
                      <a:pt x="72" y="204"/>
                    </a:moveTo>
                    <a:lnTo>
                      <a:pt x="44" y="166"/>
                    </a:lnTo>
                    <a:lnTo>
                      <a:pt x="25" y="130"/>
                    </a:lnTo>
                    <a:lnTo>
                      <a:pt x="14" y="100"/>
                    </a:lnTo>
                    <a:lnTo>
                      <a:pt x="12" y="74"/>
                    </a:lnTo>
                    <a:lnTo>
                      <a:pt x="13" y="52"/>
                    </a:lnTo>
                    <a:lnTo>
                      <a:pt x="21" y="34"/>
                    </a:lnTo>
                    <a:lnTo>
                      <a:pt x="33" y="20"/>
                    </a:lnTo>
                    <a:lnTo>
                      <a:pt x="46" y="9"/>
                    </a:lnTo>
                    <a:lnTo>
                      <a:pt x="42" y="0"/>
                    </a:lnTo>
                    <a:lnTo>
                      <a:pt x="26" y="13"/>
                    </a:lnTo>
                    <a:lnTo>
                      <a:pt x="12" y="29"/>
                    </a:lnTo>
                    <a:lnTo>
                      <a:pt x="4" y="50"/>
                    </a:lnTo>
                    <a:lnTo>
                      <a:pt x="0" y="74"/>
                    </a:lnTo>
                    <a:lnTo>
                      <a:pt x="5" y="103"/>
                    </a:lnTo>
                    <a:lnTo>
                      <a:pt x="15" y="135"/>
                    </a:lnTo>
                    <a:lnTo>
                      <a:pt x="35" y="171"/>
                    </a:lnTo>
                    <a:lnTo>
                      <a:pt x="65" y="211"/>
                    </a:lnTo>
                    <a:lnTo>
                      <a:pt x="72" y="204"/>
                    </a:lnTo>
                    <a:close/>
                  </a:path>
                </a:pathLst>
              </a:custGeom>
              <a:solidFill>
                <a:srgbClr val="000000">
                  <a:alpha val="100000"/>
                </a:srgbClr>
              </a:solidFill>
              <a:ln w="9525">
                <a:noFill/>
              </a:ln>
            </p:spPr>
            <p:txBody>
              <a:bodyPr/>
              <a:p>
                <a:endParaRPr lang="zh-CN" altLang="en-US"/>
              </a:p>
            </p:txBody>
          </p:sp>
          <p:sp>
            <p:nvSpPr>
              <p:cNvPr id="44422" name="Freeform 154"/>
              <p:cNvSpPr/>
              <p:nvPr/>
            </p:nvSpPr>
            <p:spPr>
              <a:xfrm>
                <a:off x="4136" y="3438"/>
                <a:ext cx="4" cy="4"/>
              </a:xfrm>
              <a:custGeom>
                <a:avLst/>
                <a:gdLst>
                  <a:gd name="txL" fmla="*/ 0 w 8"/>
                  <a:gd name="txT" fmla="*/ 0 h 8"/>
                  <a:gd name="txR" fmla="*/ 8 w 8"/>
                  <a:gd name="txB" fmla="*/ 8 h 8"/>
                </a:gdLst>
                <a:ahLst/>
                <a:cxnLst>
                  <a:cxn ang="0">
                    <a:pos x="0" y="1"/>
                  </a:cxn>
                  <a:cxn ang="0">
                    <a:pos x="1" y="1"/>
                  </a:cxn>
                  <a:cxn ang="0">
                    <a:pos x="1" y="1"/>
                  </a:cxn>
                  <a:cxn ang="0">
                    <a:pos x="1" y="1"/>
                  </a:cxn>
                  <a:cxn ang="0">
                    <a:pos x="1" y="0"/>
                  </a:cxn>
                  <a:cxn ang="0">
                    <a:pos x="0" y="1"/>
                  </a:cxn>
                </a:cxnLst>
                <a:rect l="txL" t="txT" r="txR" b="txB"/>
                <a:pathLst>
                  <a:path w="8" h="8">
                    <a:moveTo>
                      <a:pt x="0" y="7"/>
                    </a:moveTo>
                    <a:lnTo>
                      <a:pt x="3" y="8"/>
                    </a:lnTo>
                    <a:lnTo>
                      <a:pt x="7" y="7"/>
                    </a:lnTo>
                    <a:lnTo>
                      <a:pt x="8" y="3"/>
                    </a:lnTo>
                    <a:lnTo>
                      <a:pt x="7" y="0"/>
                    </a:lnTo>
                    <a:lnTo>
                      <a:pt x="0" y="7"/>
                    </a:lnTo>
                    <a:close/>
                  </a:path>
                </a:pathLst>
              </a:custGeom>
              <a:solidFill>
                <a:srgbClr val="000000">
                  <a:alpha val="100000"/>
                </a:srgbClr>
              </a:solidFill>
              <a:ln w="9525">
                <a:noFill/>
              </a:ln>
            </p:spPr>
            <p:txBody>
              <a:bodyPr/>
              <a:p>
                <a:endParaRPr lang="zh-CN" altLang="en-US"/>
              </a:p>
            </p:txBody>
          </p:sp>
          <p:sp>
            <p:nvSpPr>
              <p:cNvPr id="44423" name="Freeform 155"/>
              <p:cNvSpPr/>
              <p:nvPr/>
            </p:nvSpPr>
            <p:spPr>
              <a:xfrm>
                <a:off x="4124" y="3336"/>
                <a:ext cx="2" cy="4"/>
              </a:xfrm>
              <a:custGeom>
                <a:avLst/>
                <a:gdLst>
                  <a:gd name="txL" fmla="*/ 0 w 4"/>
                  <a:gd name="txT" fmla="*/ 0 h 9"/>
                  <a:gd name="txR" fmla="*/ 4 w 4"/>
                  <a:gd name="txB" fmla="*/ 9 h 9"/>
                </a:gdLst>
                <a:ahLst/>
                <a:cxnLst>
                  <a:cxn ang="0">
                    <a:pos x="1" y="0"/>
                  </a:cxn>
                  <a:cxn ang="0">
                    <a:pos x="1" y="0"/>
                  </a:cxn>
                  <a:cxn ang="0">
                    <a:pos x="0" y="0"/>
                  </a:cxn>
                  <a:cxn ang="0">
                    <a:pos x="1" y="0"/>
                  </a:cxn>
                  <a:cxn ang="0">
                    <a:pos x="1" y="0"/>
                  </a:cxn>
                  <a:cxn ang="0">
                    <a:pos x="1" y="0"/>
                  </a:cxn>
                </a:cxnLst>
                <a:rect l="txL" t="txT" r="txR" b="txB"/>
                <a:pathLst>
                  <a:path w="4" h="9">
                    <a:moveTo>
                      <a:pt x="4" y="0"/>
                    </a:moveTo>
                    <a:lnTo>
                      <a:pt x="1" y="1"/>
                    </a:lnTo>
                    <a:lnTo>
                      <a:pt x="0" y="5"/>
                    </a:lnTo>
                    <a:lnTo>
                      <a:pt x="1" y="8"/>
                    </a:lnTo>
                    <a:lnTo>
                      <a:pt x="4" y="9"/>
                    </a:lnTo>
                    <a:lnTo>
                      <a:pt x="4" y="0"/>
                    </a:lnTo>
                    <a:close/>
                  </a:path>
                </a:pathLst>
              </a:custGeom>
              <a:solidFill>
                <a:srgbClr val="000000">
                  <a:alpha val="100000"/>
                </a:srgbClr>
              </a:solidFill>
              <a:ln w="9525">
                <a:noFill/>
              </a:ln>
            </p:spPr>
            <p:txBody>
              <a:bodyPr/>
              <a:p>
                <a:endParaRPr lang="zh-CN" altLang="en-US"/>
              </a:p>
            </p:txBody>
          </p:sp>
          <p:sp>
            <p:nvSpPr>
              <p:cNvPr id="44424" name="Freeform 156"/>
              <p:cNvSpPr/>
              <p:nvPr/>
            </p:nvSpPr>
            <p:spPr>
              <a:xfrm>
                <a:off x="4126" y="3336"/>
                <a:ext cx="50" cy="39"/>
              </a:xfrm>
              <a:custGeom>
                <a:avLst/>
                <a:gdLst>
                  <a:gd name="txL" fmla="*/ 0 w 99"/>
                  <a:gd name="txT" fmla="*/ 0 h 78"/>
                  <a:gd name="txR" fmla="*/ 99 w 99"/>
                  <a:gd name="txB" fmla="*/ 78 h 78"/>
                </a:gdLst>
                <a:ahLst/>
                <a:cxnLst>
                  <a:cxn ang="0">
                    <a:pos x="1" y="1"/>
                  </a:cxn>
                  <a:cxn ang="0">
                    <a:pos x="1" y="1"/>
                  </a:cxn>
                  <a:cxn ang="0">
                    <a:pos x="1" y="1"/>
                  </a:cxn>
                  <a:cxn ang="0">
                    <a:pos x="1" y="1"/>
                  </a:cxn>
                  <a:cxn ang="0">
                    <a:pos x="1" y="1"/>
                  </a:cxn>
                  <a:cxn ang="0">
                    <a:pos x="1" y="1"/>
                  </a:cxn>
                  <a:cxn ang="0">
                    <a:pos x="1" y="1"/>
                  </a:cxn>
                  <a:cxn ang="0">
                    <a:pos x="1" y="1"/>
                  </a:cxn>
                  <a:cxn ang="0">
                    <a:pos x="0" y="0"/>
                  </a:cxn>
                  <a:cxn ang="0">
                    <a:pos x="0"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99" h="78">
                    <a:moveTo>
                      <a:pt x="99" y="76"/>
                    </a:moveTo>
                    <a:lnTo>
                      <a:pt x="92" y="60"/>
                    </a:lnTo>
                    <a:lnTo>
                      <a:pt x="80" y="45"/>
                    </a:lnTo>
                    <a:lnTo>
                      <a:pt x="67" y="32"/>
                    </a:lnTo>
                    <a:lnTo>
                      <a:pt x="52" y="21"/>
                    </a:lnTo>
                    <a:lnTo>
                      <a:pt x="37" y="13"/>
                    </a:lnTo>
                    <a:lnTo>
                      <a:pt x="22" y="6"/>
                    </a:lnTo>
                    <a:lnTo>
                      <a:pt x="10" y="2"/>
                    </a:lnTo>
                    <a:lnTo>
                      <a:pt x="0" y="0"/>
                    </a:lnTo>
                    <a:lnTo>
                      <a:pt x="0" y="9"/>
                    </a:lnTo>
                    <a:lnTo>
                      <a:pt x="8" y="12"/>
                    </a:lnTo>
                    <a:lnTo>
                      <a:pt x="20" y="15"/>
                    </a:lnTo>
                    <a:lnTo>
                      <a:pt x="32" y="22"/>
                    </a:lnTo>
                    <a:lnTo>
                      <a:pt x="47" y="30"/>
                    </a:lnTo>
                    <a:lnTo>
                      <a:pt x="60" y="39"/>
                    </a:lnTo>
                    <a:lnTo>
                      <a:pt x="73" y="52"/>
                    </a:lnTo>
                    <a:lnTo>
                      <a:pt x="83" y="65"/>
                    </a:lnTo>
                    <a:lnTo>
                      <a:pt x="90" y="78"/>
                    </a:lnTo>
                    <a:lnTo>
                      <a:pt x="99" y="76"/>
                    </a:lnTo>
                    <a:close/>
                  </a:path>
                </a:pathLst>
              </a:custGeom>
              <a:solidFill>
                <a:srgbClr val="000000">
                  <a:alpha val="100000"/>
                </a:srgbClr>
              </a:solidFill>
              <a:ln w="9525">
                <a:noFill/>
              </a:ln>
            </p:spPr>
            <p:txBody>
              <a:bodyPr/>
              <a:p>
                <a:endParaRPr lang="zh-CN" altLang="en-US"/>
              </a:p>
            </p:txBody>
          </p:sp>
          <p:sp>
            <p:nvSpPr>
              <p:cNvPr id="44425" name="Freeform 157"/>
              <p:cNvSpPr/>
              <p:nvPr/>
            </p:nvSpPr>
            <p:spPr>
              <a:xfrm>
                <a:off x="4171" y="3374"/>
                <a:ext cx="5" cy="2"/>
              </a:xfrm>
              <a:custGeom>
                <a:avLst/>
                <a:gdLst>
                  <a:gd name="txL" fmla="*/ 0 w 9"/>
                  <a:gd name="txT" fmla="*/ 0 h 6"/>
                  <a:gd name="txR" fmla="*/ 9 w 9"/>
                  <a:gd name="txB" fmla="*/ 6 h 6"/>
                </a:gdLst>
                <a:ahLst/>
                <a:cxnLst>
                  <a:cxn ang="0">
                    <a:pos x="0" y="0"/>
                  </a:cxn>
                  <a:cxn ang="0">
                    <a:pos x="1" y="0"/>
                  </a:cxn>
                  <a:cxn ang="0">
                    <a:pos x="1" y="0"/>
                  </a:cxn>
                  <a:cxn ang="0">
                    <a:pos x="1" y="0"/>
                  </a:cxn>
                  <a:cxn ang="0">
                    <a:pos x="1" y="0"/>
                  </a:cxn>
                  <a:cxn ang="0">
                    <a:pos x="0" y="0"/>
                  </a:cxn>
                </a:cxnLst>
                <a:rect l="txL" t="txT" r="txR" b="txB"/>
                <a:pathLst>
                  <a:path w="9" h="6">
                    <a:moveTo>
                      <a:pt x="0" y="2"/>
                    </a:moveTo>
                    <a:lnTo>
                      <a:pt x="2" y="5"/>
                    </a:lnTo>
                    <a:lnTo>
                      <a:pt x="6" y="6"/>
                    </a:lnTo>
                    <a:lnTo>
                      <a:pt x="8" y="4"/>
                    </a:lnTo>
                    <a:lnTo>
                      <a:pt x="9" y="0"/>
                    </a:lnTo>
                    <a:lnTo>
                      <a:pt x="0" y="2"/>
                    </a:lnTo>
                    <a:close/>
                  </a:path>
                </a:pathLst>
              </a:custGeom>
              <a:solidFill>
                <a:srgbClr val="000000">
                  <a:alpha val="100000"/>
                </a:srgbClr>
              </a:solidFill>
              <a:ln w="9525">
                <a:noFill/>
              </a:ln>
            </p:spPr>
            <p:txBody>
              <a:bodyPr/>
              <a:p>
                <a:endParaRPr lang="zh-CN" altLang="en-US"/>
              </a:p>
            </p:txBody>
          </p:sp>
          <p:sp>
            <p:nvSpPr>
              <p:cNvPr id="44426" name="Freeform 158"/>
              <p:cNvSpPr/>
              <p:nvPr/>
            </p:nvSpPr>
            <p:spPr>
              <a:xfrm>
                <a:off x="4253" y="3463"/>
                <a:ext cx="3" cy="4"/>
              </a:xfrm>
              <a:custGeom>
                <a:avLst/>
                <a:gdLst>
                  <a:gd name="txL" fmla="*/ 0 w 5"/>
                  <a:gd name="txT" fmla="*/ 0 h 9"/>
                  <a:gd name="txR" fmla="*/ 5 w 5"/>
                  <a:gd name="txB" fmla="*/ 9 h 9"/>
                </a:gdLst>
                <a:ahLst/>
                <a:cxnLst>
                  <a:cxn ang="0">
                    <a:pos x="1" y="0"/>
                  </a:cxn>
                  <a:cxn ang="0">
                    <a:pos x="1" y="0"/>
                  </a:cxn>
                  <a:cxn ang="0">
                    <a:pos x="0" y="0"/>
                  </a:cxn>
                  <a:cxn ang="0">
                    <a:pos x="1" y="0"/>
                  </a:cxn>
                  <a:cxn ang="0">
                    <a:pos x="1" y="0"/>
                  </a:cxn>
                  <a:cxn ang="0">
                    <a:pos x="1" y="0"/>
                  </a:cxn>
                </a:cxnLst>
                <a:rect l="txL" t="txT" r="txR" b="txB"/>
                <a:pathLst>
                  <a:path w="5" h="9">
                    <a:moveTo>
                      <a:pt x="5" y="0"/>
                    </a:moveTo>
                    <a:lnTo>
                      <a:pt x="2" y="1"/>
                    </a:lnTo>
                    <a:lnTo>
                      <a:pt x="0" y="4"/>
                    </a:lnTo>
                    <a:lnTo>
                      <a:pt x="2" y="8"/>
                    </a:lnTo>
                    <a:lnTo>
                      <a:pt x="5" y="9"/>
                    </a:lnTo>
                    <a:lnTo>
                      <a:pt x="5" y="0"/>
                    </a:lnTo>
                    <a:close/>
                  </a:path>
                </a:pathLst>
              </a:custGeom>
              <a:solidFill>
                <a:srgbClr val="000000">
                  <a:alpha val="100000"/>
                </a:srgbClr>
              </a:solidFill>
              <a:ln w="9525">
                <a:noFill/>
              </a:ln>
            </p:spPr>
            <p:txBody>
              <a:bodyPr/>
              <a:p>
                <a:endParaRPr lang="zh-CN" altLang="en-US"/>
              </a:p>
            </p:txBody>
          </p:sp>
          <p:sp>
            <p:nvSpPr>
              <p:cNvPr id="44427" name="Freeform 159"/>
              <p:cNvSpPr/>
              <p:nvPr/>
            </p:nvSpPr>
            <p:spPr>
              <a:xfrm>
                <a:off x="4256" y="3463"/>
                <a:ext cx="54" cy="76"/>
              </a:xfrm>
              <a:custGeom>
                <a:avLst/>
                <a:gdLst>
                  <a:gd name="txL" fmla="*/ 0 w 109"/>
                  <a:gd name="txT" fmla="*/ 0 h 153"/>
                  <a:gd name="txR" fmla="*/ 109 w 109"/>
                  <a:gd name="txB" fmla="*/ 153 h 15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09" h="153">
                    <a:moveTo>
                      <a:pt x="105" y="153"/>
                    </a:moveTo>
                    <a:lnTo>
                      <a:pt x="109" y="130"/>
                    </a:lnTo>
                    <a:lnTo>
                      <a:pt x="104" y="106"/>
                    </a:lnTo>
                    <a:lnTo>
                      <a:pt x="91" y="80"/>
                    </a:lnTo>
                    <a:lnTo>
                      <a:pt x="73" y="56"/>
                    </a:lnTo>
                    <a:lnTo>
                      <a:pt x="53" y="35"/>
                    </a:lnTo>
                    <a:lnTo>
                      <a:pt x="33" y="18"/>
                    </a:lnTo>
                    <a:lnTo>
                      <a:pt x="15" y="4"/>
                    </a:lnTo>
                    <a:lnTo>
                      <a:pt x="0" y="0"/>
                    </a:lnTo>
                    <a:lnTo>
                      <a:pt x="0" y="9"/>
                    </a:lnTo>
                    <a:lnTo>
                      <a:pt x="10" y="14"/>
                    </a:lnTo>
                    <a:lnTo>
                      <a:pt x="27" y="25"/>
                    </a:lnTo>
                    <a:lnTo>
                      <a:pt x="46" y="42"/>
                    </a:lnTo>
                    <a:lnTo>
                      <a:pt x="66" y="63"/>
                    </a:lnTo>
                    <a:lnTo>
                      <a:pt x="82" y="85"/>
                    </a:lnTo>
                    <a:lnTo>
                      <a:pt x="94" y="108"/>
                    </a:lnTo>
                    <a:lnTo>
                      <a:pt x="98" y="130"/>
                    </a:lnTo>
                    <a:lnTo>
                      <a:pt x="96" y="148"/>
                    </a:lnTo>
                    <a:lnTo>
                      <a:pt x="105" y="153"/>
                    </a:lnTo>
                    <a:close/>
                  </a:path>
                </a:pathLst>
              </a:custGeom>
              <a:solidFill>
                <a:srgbClr val="000000">
                  <a:alpha val="100000"/>
                </a:srgbClr>
              </a:solidFill>
              <a:ln w="9525">
                <a:noFill/>
              </a:ln>
            </p:spPr>
            <p:txBody>
              <a:bodyPr/>
              <a:p>
                <a:endParaRPr lang="zh-CN" altLang="en-US"/>
              </a:p>
            </p:txBody>
          </p:sp>
          <p:sp>
            <p:nvSpPr>
              <p:cNvPr id="44428" name="Freeform 160"/>
              <p:cNvSpPr/>
              <p:nvPr/>
            </p:nvSpPr>
            <p:spPr>
              <a:xfrm>
                <a:off x="4303" y="3537"/>
                <a:ext cx="5" cy="4"/>
              </a:xfrm>
              <a:custGeom>
                <a:avLst/>
                <a:gdLst>
                  <a:gd name="txL" fmla="*/ 0 w 9"/>
                  <a:gd name="txT" fmla="*/ 0 h 7"/>
                  <a:gd name="txR" fmla="*/ 9 w 9"/>
                  <a:gd name="txB" fmla="*/ 7 h 7"/>
                </a:gdLst>
                <a:ahLst/>
                <a:cxnLst>
                  <a:cxn ang="0">
                    <a:pos x="0" y="0"/>
                  </a:cxn>
                  <a:cxn ang="0">
                    <a:pos x="0" y="1"/>
                  </a:cxn>
                  <a:cxn ang="0">
                    <a:pos x="1" y="1"/>
                  </a:cxn>
                  <a:cxn ang="0">
                    <a:pos x="1" y="1"/>
                  </a:cxn>
                  <a:cxn ang="0">
                    <a:pos x="1" y="1"/>
                  </a:cxn>
                  <a:cxn ang="0">
                    <a:pos x="0" y="0"/>
                  </a:cxn>
                </a:cxnLst>
                <a:rect l="txL" t="txT" r="txR" b="txB"/>
                <a:pathLst>
                  <a:path w="9" h="7">
                    <a:moveTo>
                      <a:pt x="0" y="0"/>
                    </a:moveTo>
                    <a:lnTo>
                      <a:pt x="0" y="4"/>
                    </a:lnTo>
                    <a:lnTo>
                      <a:pt x="3" y="7"/>
                    </a:lnTo>
                    <a:lnTo>
                      <a:pt x="7" y="7"/>
                    </a:lnTo>
                    <a:lnTo>
                      <a:pt x="9" y="5"/>
                    </a:lnTo>
                    <a:lnTo>
                      <a:pt x="0" y="0"/>
                    </a:lnTo>
                    <a:close/>
                  </a:path>
                </a:pathLst>
              </a:custGeom>
              <a:solidFill>
                <a:srgbClr val="000000">
                  <a:alpha val="100000"/>
                </a:srgbClr>
              </a:solidFill>
              <a:ln w="9525">
                <a:noFill/>
              </a:ln>
            </p:spPr>
            <p:txBody>
              <a:bodyPr/>
              <a:p>
                <a:endParaRPr lang="zh-CN" altLang="en-US"/>
              </a:p>
            </p:txBody>
          </p:sp>
          <p:sp>
            <p:nvSpPr>
              <p:cNvPr id="44429" name="Freeform 161"/>
              <p:cNvSpPr/>
              <p:nvPr/>
            </p:nvSpPr>
            <p:spPr>
              <a:xfrm>
                <a:off x="4239" y="3578"/>
                <a:ext cx="3" cy="5"/>
              </a:xfrm>
              <a:custGeom>
                <a:avLst/>
                <a:gdLst>
                  <a:gd name="txL" fmla="*/ 0 w 7"/>
                  <a:gd name="txT" fmla="*/ 0 h 9"/>
                  <a:gd name="txR" fmla="*/ 7 w 7"/>
                  <a:gd name="txB" fmla="*/ 9 h 9"/>
                </a:gdLst>
                <a:ahLst/>
                <a:cxnLst>
                  <a:cxn ang="0">
                    <a:pos x="0" y="0"/>
                  </a:cxn>
                  <a:cxn ang="0">
                    <a:pos x="0" y="0"/>
                  </a:cxn>
                  <a:cxn ang="0">
                    <a:pos x="0" y="1"/>
                  </a:cxn>
                  <a:cxn ang="0">
                    <a:pos x="0" y="1"/>
                  </a:cxn>
                  <a:cxn ang="0">
                    <a:pos x="0" y="1"/>
                  </a:cxn>
                  <a:cxn ang="0">
                    <a:pos x="0" y="0"/>
                  </a:cxn>
                </a:cxnLst>
                <a:rect l="txL" t="txT" r="txR" b="txB"/>
                <a:pathLst>
                  <a:path w="7" h="9">
                    <a:moveTo>
                      <a:pt x="7" y="0"/>
                    </a:moveTo>
                    <a:lnTo>
                      <a:pt x="3" y="0"/>
                    </a:lnTo>
                    <a:lnTo>
                      <a:pt x="0" y="2"/>
                    </a:lnTo>
                    <a:lnTo>
                      <a:pt x="0" y="7"/>
                    </a:lnTo>
                    <a:lnTo>
                      <a:pt x="2" y="9"/>
                    </a:lnTo>
                    <a:lnTo>
                      <a:pt x="7" y="0"/>
                    </a:lnTo>
                    <a:close/>
                  </a:path>
                </a:pathLst>
              </a:custGeom>
              <a:solidFill>
                <a:srgbClr val="000000">
                  <a:alpha val="100000"/>
                </a:srgbClr>
              </a:solidFill>
              <a:ln w="9525">
                <a:noFill/>
              </a:ln>
            </p:spPr>
            <p:txBody>
              <a:bodyPr/>
              <a:p>
                <a:endParaRPr lang="zh-CN" altLang="en-US"/>
              </a:p>
            </p:txBody>
          </p:sp>
          <p:sp>
            <p:nvSpPr>
              <p:cNvPr id="44430" name="Freeform 162"/>
              <p:cNvSpPr/>
              <p:nvPr/>
            </p:nvSpPr>
            <p:spPr>
              <a:xfrm>
                <a:off x="4240" y="3573"/>
                <a:ext cx="37" cy="13"/>
              </a:xfrm>
              <a:custGeom>
                <a:avLst/>
                <a:gdLst>
                  <a:gd name="txL" fmla="*/ 0 w 75"/>
                  <a:gd name="txT" fmla="*/ 0 h 25"/>
                  <a:gd name="txR" fmla="*/ 75 w 75"/>
                  <a:gd name="txB" fmla="*/ 25 h 25"/>
                </a:gdLst>
                <a:ahLst/>
                <a:cxnLst>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75" h="25">
                    <a:moveTo>
                      <a:pt x="68" y="0"/>
                    </a:moveTo>
                    <a:lnTo>
                      <a:pt x="68" y="0"/>
                    </a:lnTo>
                    <a:lnTo>
                      <a:pt x="63" y="6"/>
                    </a:lnTo>
                    <a:lnTo>
                      <a:pt x="56" y="9"/>
                    </a:lnTo>
                    <a:lnTo>
                      <a:pt x="47" y="11"/>
                    </a:lnTo>
                    <a:lnTo>
                      <a:pt x="39" y="14"/>
                    </a:lnTo>
                    <a:lnTo>
                      <a:pt x="29" y="14"/>
                    </a:lnTo>
                    <a:lnTo>
                      <a:pt x="20" y="14"/>
                    </a:lnTo>
                    <a:lnTo>
                      <a:pt x="12" y="13"/>
                    </a:lnTo>
                    <a:lnTo>
                      <a:pt x="5" y="9"/>
                    </a:lnTo>
                    <a:lnTo>
                      <a:pt x="0" y="18"/>
                    </a:lnTo>
                    <a:lnTo>
                      <a:pt x="9" y="22"/>
                    </a:lnTo>
                    <a:lnTo>
                      <a:pt x="20" y="23"/>
                    </a:lnTo>
                    <a:lnTo>
                      <a:pt x="29" y="25"/>
                    </a:lnTo>
                    <a:lnTo>
                      <a:pt x="39" y="23"/>
                    </a:lnTo>
                    <a:lnTo>
                      <a:pt x="50" y="21"/>
                    </a:lnTo>
                    <a:lnTo>
                      <a:pt x="59" y="18"/>
                    </a:lnTo>
                    <a:lnTo>
                      <a:pt x="68" y="13"/>
                    </a:lnTo>
                    <a:lnTo>
                      <a:pt x="75" y="7"/>
                    </a:lnTo>
                    <a:lnTo>
                      <a:pt x="68" y="0"/>
                    </a:lnTo>
                    <a:close/>
                  </a:path>
                </a:pathLst>
              </a:custGeom>
              <a:solidFill>
                <a:srgbClr val="000000">
                  <a:alpha val="100000"/>
                </a:srgbClr>
              </a:solidFill>
              <a:ln w="9525">
                <a:noFill/>
              </a:ln>
            </p:spPr>
            <p:txBody>
              <a:bodyPr/>
              <a:p>
                <a:endParaRPr lang="zh-CN" altLang="en-US"/>
              </a:p>
            </p:txBody>
          </p:sp>
          <p:sp>
            <p:nvSpPr>
              <p:cNvPr id="44431" name="Freeform 163"/>
              <p:cNvSpPr/>
              <p:nvPr/>
            </p:nvSpPr>
            <p:spPr>
              <a:xfrm>
                <a:off x="4260" y="3568"/>
                <a:ext cx="19" cy="13"/>
              </a:xfrm>
              <a:custGeom>
                <a:avLst/>
                <a:gdLst>
                  <a:gd name="txL" fmla="*/ 0 w 39"/>
                  <a:gd name="txT" fmla="*/ 0 h 27"/>
                  <a:gd name="txR" fmla="*/ 39 w 39"/>
                  <a:gd name="txB" fmla="*/ 27 h 2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9" h="27">
                    <a:moveTo>
                      <a:pt x="12" y="27"/>
                    </a:moveTo>
                    <a:lnTo>
                      <a:pt x="12" y="19"/>
                    </a:lnTo>
                    <a:lnTo>
                      <a:pt x="15" y="15"/>
                    </a:lnTo>
                    <a:lnTo>
                      <a:pt x="20" y="12"/>
                    </a:lnTo>
                    <a:lnTo>
                      <a:pt x="23" y="10"/>
                    </a:lnTo>
                    <a:lnTo>
                      <a:pt x="29" y="10"/>
                    </a:lnTo>
                    <a:lnTo>
                      <a:pt x="30" y="10"/>
                    </a:lnTo>
                    <a:lnTo>
                      <a:pt x="29" y="11"/>
                    </a:lnTo>
                    <a:lnTo>
                      <a:pt x="36" y="18"/>
                    </a:lnTo>
                    <a:lnTo>
                      <a:pt x="39" y="10"/>
                    </a:lnTo>
                    <a:lnTo>
                      <a:pt x="37" y="3"/>
                    </a:lnTo>
                    <a:lnTo>
                      <a:pt x="29" y="0"/>
                    </a:lnTo>
                    <a:lnTo>
                      <a:pt x="23" y="0"/>
                    </a:lnTo>
                    <a:lnTo>
                      <a:pt x="15" y="3"/>
                    </a:lnTo>
                    <a:lnTo>
                      <a:pt x="8" y="9"/>
                    </a:lnTo>
                    <a:lnTo>
                      <a:pt x="2" y="17"/>
                    </a:lnTo>
                    <a:lnTo>
                      <a:pt x="0" y="27"/>
                    </a:lnTo>
                    <a:lnTo>
                      <a:pt x="12" y="27"/>
                    </a:lnTo>
                    <a:close/>
                  </a:path>
                </a:pathLst>
              </a:custGeom>
              <a:solidFill>
                <a:srgbClr val="000000">
                  <a:alpha val="100000"/>
                </a:srgbClr>
              </a:solidFill>
              <a:ln w="9525">
                <a:noFill/>
              </a:ln>
            </p:spPr>
            <p:txBody>
              <a:bodyPr/>
              <a:p>
                <a:endParaRPr lang="zh-CN" altLang="en-US"/>
              </a:p>
            </p:txBody>
          </p:sp>
          <p:sp>
            <p:nvSpPr>
              <p:cNvPr id="44432" name="Freeform 164"/>
              <p:cNvSpPr/>
              <p:nvPr/>
            </p:nvSpPr>
            <p:spPr>
              <a:xfrm>
                <a:off x="4260" y="3581"/>
                <a:ext cx="5" cy="3"/>
              </a:xfrm>
              <a:custGeom>
                <a:avLst/>
                <a:gdLst>
                  <a:gd name="txL" fmla="*/ 0 w 12"/>
                  <a:gd name="txT" fmla="*/ 0 h 5"/>
                  <a:gd name="txR" fmla="*/ 12 w 12"/>
                  <a:gd name="txB" fmla="*/ 5 h 5"/>
                </a:gdLst>
                <a:ahLst/>
                <a:cxnLst>
                  <a:cxn ang="0">
                    <a:pos x="0" y="0"/>
                  </a:cxn>
                  <a:cxn ang="0">
                    <a:pos x="0" y="1"/>
                  </a:cxn>
                  <a:cxn ang="0">
                    <a:pos x="0" y="1"/>
                  </a:cxn>
                  <a:cxn ang="0">
                    <a:pos x="0" y="1"/>
                  </a:cxn>
                  <a:cxn ang="0">
                    <a:pos x="0" y="0"/>
                  </a:cxn>
                  <a:cxn ang="0">
                    <a:pos x="0" y="0"/>
                  </a:cxn>
                </a:cxnLst>
                <a:rect l="txL" t="txT" r="txR" b="txB"/>
                <a:pathLst>
                  <a:path w="12" h="5">
                    <a:moveTo>
                      <a:pt x="0" y="0"/>
                    </a:moveTo>
                    <a:lnTo>
                      <a:pt x="2" y="3"/>
                    </a:lnTo>
                    <a:lnTo>
                      <a:pt x="6" y="5"/>
                    </a:lnTo>
                    <a:lnTo>
                      <a:pt x="9" y="3"/>
                    </a:lnTo>
                    <a:lnTo>
                      <a:pt x="12" y="0"/>
                    </a:lnTo>
                    <a:lnTo>
                      <a:pt x="0" y="0"/>
                    </a:lnTo>
                    <a:close/>
                  </a:path>
                </a:pathLst>
              </a:custGeom>
              <a:solidFill>
                <a:srgbClr val="000000">
                  <a:alpha val="100000"/>
                </a:srgbClr>
              </a:solidFill>
              <a:ln w="9525">
                <a:noFill/>
              </a:ln>
            </p:spPr>
            <p:txBody>
              <a:bodyPr/>
              <a:p>
                <a:endParaRPr lang="zh-CN" altLang="en-US"/>
              </a:p>
            </p:txBody>
          </p:sp>
          <p:sp>
            <p:nvSpPr>
              <p:cNvPr id="44433" name="Freeform 165"/>
              <p:cNvSpPr/>
              <p:nvPr/>
            </p:nvSpPr>
            <p:spPr>
              <a:xfrm>
                <a:off x="4242" y="3597"/>
                <a:ext cx="3" cy="5"/>
              </a:xfrm>
              <a:custGeom>
                <a:avLst/>
                <a:gdLst>
                  <a:gd name="txL" fmla="*/ 0 w 5"/>
                  <a:gd name="txT" fmla="*/ 0 h 9"/>
                  <a:gd name="txR" fmla="*/ 5 w 5"/>
                  <a:gd name="txB" fmla="*/ 9 h 9"/>
                </a:gdLst>
                <a:ahLst/>
                <a:cxnLst>
                  <a:cxn ang="0">
                    <a:pos x="1" y="0"/>
                  </a:cxn>
                  <a:cxn ang="0">
                    <a:pos x="1" y="1"/>
                  </a:cxn>
                  <a:cxn ang="0">
                    <a:pos x="0" y="1"/>
                  </a:cxn>
                  <a:cxn ang="0">
                    <a:pos x="1" y="1"/>
                  </a:cxn>
                  <a:cxn ang="0">
                    <a:pos x="1" y="1"/>
                  </a:cxn>
                  <a:cxn ang="0">
                    <a:pos x="1" y="0"/>
                  </a:cxn>
                </a:cxnLst>
                <a:rect l="txL" t="txT" r="txR" b="txB"/>
                <a:pathLst>
                  <a:path w="5" h="9">
                    <a:moveTo>
                      <a:pt x="5" y="0"/>
                    </a:moveTo>
                    <a:lnTo>
                      <a:pt x="2" y="1"/>
                    </a:lnTo>
                    <a:lnTo>
                      <a:pt x="0" y="4"/>
                    </a:lnTo>
                    <a:lnTo>
                      <a:pt x="1" y="7"/>
                    </a:lnTo>
                    <a:lnTo>
                      <a:pt x="3" y="9"/>
                    </a:lnTo>
                    <a:lnTo>
                      <a:pt x="5" y="0"/>
                    </a:lnTo>
                    <a:close/>
                  </a:path>
                </a:pathLst>
              </a:custGeom>
              <a:solidFill>
                <a:srgbClr val="000000">
                  <a:alpha val="100000"/>
                </a:srgbClr>
              </a:solidFill>
              <a:ln w="9525">
                <a:noFill/>
              </a:ln>
            </p:spPr>
            <p:txBody>
              <a:bodyPr/>
              <a:p>
                <a:endParaRPr lang="zh-CN" altLang="en-US"/>
              </a:p>
            </p:txBody>
          </p:sp>
          <p:sp>
            <p:nvSpPr>
              <p:cNvPr id="44434" name="Freeform 166"/>
              <p:cNvSpPr/>
              <p:nvPr/>
            </p:nvSpPr>
            <p:spPr>
              <a:xfrm>
                <a:off x="4244" y="3595"/>
                <a:ext cx="19" cy="8"/>
              </a:xfrm>
              <a:custGeom>
                <a:avLst/>
                <a:gdLst>
                  <a:gd name="txL" fmla="*/ 0 w 38"/>
                  <a:gd name="txT" fmla="*/ 0 h 15"/>
                  <a:gd name="txR" fmla="*/ 38 w 38"/>
                  <a:gd name="txB" fmla="*/ 15 h 15"/>
                </a:gdLst>
                <a:ahLst/>
                <a:cxnLst>
                  <a:cxn ang="0">
                    <a:pos x="1" y="0"/>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38" h="15">
                    <a:moveTo>
                      <a:pt x="33" y="0"/>
                    </a:moveTo>
                    <a:lnTo>
                      <a:pt x="30" y="2"/>
                    </a:lnTo>
                    <a:lnTo>
                      <a:pt x="27" y="3"/>
                    </a:lnTo>
                    <a:lnTo>
                      <a:pt x="23" y="4"/>
                    </a:lnTo>
                    <a:lnTo>
                      <a:pt x="18" y="3"/>
                    </a:lnTo>
                    <a:lnTo>
                      <a:pt x="14" y="3"/>
                    </a:lnTo>
                    <a:lnTo>
                      <a:pt x="9" y="3"/>
                    </a:lnTo>
                    <a:lnTo>
                      <a:pt x="6" y="4"/>
                    </a:lnTo>
                    <a:lnTo>
                      <a:pt x="2" y="3"/>
                    </a:lnTo>
                    <a:lnTo>
                      <a:pt x="0" y="12"/>
                    </a:lnTo>
                    <a:lnTo>
                      <a:pt x="6" y="13"/>
                    </a:lnTo>
                    <a:lnTo>
                      <a:pt x="9" y="15"/>
                    </a:lnTo>
                    <a:lnTo>
                      <a:pt x="14" y="15"/>
                    </a:lnTo>
                    <a:lnTo>
                      <a:pt x="18" y="15"/>
                    </a:lnTo>
                    <a:lnTo>
                      <a:pt x="23" y="13"/>
                    </a:lnTo>
                    <a:lnTo>
                      <a:pt x="29" y="12"/>
                    </a:lnTo>
                    <a:lnTo>
                      <a:pt x="32" y="11"/>
                    </a:lnTo>
                    <a:lnTo>
                      <a:pt x="38" y="9"/>
                    </a:lnTo>
                    <a:lnTo>
                      <a:pt x="33" y="0"/>
                    </a:lnTo>
                    <a:close/>
                  </a:path>
                </a:pathLst>
              </a:custGeom>
              <a:solidFill>
                <a:srgbClr val="000000">
                  <a:alpha val="100000"/>
                </a:srgbClr>
              </a:solidFill>
              <a:ln w="9525">
                <a:noFill/>
              </a:ln>
            </p:spPr>
            <p:txBody>
              <a:bodyPr/>
              <a:p>
                <a:endParaRPr lang="zh-CN" altLang="en-US"/>
              </a:p>
            </p:txBody>
          </p:sp>
          <p:sp>
            <p:nvSpPr>
              <p:cNvPr id="44435" name="Freeform 167"/>
              <p:cNvSpPr/>
              <p:nvPr/>
            </p:nvSpPr>
            <p:spPr>
              <a:xfrm>
                <a:off x="4261" y="3595"/>
                <a:ext cx="3" cy="5"/>
              </a:xfrm>
              <a:custGeom>
                <a:avLst/>
                <a:gdLst>
                  <a:gd name="txL" fmla="*/ 0 w 7"/>
                  <a:gd name="txT" fmla="*/ 0 h 9"/>
                  <a:gd name="txR" fmla="*/ 7 w 7"/>
                  <a:gd name="txB" fmla="*/ 9 h 9"/>
                </a:gdLst>
                <a:ahLst/>
                <a:cxnLst>
                  <a:cxn ang="0">
                    <a:pos x="0" y="1"/>
                  </a:cxn>
                  <a:cxn ang="0">
                    <a:pos x="0" y="1"/>
                  </a:cxn>
                  <a:cxn ang="0">
                    <a:pos x="0" y="1"/>
                  </a:cxn>
                  <a:cxn ang="0">
                    <a:pos x="0" y="0"/>
                  </a:cxn>
                  <a:cxn ang="0">
                    <a:pos x="0" y="0"/>
                  </a:cxn>
                  <a:cxn ang="0">
                    <a:pos x="0" y="1"/>
                  </a:cxn>
                </a:cxnLst>
                <a:rect l="txL" t="txT" r="txR" b="txB"/>
                <a:pathLst>
                  <a:path w="7" h="9">
                    <a:moveTo>
                      <a:pt x="5" y="9"/>
                    </a:moveTo>
                    <a:lnTo>
                      <a:pt x="7" y="7"/>
                    </a:lnTo>
                    <a:lnTo>
                      <a:pt x="7" y="2"/>
                    </a:lnTo>
                    <a:lnTo>
                      <a:pt x="4" y="0"/>
                    </a:lnTo>
                    <a:lnTo>
                      <a:pt x="0" y="0"/>
                    </a:lnTo>
                    <a:lnTo>
                      <a:pt x="5" y="9"/>
                    </a:lnTo>
                    <a:close/>
                  </a:path>
                </a:pathLst>
              </a:custGeom>
              <a:solidFill>
                <a:srgbClr val="000000">
                  <a:alpha val="100000"/>
                </a:srgbClr>
              </a:solidFill>
              <a:ln w="9525">
                <a:noFill/>
              </a:ln>
            </p:spPr>
            <p:txBody>
              <a:bodyPr/>
              <a:p>
                <a:endParaRPr lang="zh-CN" altLang="en-US"/>
              </a:p>
            </p:txBody>
          </p:sp>
          <p:sp>
            <p:nvSpPr>
              <p:cNvPr id="44436" name="Freeform 168"/>
              <p:cNvSpPr/>
              <p:nvPr/>
            </p:nvSpPr>
            <p:spPr>
              <a:xfrm>
                <a:off x="4285" y="3631"/>
                <a:ext cx="3" cy="6"/>
              </a:xfrm>
              <a:custGeom>
                <a:avLst/>
                <a:gdLst>
                  <a:gd name="txL" fmla="*/ 0 w 5"/>
                  <a:gd name="txT" fmla="*/ 0 h 12"/>
                  <a:gd name="txR" fmla="*/ 5 w 5"/>
                  <a:gd name="txB" fmla="*/ 12 h 12"/>
                </a:gdLst>
                <a:ahLst/>
                <a:cxnLst>
                  <a:cxn ang="0">
                    <a:pos x="1" y="0"/>
                  </a:cxn>
                  <a:cxn ang="0">
                    <a:pos x="1" y="1"/>
                  </a:cxn>
                  <a:cxn ang="0">
                    <a:pos x="0" y="1"/>
                  </a:cxn>
                  <a:cxn ang="0">
                    <a:pos x="1" y="1"/>
                  </a:cxn>
                  <a:cxn ang="0">
                    <a:pos x="1" y="1"/>
                  </a:cxn>
                  <a:cxn ang="0">
                    <a:pos x="1" y="0"/>
                  </a:cxn>
                </a:cxnLst>
                <a:rect l="txL" t="txT" r="txR" b="txB"/>
                <a:pathLst>
                  <a:path w="5" h="12">
                    <a:moveTo>
                      <a:pt x="5" y="0"/>
                    </a:moveTo>
                    <a:lnTo>
                      <a:pt x="1" y="2"/>
                    </a:lnTo>
                    <a:lnTo>
                      <a:pt x="0" y="6"/>
                    </a:lnTo>
                    <a:lnTo>
                      <a:pt x="1" y="9"/>
                    </a:lnTo>
                    <a:lnTo>
                      <a:pt x="5" y="12"/>
                    </a:lnTo>
                    <a:lnTo>
                      <a:pt x="5" y="0"/>
                    </a:lnTo>
                    <a:close/>
                  </a:path>
                </a:pathLst>
              </a:custGeom>
              <a:solidFill>
                <a:srgbClr val="000000">
                  <a:alpha val="100000"/>
                </a:srgbClr>
              </a:solidFill>
              <a:ln w="9525">
                <a:noFill/>
              </a:ln>
            </p:spPr>
            <p:txBody>
              <a:bodyPr/>
              <a:p>
                <a:endParaRPr lang="zh-CN" altLang="en-US"/>
              </a:p>
            </p:txBody>
          </p:sp>
          <p:sp>
            <p:nvSpPr>
              <p:cNvPr id="44437" name="Freeform 169"/>
              <p:cNvSpPr/>
              <p:nvPr/>
            </p:nvSpPr>
            <p:spPr>
              <a:xfrm>
                <a:off x="4288" y="3628"/>
                <a:ext cx="15" cy="9"/>
              </a:xfrm>
              <a:custGeom>
                <a:avLst/>
                <a:gdLst>
                  <a:gd name="txL" fmla="*/ 0 w 31"/>
                  <a:gd name="txT" fmla="*/ 0 h 18"/>
                  <a:gd name="txR" fmla="*/ 31 w 31"/>
                  <a:gd name="txB" fmla="*/ 18 h 18"/>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31" h="18">
                    <a:moveTo>
                      <a:pt x="26" y="0"/>
                    </a:moveTo>
                    <a:lnTo>
                      <a:pt x="20" y="4"/>
                    </a:lnTo>
                    <a:lnTo>
                      <a:pt x="13" y="5"/>
                    </a:lnTo>
                    <a:lnTo>
                      <a:pt x="6" y="7"/>
                    </a:lnTo>
                    <a:lnTo>
                      <a:pt x="0" y="6"/>
                    </a:lnTo>
                    <a:lnTo>
                      <a:pt x="0" y="18"/>
                    </a:lnTo>
                    <a:lnTo>
                      <a:pt x="6" y="16"/>
                    </a:lnTo>
                    <a:lnTo>
                      <a:pt x="16" y="14"/>
                    </a:lnTo>
                    <a:lnTo>
                      <a:pt x="23" y="13"/>
                    </a:lnTo>
                    <a:lnTo>
                      <a:pt x="31" y="9"/>
                    </a:lnTo>
                    <a:lnTo>
                      <a:pt x="26" y="0"/>
                    </a:lnTo>
                    <a:close/>
                  </a:path>
                </a:pathLst>
              </a:custGeom>
              <a:solidFill>
                <a:srgbClr val="000000">
                  <a:alpha val="100000"/>
                </a:srgbClr>
              </a:solidFill>
              <a:ln w="9525">
                <a:noFill/>
              </a:ln>
            </p:spPr>
            <p:txBody>
              <a:bodyPr/>
              <a:p>
                <a:endParaRPr lang="zh-CN" altLang="en-US"/>
              </a:p>
            </p:txBody>
          </p:sp>
          <p:sp>
            <p:nvSpPr>
              <p:cNvPr id="44438" name="Freeform 170"/>
              <p:cNvSpPr/>
              <p:nvPr/>
            </p:nvSpPr>
            <p:spPr>
              <a:xfrm>
                <a:off x="4301" y="3628"/>
                <a:ext cx="3" cy="5"/>
              </a:xfrm>
              <a:custGeom>
                <a:avLst/>
                <a:gdLst>
                  <a:gd name="txL" fmla="*/ 0 w 7"/>
                  <a:gd name="txT" fmla="*/ 0 h 9"/>
                  <a:gd name="txR" fmla="*/ 7 w 7"/>
                  <a:gd name="txB" fmla="*/ 9 h 9"/>
                </a:gdLst>
                <a:ahLst/>
                <a:cxnLst>
                  <a:cxn ang="0">
                    <a:pos x="0" y="1"/>
                  </a:cxn>
                  <a:cxn ang="0">
                    <a:pos x="0" y="1"/>
                  </a:cxn>
                  <a:cxn ang="0">
                    <a:pos x="0" y="1"/>
                  </a:cxn>
                  <a:cxn ang="0">
                    <a:pos x="0" y="0"/>
                  </a:cxn>
                  <a:cxn ang="0">
                    <a:pos x="0" y="0"/>
                  </a:cxn>
                  <a:cxn ang="0">
                    <a:pos x="0" y="1"/>
                  </a:cxn>
                </a:cxnLst>
                <a:rect l="txL" t="txT" r="txR" b="txB"/>
                <a:pathLst>
                  <a:path w="7" h="9">
                    <a:moveTo>
                      <a:pt x="5" y="9"/>
                    </a:moveTo>
                    <a:lnTo>
                      <a:pt x="7" y="7"/>
                    </a:lnTo>
                    <a:lnTo>
                      <a:pt x="7" y="3"/>
                    </a:lnTo>
                    <a:lnTo>
                      <a:pt x="3" y="0"/>
                    </a:lnTo>
                    <a:lnTo>
                      <a:pt x="0" y="0"/>
                    </a:lnTo>
                    <a:lnTo>
                      <a:pt x="5" y="9"/>
                    </a:lnTo>
                    <a:close/>
                  </a:path>
                </a:pathLst>
              </a:custGeom>
              <a:solidFill>
                <a:srgbClr val="000000">
                  <a:alpha val="100000"/>
                </a:srgbClr>
              </a:solidFill>
              <a:ln w="9525">
                <a:noFill/>
              </a:ln>
            </p:spPr>
            <p:txBody>
              <a:bodyPr/>
              <a:p>
                <a:endParaRPr lang="zh-CN" altLang="en-US"/>
              </a:p>
            </p:txBody>
          </p:sp>
          <p:sp>
            <p:nvSpPr>
              <p:cNvPr id="44439" name="Freeform 171"/>
              <p:cNvSpPr/>
              <p:nvPr/>
            </p:nvSpPr>
            <p:spPr>
              <a:xfrm>
                <a:off x="4285" y="3611"/>
                <a:ext cx="3" cy="4"/>
              </a:xfrm>
              <a:custGeom>
                <a:avLst/>
                <a:gdLst>
                  <a:gd name="txL" fmla="*/ 0 w 6"/>
                  <a:gd name="txT" fmla="*/ 0 h 9"/>
                  <a:gd name="txR" fmla="*/ 6 w 6"/>
                  <a:gd name="txB" fmla="*/ 9 h 9"/>
                </a:gdLst>
                <a:ahLst/>
                <a:cxnLst>
                  <a:cxn ang="0">
                    <a:pos x="1" y="0"/>
                  </a:cxn>
                  <a:cxn ang="0">
                    <a:pos x="1" y="0"/>
                  </a:cxn>
                  <a:cxn ang="0">
                    <a:pos x="0" y="0"/>
                  </a:cxn>
                  <a:cxn ang="0">
                    <a:pos x="1" y="0"/>
                  </a:cxn>
                  <a:cxn ang="0">
                    <a:pos x="1" y="0"/>
                  </a:cxn>
                  <a:cxn ang="0">
                    <a:pos x="1" y="0"/>
                  </a:cxn>
                </a:cxnLst>
                <a:rect l="txL" t="txT" r="txR" b="txB"/>
                <a:pathLst>
                  <a:path w="6" h="9">
                    <a:moveTo>
                      <a:pt x="3" y="0"/>
                    </a:moveTo>
                    <a:lnTo>
                      <a:pt x="1" y="2"/>
                    </a:lnTo>
                    <a:lnTo>
                      <a:pt x="0" y="5"/>
                    </a:lnTo>
                    <a:lnTo>
                      <a:pt x="2" y="8"/>
                    </a:lnTo>
                    <a:lnTo>
                      <a:pt x="6" y="9"/>
                    </a:lnTo>
                    <a:lnTo>
                      <a:pt x="3" y="0"/>
                    </a:lnTo>
                    <a:close/>
                  </a:path>
                </a:pathLst>
              </a:custGeom>
              <a:solidFill>
                <a:srgbClr val="000000">
                  <a:alpha val="100000"/>
                </a:srgbClr>
              </a:solidFill>
              <a:ln w="9525">
                <a:noFill/>
              </a:ln>
            </p:spPr>
            <p:txBody>
              <a:bodyPr/>
              <a:p>
                <a:endParaRPr lang="zh-CN" altLang="en-US"/>
              </a:p>
            </p:txBody>
          </p:sp>
          <p:sp>
            <p:nvSpPr>
              <p:cNvPr id="44440" name="Freeform 172"/>
              <p:cNvSpPr/>
              <p:nvPr/>
            </p:nvSpPr>
            <p:spPr>
              <a:xfrm>
                <a:off x="4287" y="3602"/>
                <a:ext cx="26" cy="13"/>
              </a:xfrm>
              <a:custGeom>
                <a:avLst/>
                <a:gdLst>
                  <a:gd name="txL" fmla="*/ 0 w 52"/>
                  <a:gd name="txT" fmla="*/ 0 h 27"/>
                  <a:gd name="txR" fmla="*/ 52 w 52"/>
                  <a:gd name="txB" fmla="*/ 27 h 27"/>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52" h="27">
                    <a:moveTo>
                      <a:pt x="43" y="0"/>
                    </a:moveTo>
                    <a:lnTo>
                      <a:pt x="43" y="0"/>
                    </a:lnTo>
                    <a:lnTo>
                      <a:pt x="42" y="5"/>
                    </a:lnTo>
                    <a:lnTo>
                      <a:pt x="38" y="6"/>
                    </a:lnTo>
                    <a:lnTo>
                      <a:pt x="33" y="10"/>
                    </a:lnTo>
                    <a:lnTo>
                      <a:pt x="28" y="12"/>
                    </a:lnTo>
                    <a:lnTo>
                      <a:pt x="21" y="14"/>
                    </a:lnTo>
                    <a:lnTo>
                      <a:pt x="15" y="15"/>
                    </a:lnTo>
                    <a:lnTo>
                      <a:pt x="8" y="17"/>
                    </a:lnTo>
                    <a:lnTo>
                      <a:pt x="0" y="18"/>
                    </a:lnTo>
                    <a:lnTo>
                      <a:pt x="3" y="27"/>
                    </a:lnTo>
                    <a:lnTo>
                      <a:pt x="8" y="26"/>
                    </a:lnTo>
                    <a:lnTo>
                      <a:pt x="15" y="25"/>
                    </a:lnTo>
                    <a:lnTo>
                      <a:pt x="23" y="23"/>
                    </a:lnTo>
                    <a:lnTo>
                      <a:pt x="30" y="21"/>
                    </a:lnTo>
                    <a:lnTo>
                      <a:pt x="37" y="19"/>
                    </a:lnTo>
                    <a:lnTo>
                      <a:pt x="43" y="15"/>
                    </a:lnTo>
                    <a:lnTo>
                      <a:pt x="49" y="10"/>
                    </a:lnTo>
                    <a:lnTo>
                      <a:pt x="52" y="3"/>
                    </a:lnTo>
                    <a:lnTo>
                      <a:pt x="43" y="0"/>
                    </a:lnTo>
                    <a:close/>
                  </a:path>
                </a:pathLst>
              </a:custGeom>
              <a:solidFill>
                <a:srgbClr val="000000">
                  <a:alpha val="100000"/>
                </a:srgbClr>
              </a:solidFill>
              <a:ln w="9525">
                <a:noFill/>
              </a:ln>
            </p:spPr>
            <p:txBody>
              <a:bodyPr/>
              <a:p>
                <a:endParaRPr lang="zh-CN" altLang="en-US"/>
              </a:p>
            </p:txBody>
          </p:sp>
          <p:sp>
            <p:nvSpPr>
              <p:cNvPr id="44441" name="Freeform 173"/>
              <p:cNvSpPr/>
              <p:nvPr/>
            </p:nvSpPr>
            <p:spPr>
              <a:xfrm>
                <a:off x="4302" y="3596"/>
                <a:ext cx="12" cy="13"/>
              </a:xfrm>
              <a:custGeom>
                <a:avLst/>
                <a:gdLst>
                  <a:gd name="txL" fmla="*/ 0 w 24"/>
                  <a:gd name="txT" fmla="*/ 0 h 25"/>
                  <a:gd name="txR" fmla="*/ 24 w 24"/>
                  <a:gd name="txB" fmla="*/ 25 h 25"/>
                </a:gdLst>
                <a:ahLst/>
                <a:cxnLst>
                  <a:cxn ang="0">
                    <a:pos x="1" y="1"/>
                  </a:cxn>
                  <a:cxn ang="0">
                    <a:pos x="1" y="1"/>
                  </a:cxn>
                  <a:cxn ang="0">
                    <a:pos x="1" y="1"/>
                  </a:cxn>
                  <a:cxn ang="0">
                    <a:pos x="1" y="1"/>
                  </a:cxn>
                  <a:cxn ang="0">
                    <a:pos x="1" y="1"/>
                  </a:cxn>
                  <a:cxn ang="0">
                    <a:pos x="1" y="1"/>
                  </a:cxn>
                  <a:cxn ang="0">
                    <a:pos x="1" y="1"/>
                  </a:cxn>
                  <a:cxn ang="0">
                    <a:pos x="1" y="0"/>
                  </a:cxn>
                  <a:cxn ang="0">
                    <a:pos x="1" y="1"/>
                  </a:cxn>
                  <a:cxn ang="0">
                    <a:pos x="0" y="1"/>
                  </a:cxn>
                  <a:cxn ang="0">
                    <a:pos x="1" y="1"/>
                  </a:cxn>
                </a:cxnLst>
                <a:rect l="txL" t="txT" r="txR" b="txB"/>
                <a:pathLst>
                  <a:path w="24" h="25">
                    <a:moveTo>
                      <a:pt x="9" y="25"/>
                    </a:moveTo>
                    <a:lnTo>
                      <a:pt x="13" y="14"/>
                    </a:lnTo>
                    <a:lnTo>
                      <a:pt x="17" y="9"/>
                    </a:lnTo>
                    <a:lnTo>
                      <a:pt x="15" y="6"/>
                    </a:lnTo>
                    <a:lnTo>
                      <a:pt x="14" y="11"/>
                    </a:lnTo>
                    <a:lnTo>
                      <a:pt x="23" y="14"/>
                    </a:lnTo>
                    <a:lnTo>
                      <a:pt x="24" y="3"/>
                    </a:lnTo>
                    <a:lnTo>
                      <a:pt x="13" y="0"/>
                    </a:lnTo>
                    <a:lnTo>
                      <a:pt x="4" y="9"/>
                    </a:lnTo>
                    <a:lnTo>
                      <a:pt x="0" y="25"/>
                    </a:lnTo>
                    <a:lnTo>
                      <a:pt x="9" y="25"/>
                    </a:lnTo>
                    <a:close/>
                  </a:path>
                </a:pathLst>
              </a:custGeom>
              <a:solidFill>
                <a:srgbClr val="000000">
                  <a:alpha val="100000"/>
                </a:srgbClr>
              </a:solidFill>
              <a:ln w="9525">
                <a:noFill/>
              </a:ln>
            </p:spPr>
            <p:txBody>
              <a:bodyPr/>
              <a:p>
                <a:endParaRPr lang="zh-CN" altLang="en-US"/>
              </a:p>
            </p:txBody>
          </p:sp>
          <p:sp>
            <p:nvSpPr>
              <p:cNvPr id="44442" name="Freeform 174"/>
              <p:cNvSpPr/>
              <p:nvPr/>
            </p:nvSpPr>
            <p:spPr>
              <a:xfrm>
                <a:off x="4302" y="3609"/>
                <a:ext cx="4" cy="2"/>
              </a:xfrm>
              <a:custGeom>
                <a:avLst/>
                <a:gdLst>
                  <a:gd name="txL" fmla="*/ 0 w 9"/>
                  <a:gd name="txT" fmla="*/ 0 h 5"/>
                  <a:gd name="txR" fmla="*/ 9 w 9"/>
                  <a:gd name="txB" fmla="*/ 5 h 5"/>
                </a:gdLst>
                <a:ahLst/>
                <a:cxnLst>
                  <a:cxn ang="0">
                    <a:pos x="0" y="0"/>
                  </a:cxn>
                  <a:cxn ang="0">
                    <a:pos x="0" y="0"/>
                  </a:cxn>
                  <a:cxn ang="0">
                    <a:pos x="0" y="0"/>
                  </a:cxn>
                  <a:cxn ang="0">
                    <a:pos x="0" y="0"/>
                  </a:cxn>
                  <a:cxn ang="0">
                    <a:pos x="0" y="0"/>
                  </a:cxn>
                  <a:cxn ang="0">
                    <a:pos x="0" y="0"/>
                  </a:cxn>
                </a:cxnLst>
                <a:rect l="txL" t="txT" r="txR" b="txB"/>
                <a:pathLst>
                  <a:path w="9" h="5">
                    <a:moveTo>
                      <a:pt x="0" y="0"/>
                    </a:moveTo>
                    <a:lnTo>
                      <a:pt x="1" y="4"/>
                    </a:lnTo>
                    <a:lnTo>
                      <a:pt x="5" y="5"/>
                    </a:lnTo>
                    <a:lnTo>
                      <a:pt x="8" y="4"/>
                    </a:lnTo>
                    <a:lnTo>
                      <a:pt x="9" y="0"/>
                    </a:lnTo>
                    <a:lnTo>
                      <a:pt x="0" y="0"/>
                    </a:lnTo>
                    <a:close/>
                  </a:path>
                </a:pathLst>
              </a:custGeom>
              <a:solidFill>
                <a:srgbClr val="000000">
                  <a:alpha val="100000"/>
                </a:srgbClr>
              </a:solidFill>
              <a:ln w="9525">
                <a:noFill/>
              </a:ln>
            </p:spPr>
            <p:txBody>
              <a:bodyPr/>
              <a:p>
                <a:endParaRPr lang="zh-CN" altLang="en-US"/>
              </a:p>
            </p:txBody>
          </p:sp>
          <p:sp>
            <p:nvSpPr>
              <p:cNvPr id="44443" name="Freeform 175"/>
              <p:cNvSpPr/>
              <p:nvPr/>
            </p:nvSpPr>
            <p:spPr>
              <a:xfrm>
                <a:off x="4321" y="3655"/>
                <a:ext cx="2" cy="6"/>
              </a:xfrm>
              <a:custGeom>
                <a:avLst/>
                <a:gdLst>
                  <a:gd name="txL" fmla="*/ 0 w 5"/>
                  <a:gd name="txT" fmla="*/ 0 h 12"/>
                  <a:gd name="txR" fmla="*/ 5 w 5"/>
                  <a:gd name="txB" fmla="*/ 12 h 12"/>
                </a:gdLst>
                <a:ahLst/>
                <a:cxnLst>
                  <a:cxn ang="0">
                    <a:pos x="0" y="0"/>
                  </a:cxn>
                  <a:cxn ang="0">
                    <a:pos x="0" y="1"/>
                  </a:cxn>
                  <a:cxn ang="0">
                    <a:pos x="0" y="1"/>
                  </a:cxn>
                  <a:cxn ang="0">
                    <a:pos x="0" y="1"/>
                  </a:cxn>
                  <a:cxn ang="0">
                    <a:pos x="0" y="1"/>
                  </a:cxn>
                  <a:cxn ang="0">
                    <a:pos x="0" y="0"/>
                  </a:cxn>
                </a:cxnLst>
                <a:rect l="txL" t="txT" r="txR" b="txB"/>
                <a:pathLst>
                  <a:path w="5" h="12">
                    <a:moveTo>
                      <a:pt x="5" y="0"/>
                    </a:moveTo>
                    <a:lnTo>
                      <a:pt x="1" y="3"/>
                    </a:lnTo>
                    <a:lnTo>
                      <a:pt x="0" y="6"/>
                    </a:lnTo>
                    <a:lnTo>
                      <a:pt x="1" y="10"/>
                    </a:lnTo>
                    <a:lnTo>
                      <a:pt x="5" y="12"/>
                    </a:lnTo>
                    <a:lnTo>
                      <a:pt x="5" y="0"/>
                    </a:lnTo>
                    <a:close/>
                  </a:path>
                </a:pathLst>
              </a:custGeom>
              <a:solidFill>
                <a:srgbClr val="000000">
                  <a:alpha val="100000"/>
                </a:srgbClr>
              </a:solidFill>
              <a:ln w="9525">
                <a:noFill/>
              </a:ln>
            </p:spPr>
            <p:txBody>
              <a:bodyPr/>
              <a:p>
                <a:endParaRPr lang="zh-CN" altLang="en-US"/>
              </a:p>
            </p:txBody>
          </p:sp>
          <p:sp>
            <p:nvSpPr>
              <p:cNvPr id="44444" name="Freeform 176"/>
              <p:cNvSpPr/>
              <p:nvPr/>
            </p:nvSpPr>
            <p:spPr>
              <a:xfrm>
                <a:off x="4323" y="3652"/>
                <a:ext cx="17" cy="9"/>
              </a:xfrm>
              <a:custGeom>
                <a:avLst/>
                <a:gdLst>
                  <a:gd name="txL" fmla="*/ 0 w 33"/>
                  <a:gd name="txT" fmla="*/ 0 h 17"/>
                  <a:gd name="txR" fmla="*/ 33 w 33"/>
                  <a:gd name="txB" fmla="*/ 17 h 17"/>
                </a:gdLst>
                <a:ahLst/>
                <a:cxnLst>
                  <a:cxn ang="0">
                    <a:pos x="1" y="0"/>
                  </a:cxn>
                  <a:cxn ang="0">
                    <a:pos x="1" y="1"/>
                  </a:cxn>
                  <a:cxn ang="0">
                    <a:pos x="1" y="1"/>
                  </a:cxn>
                  <a:cxn ang="0">
                    <a:pos x="1" y="1"/>
                  </a:cxn>
                  <a:cxn ang="0">
                    <a:pos x="0" y="1"/>
                  </a:cxn>
                  <a:cxn ang="0">
                    <a:pos x="0" y="1"/>
                  </a:cxn>
                  <a:cxn ang="0">
                    <a:pos x="1" y="1"/>
                  </a:cxn>
                  <a:cxn ang="0">
                    <a:pos x="1" y="1"/>
                  </a:cxn>
                  <a:cxn ang="0">
                    <a:pos x="1" y="1"/>
                  </a:cxn>
                  <a:cxn ang="0">
                    <a:pos x="1" y="1"/>
                  </a:cxn>
                  <a:cxn ang="0">
                    <a:pos x="1" y="0"/>
                  </a:cxn>
                </a:cxnLst>
                <a:rect l="txL" t="txT" r="txR" b="txB"/>
                <a:pathLst>
                  <a:path w="33" h="17">
                    <a:moveTo>
                      <a:pt x="29" y="0"/>
                    </a:moveTo>
                    <a:lnTo>
                      <a:pt x="24" y="3"/>
                    </a:lnTo>
                    <a:lnTo>
                      <a:pt x="17" y="4"/>
                    </a:lnTo>
                    <a:lnTo>
                      <a:pt x="8" y="7"/>
                    </a:lnTo>
                    <a:lnTo>
                      <a:pt x="0" y="5"/>
                    </a:lnTo>
                    <a:lnTo>
                      <a:pt x="0" y="17"/>
                    </a:lnTo>
                    <a:lnTo>
                      <a:pt x="8" y="16"/>
                    </a:lnTo>
                    <a:lnTo>
                      <a:pt x="17" y="13"/>
                    </a:lnTo>
                    <a:lnTo>
                      <a:pt x="26" y="12"/>
                    </a:lnTo>
                    <a:lnTo>
                      <a:pt x="33" y="9"/>
                    </a:lnTo>
                    <a:lnTo>
                      <a:pt x="29" y="0"/>
                    </a:lnTo>
                    <a:close/>
                  </a:path>
                </a:pathLst>
              </a:custGeom>
              <a:solidFill>
                <a:srgbClr val="000000">
                  <a:alpha val="100000"/>
                </a:srgbClr>
              </a:solidFill>
              <a:ln w="9525">
                <a:noFill/>
              </a:ln>
            </p:spPr>
            <p:txBody>
              <a:bodyPr/>
              <a:p>
                <a:endParaRPr lang="zh-CN" altLang="en-US"/>
              </a:p>
            </p:txBody>
          </p:sp>
          <p:sp>
            <p:nvSpPr>
              <p:cNvPr id="44445" name="Freeform 177"/>
              <p:cNvSpPr/>
              <p:nvPr/>
            </p:nvSpPr>
            <p:spPr>
              <a:xfrm>
                <a:off x="4337" y="3652"/>
                <a:ext cx="4" cy="5"/>
              </a:xfrm>
              <a:custGeom>
                <a:avLst/>
                <a:gdLst>
                  <a:gd name="txL" fmla="*/ 0 w 6"/>
                  <a:gd name="txT" fmla="*/ 0 h 9"/>
                  <a:gd name="txR" fmla="*/ 6 w 6"/>
                  <a:gd name="txB" fmla="*/ 9 h 9"/>
                </a:gdLst>
                <a:ahLst/>
                <a:cxnLst>
                  <a:cxn ang="0">
                    <a:pos x="1" y="1"/>
                  </a:cxn>
                  <a:cxn ang="0">
                    <a:pos x="1" y="1"/>
                  </a:cxn>
                  <a:cxn ang="0">
                    <a:pos x="1" y="1"/>
                  </a:cxn>
                  <a:cxn ang="0">
                    <a:pos x="1" y="0"/>
                  </a:cxn>
                  <a:cxn ang="0">
                    <a:pos x="0" y="0"/>
                  </a:cxn>
                  <a:cxn ang="0">
                    <a:pos x="1" y="1"/>
                  </a:cxn>
                </a:cxnLst>
                <a:rect l="txL" t="txT" r="txR" b="txB"/>
                <a:pathLst>
                  <a:path w="6" h="9">
                    <a:moveTo>
                      <a:pt x="4" y="9"/>
                    </a:moveTo>
                    <a:lnTo>
                      <a:pt x="6" y="7"/>
                    </a:lnTo>
                    <a:lnTo>
                      <a:pt x="6" y="2"/>
                    </a:lnTo>
                    <a:lnTo>
                      <a:pt x="3" y="0"/>
                    </a:lnTo>
                    <a:lnTo>
                      <a:pt x="0" y="0"/>
                    </a:lnTo>
                    <a:lnTo>
                      <a:pt x="4" y="9"/>
                    </a:lnTo>
                    <a:close/>
                  </a:path>
                </a:pathLst>
              </a:custGeom>
              <a:solidFill>
                <a:srgbClr val="000000">
                  <a:alpha val="100000"/>
                </a:srgbClr>
              </a:solidFill>
              <a:ln w="9525">
                <a:noFill/>
              </a:ln>
            </p:spPr>
            <p:txBody>
              <a:bodyPr/>
              <a:p>
                <a:endParaRPr lang="zh-CN" altLang="en-US"/>
              </a:p>
            </p:txBody>
          </p:sp>
          <p:sp>
            <p:nvSpPr>
              <p:cNvPr id="44446" name="Freeform 178"/>
              <p:cNvSpPr/>
              <p:nvPr/>
            </p:nvSpPr>
            <p:spPr>
              <a:xfrm>
                <a:off x="4321" y="3640"/>
                <a:ext cx="2" cy="5"/>
              </a:xfrm>
              <a:custGeom>
                <a:avLst/>
                <a:gdLst>
                  <a:gd name="txL" fmla="*/ 0 w 6"/>
                  <a:gd name="txT" fmla="*/ 0 h 10"/>
                  <a:gd name="txR" fmla="*/ 6 w 6"/>
                  <a:gd name="txB" fmla="*/ 10 h 10"/>
                </a:gdLst>
                <a:ahLst/>
                <a:cxnLst>
                  <a:cxn ang="0">
                    <a:pos x="0" y="0"/>
                  </a:cxn>
                  <a:cxn ang="0">
                    <a:pos x="0" y="1"/>
                  </a:cxn>
                  <a:cxn ang="0">
                    <a:pos x="0" y="1"/>
                  </a:cxn>
                  <a:cxn ang="0">
                    <a:pos x="0" y="1"/>
                  </a:cxn>
                  <a:cxn ang="0">
                    <a:pos x="0" y="1"/>
                  </a:cxn>
                  <a:cxn ang="0">
                    <a:pos x="0" y="0"/>
                  </a:cxn>
                </a:cxnLst>
                <a:rect l="txL" t="txT" r="txR" b="txB"/>
                <a:pathLst>
                  <a:path w="6" h="10">
                    <a:moveTo>
                      <a:pt x="4" y="0"/>
                    </a:moveTo>
                    <a:lnTo>
                      <a:pt x="1" y="3"/>
                    </a:lnTo>
                    <a:lnTo>
                      <a:pt x="0" y="6"/>
                    </a:lnTo>
                    <a:lnTo>
                      <a:pt x="2" y="9"/>
                    </a:lnTo>
                    <a:lnTo>
                      <a:pt x="6" y="10"/>
                    </a:lnTo>
                    <a:lnTo>
                      <a:pt x="4" y="0"/>
                    </a:lnTo>
                    <a:close/>
                  </a:path>
                </a:pathLst>
              </a:custGeom>
              <a:solidFill>
                <a:srgbClr val="000000">
                  <a:alpha val="100000"/>
                </a:srgbClr>
              </a:solidFill>
              <a:ln w="9525">
                <a:noFill/>
              </a:ln>
            </p:spPr>
            <p:txBody>
              <a:bodyPr/>
              <a:p>
                <a:endParaRPr lang="zh-CN" altLang="en-US"/>
              </a:p>
            </p:txBody>
          </p:sp>
          <p:sp>
            <p:nvSpPr>
              <p:cNvPr id="44447" name="Freeform 179"/>
              <p:cNvSpPr/>
              <p:nvPr/>
            </p:nvSpPr>
            <p:spPr>
              <a:xfrm>
                <a:off x="4322" y="3633"/>
                <a:ext cx="23" cy="12"/>
              </a:xfrm>
              <a:custGeom>
                <a:avLst/>
                <a:gdLst>
                  <a:gd name="txL" fmla="*/ 0 w 46"/>
                  <a:gd name="txT" fmla="*/ 0 h 25"/>
                  <a:gd name="txR" fmla="*/ 46 w 46"/>
                  <a:gd name="txB" fmla="*/ 25 h 25"/>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46" h="25">
                    <a:moveTo>
                      <a:pt x="36" y="0"/>
                    </a:moveTo>
                    <a:lnTo>
                      <a:pt x="36" y="0"/>
                    </a:lnTo>
                    <a:lnTo>
                      <a:pt x="34" y="4"/>
                    </a:lnTo>
                    <a:lnTo>
                      <a:pt x="32" y="5"/>
                    </a:lnTo>
                    <a:lnTo>
                      <a:pt x="27" y="7"/>
                    </a:lnTo>
                    <a:lnTo>
                      <a:pt x="24" y="10"/>
                    </a:lnTo>
                    <a:lnTo>
                      <a:pt x="19" y="11"/>
                    </a:lnTo>
                    <a:lnTo>
                      <a:pt x="15" y="12"/>
                    </a:lnTo>
                    <a:lnTo>
                      <a:pt x="7" y="13"/>
                    </a:lnTo>
                    <a:lnTo>
                      <a:pt x="0" y="15"/>
                    </a:lnTo>
                    <a:lnTo>
                      <a:pt x="2" y="25"/>
                    </a:lnTo>
                    <a:lnTo>
                      <a:pt x="9" y="22"/>
                    </a:lnTo>
                    <a:lnTo>
                      <a:pt x="15" y="21"/>
                    </a:lnTo>
                    <a:lnTo>
                      <a:pt x="21" y="20"/>
                    </a:lnTo>
                    <a:lnTo>
                      <a:pt x="26" y="19"/>
                    </a:lnTo>
                    <a:lnTo>
                      <a:pt x="32" y="17"/>
                    </a:lnTo>
                    <a:lnTo>
                      <a:pt x="36" y="14"/>
                    </a:lnTo>
                    <a:lnTo>
                      <a:pt x="41" y="11"/>
                    </a:lnTo>
                    <a:lnTo>
                      <a:pt x="46" y="5"/>
                    </a:lnTo>
                    <a:lnTo>
                      <a:pt x="36" y="0"/>
                    </a:lnTo>
                    <a:close/>
                  </a:path>
                </a:pathLst>
              </a:custGeom>
              <a:solidFill>
                <a:srgbClr val="000000">
                  <a:alpha val="100000"/>
                </a:srgbClr>
              </a:solidFill>
              <a:ln w="9525">
                <a:noFill/>
              </a:ln>
            </p:spPr>
            <p:txBody>
              <a:bodyPr/>
              <a:p>
                <a:endParaRPr lang="zh-CN" altLang="en-US"/>
              </a:p>
            </p:txBody>
          </p:sp>
          <p:sp>
            <p:nvSpPr>
              <p:cNvPr id="44448" name="Freeform 180"/>
              <p:cNvSpPr/>
              <p:nvPr/>
            </p:nvSpPr>
            <p:spPr>
              <a:xfrm>
                <a:off x="4336" y="3622"/>
                <a:ext cx="12" cy="15"/>
              </a:xfrm>
              <a:custGeom>
                <a:avLst/>
                <a:gdLst>
                  <a:gd name="txL" fmla="*/ 0 w 23"/>
                  <a:gd name="txT" fmla="*/ 0 h 30"/>
                  <a:gd name="txR" fmla="*/ 23 w 23"/>
                  <a:gd name="txB" fmla="*/ 30 h 30"/>
                </a:gdLst>
                <a:ahLst/>
                <a:cxnLst>
                  <a:cxn ang="0">
                    <a:pos x="1" y="1"/>
                  </a:cxn>
                  <a:cxn ang="0">
                    <a:pos x="1" y="1"/>
                  </a:cxn>
                  <a:cxn ang="0">
                    <a:pos x="1" y="1"/>
                  </a:cxn>
                  <a:cxn ang="0">
                    <a:pos x="1" y="1"/>
                  </a:cxn>
                  <a:cxn ang="0">
                    <a:pos x="1" y="1"/>
                  </a:cxn>
                  <a:cxn ang="0">
                    <a:pos x="1" y="1"/>
                  </a:cxn>
                  <a:cxn ang="0">
                    <a:pos x="1" y="1"/>
                  </a:cxn>
                  <a:cxn ang="0">
                    <a:pos x="1" y="0"/>
                  </a:cxn>
                  <a:cxn ang="0">
                    <a:pos x="1" y="1"/>
                  </a:cxn>
                  <a:cxn ang="0">
                    <a:pos x="0" y="1"/>
                  </a:cxn>
                  <a:cxn ang="0">
                    <a:pos x="1" y="1"/>
                  </a:cxn>
                </a:cxnLst>
                <a:rect l="txL" t="txT" r="txR" b="txB"/>
                <a:pathLst>
                  <a:path w="23" h="30">
                    <a:moveTo>
                      <a:pt x="9" y="30"/>
                    </a:moveTo>
                    <a:lnTo>
                      <a:pt x="14" y="12"/>
                    </a:lnTo>
                    <a:lnTo>
                      <a:pt x="16" y="9"/>
                    </a:lnTo>
                    <a:lnTo>
                      <a:pt x="14" y="9"/>
                    </a:lnTo>
                    <a:lnTo>
                      <a:pt x="9" y="20"/>
                    </a:lnTo>
                    <a:lnTo>
                      <a:pt x="19" y="25"/>
                    </a:lnTo>
                    <a:lnTo>
                      <a:pt x="23" y="9"/>
                    </a:lnTo>
                    <a:lnTo>
                      <a:pt x="16" y="0"/>
                    </a:lnTo>
                    <a:lnTo>
                      <a:pt x="5" y="8"/>
                    </a:lnTo>
                    <a:lnTo>
                      <a:pt x="0" y="30"/>
                    </a:lnTo>
                    <a:lnTo>
                      <a:pt x="9" y="30"/>
                    </a:lnTo>
                    <a:close/>
                  </a:path>
                </a:pathLst>
              </a:custGeom>
              <a:solidFill>
                <a:srgbClr val="000000">
                  <a:alpha val="100000"/>
                </a:srgbClr>
              </a:solidFill>
              <a:ln w="9525">
                <a:noFill/>
              </a:ln>
            </p:spPr>
            <p:txBody>
              <a:bodyPr/>
              <a:p>
                <a:endParaRPr lang="zh-CN" altLang="en-US"/>
              </a:p>
            </p:txBody>
          </p:sp>
          <p:sp>
            <p:nvSpPr>
              <p:cNvPr id="44449" name="Freeform 181"/>
              <p:cNvSpPr/>
              <p:nvPr/>
            </p:nvSpPr>
            <p:spPr>
              <a:xfrm>
                <a:off x="4336" y="3637"/>
                <a:ext cx="5" cy="3"/>
              </a:xfrm>
              <a:custGeom>
                <a:avLst/>
                <a:gdLst>
                  <a:gd name="txL" fmla="*/ 0 w 9"/>
                  <a:gd name="txT" fmla="*/ 0 h 4"/>
                  <a:gd name="txR" fmla="*/ 9 w 9"/>
                  <a:gd name="txB" fmla="*/ 4 h 4"/>
                </a:gdLst>
                <a:ahLst/>
                <a:cxnLst>
                  <a:cxn ang="0">
                    <a:pos x="0" y="0"/>
                  </a:cxn>
                  <a:cxn ang="0">
                    <a:pos x="1" y="2"/>
                  </a:cxn>
                  <a:cxn ang="0">
                    <a:pos x="1" y="2"/>
                  </a:cxn>
                  <a:cxn ang="0">
                    <a:pos x="1" y="2"/>
                  </a:cxn>
                  <a:cxn ang="0">
                    <a:pos x="1" y="0"/>
                  </a:cxn>
                  <a:cxn ang="0">
                    <a:pos x="0" y="0"/>
                  </a:cxn>
                </a:cxnLst>
                <a:rect l="txL" t="txT" r="txR" b="txB"/>
                <a:pathLst>
                  <a:path w="9" h="4">
                    <a:moveTo>
                      <a:pt x="0" y="0"/>
                    </a:moveTo>
                    <a:lnTo>
                      <a:pt x="1" y="3"/>
                    </a:lnTo>
                    <a:lnTo>
                      <a:pt x="5" y="4"/>
                    </a:lnTo>
                    <a:lnTo>
                      <a:pt x="8" y="3"/>
                    </a:lnTo>
                    <a:lnTo>
                      <a:pt x="9" y="0"/>
                    </a:lnTo>
                    <a:lnTo>
                      <a:pt x="0" y="0"/>
                    </a:lnTo>
                    <a:close/>
                  </a:path>
                </a:pathLst>
              </a:custGeom>
              <a:solidFill>
                <a:srgbClr val="000000">
                  <a:alpha val="100000"/>
                </a:srgbClr>
              </a:solidFill>
              <a:ln w="9525">
                <a:noFill/>
              </a:ln>
            </p:spPr>
            <p:txBody>
              <a:bodyPr/>
              <a:p>
                <a:endParaRPr lang="zh-CN" altLang="en-US"/>
              </a:p>
            </p:txBody>
          </p:sp>
          <p:sp>
            <p:nvSpPr>
              <p:cNvPr id="44450" name="Freeform 182"/>
              <p:cNvSpPr/>
              <p:nvPr/>
            </p:nvSpPr>
            <p:spPr>
              <a:xfrm>
                <a:off x="4467" y="3586"/>
                <a:ext cx="4" cy="2"/>
              </a:xfrm>
              <a:custGeom>
                <a:avLst/>
                <a:gdLst>
                  <a:gd name="txL" fmla="*/ 0 w 9"/>
                  <a:gd name="txT" fmla="*/ 0 h 5"/>
                  <a:gd name="txR" fmla="*/ 9 w 9"/>
                  <a:gd name="txB" fmla="*/ 5 h 5"/>
                </a:gdLst>
                <a:ahLst/>
                <a:cxnLst>
                  <a:cxn ang="0">
                    <a:pos x="0" y="0"/>
                  </a:cxn>
                  <a:cxn ang="0">
                    <a:pos x="0" y="0"/>
                  </a:cxn>
                  <a:cxn ang="0">
                    <a:pos x="0" y="0"/>
                  </a:cxn>
                  <a:cxn ang="0">
                    <a:pos x="0" y="0"/>
                  </a:cxn>
                  <a:cxn ang="0">
                    <a:pos x="0" y="0"/>
                  </a:cxn>
                  <a:cxn ang="0">
                    <a:pos x="0" y="0"/>
                  </a:cxn>
                </a:cxnLst>
                <a:rect l="txL" t="txT" r="txR" b="txB"/>
                <a:pathLst>
                  <a:path w="9" h="5">
                    <a:moveTo>
                      <a:pt x="9" y="5"/>
                    </a:moveTo>
                    <a:lnTo>
                      <a:pt x="8" y="1"/>
                    </a:lnTo>
                    <a:lnTo>
                      <a:pt x="4" y="0"/>
                    </a:lnTo>
                    <a:lnTo>
                      <a:pt x="1" y="1"/>
                    </a:lnTo>
                    <a:lnTo>
                      <a:pt x="0" y="5"/>
                    </a:lnTo>
                    <a:lnTo>
                      <a:pt x="9" y="5"/>
                    </a:lnTo>
                    <a:close/>
                  </a:path>
                </a:pathLst>
              </a:custGeom>
              <a:solidFill>
                <a:srgbClr val="000000">
                  <a:alpha val="100000"/>
                </a:srgbClr>
              </a:solidFill>
              <a:ln w="9525">
                <a:noFill/>
              </a:ln>
            </p:spPr>
            <p:txBody>
              <a:bodyPr/>
              <a:p>
                <a:endParaRPr lang="zh-CN" altLang="en-US"/>
              </a:p>
            </p:txBody>
          </p:sp>
          <p:sp>
            <p:nvSpPr>
              <p:cNvPr id="44451" name="Freeform 183"/>
              <p:cNvSpPr/>
              <p:nvPr/>
            </p:nvSpPr>
            <p:spPr>
              <a:xfrm>
                <a:off x="4467" y="3588"/>
                <a:ext cx="6" cy="23"/>
              </a:xfrm>
              <a:custGeom>
                <a:avLst/>
                <a:gdLst>
                  <a:gd name="txL" fmla="*/ 0 w 11"/>
                  <a:gd name="txT" fmla="*/ 0 h 46"/>
                  <a:gd name="txR" fmla="*/ 11 w 11"/>
                  <a:gd name="txB" fmla="*/ 46 h 46"/>
                </a:gdLst>
                <a:ahLst/>
                <a:cxnLst>
                  <a:cxn ang="0">
                    <a:pos x="1" y="1"/>
                  </a:cxn>
                  <a:cxn ang="0">
                    <a:pos x="1" y="1"/>
                  </a:cxn>
                  <a:cxn ang="0">
                    <a:pos x="1" y="1"/>
                  </a:cxn>
                  <a:cxn ang="0">
                    <a:pos x="1" y="1"/>
                  </a:cxn>
                  <a:cxn ang="0">
                    <a:pos x="1" y="1"/>
                  </a:cxn>
                  <a:cxn ang="0">
                    <a:pos x="1" y="0"/>
                  </a:cxn>
                  <a:cxn ang="0">
                    <a:pos x="0" y="0"/>
                  </a:cxn>
                  <a:cxn ang="0">
                    <a:pos x="0" y="1"/>
                  </a:cxn>
                  <a:cxn ang="0">
                    <a:pos x="0" y="1"/>
                  </a:cxn>
                  <a:cxn ang="0">
                    <a:pos x="0" y="1"/>
                  </a:cxn>
                  <a:cxn ang="0">
                    <a:pos x="0" y="1"/>
                  </a:cxn>
                  <a:cxn ang="0">
                    <a:pos x="0" y="1"/>
                  </a:cxn>
                  <a:cxn ang="0">
                    <a:pos x="0" y="1"/>
                  </a:cxn>
                  <a:cxn ang="0">
                    <a:pos x="1" y="1"/>
                  </a:cxn>
                  <a:cxn ang="0">
                    <a:pos x="1" y="1"/>
                  </a:cxn>
                  <a:cxn ang="0">
                    <a:pos x="1" y="1"/>
                  </a:cxn>
                  <a:cxn ang="0">
                    <a:pos x="1" y="1"/>
                  </a:cxn>
                </a:cxnLst>
                <a:rect l="txL" t="txT" r="txR" b="txB"/>
                <a:pathLst>
                  <a:path w="11" h="46">
                    <a:moveTo>
                      <a:pt x="9" y="41"/>
                    </a:moveTo>
                    <a:lnTo>
                      <a:pt x="9" y="41"/>
                    </a:lnTo>
                    <a:lnTo>
                      <a:pt x="9" y="37"/>
                    </a:lnTo>
                    <a:lnTo>
                      <a:pt x="11" y="27"/>
                    </a:lnTo>
                    <a:lnTo>
                      <a:pt x="11" y="14"/>
                    </a:lnTo>
                    <a:lnTo>
                      <a:pt x="9" y="0"/>
                    </a:lnTo>
                    <a:lnTo>
                      <a:pt x="0" y="0"/>
                    </a:lnTo>
                    <a:lnTo>
                      <a:pt x="0" y="14"/>
                    </a:lnTo>
                    <a:lnTo>
                      <a:pt x="0" y="27"/>
                    </a:lnTo>
                    <a:lnTo>
                      <a:pt x="0" y="37"/>
                    </a:lnTo>
                    <a:lnTo>
                      <a:pt x="0" y="41"/>
                    </a:lnTo>
                    <a:lnTo>
                      <a:pt x="1" y="45"/>
                    </a:lnTo>
                    <a:lnTo>
                      <a:pt x="4" y="46"/>
                    </a:lnTo>
                    <a:lnTo>
                      <a:pt x="8" y="45"/>
                    </a:lnTo>
                    <a:lnTo>
                      <a:pt x="9" y="41"/>
                    </a:lnTo>
                    <a:close/>
                  </a:path>
                </a:pathLst>
              </a:custGeom>
              <a:solidFill>
                <a:srgbClr val="000000">
                  <a:alpha val="100000"/>
                </a:srgbClr>
              </a:solidFill>
              <a:ln w="9525">
                <a:noFill/>
              </a:ln>
            </p:spPr>
            <p:txBody>
              <a:bodyPr/>
              <a:p>
                <a:endParaRPr lang="zh-CN" altLang="en-US"/>
              </a:p>
            </p:txBody>
          </p:sp>
          <p:sp>
            <p:nvSpPr>
              <p:cNvPr id="44452" name="Freeform 184"/>
              <p:cNvSpPr/>
              <p:nvPr/>
            </p:nvSpPr>
            <p:spPr>
              <a:xfrm>
                <a:off x="4466" y="3609"/>
                <a:ext cx="9" cy="78"/>
              </a:xfrm>
              <a:custGeom>
                <a:avLst/>
                <a:gdLst>
                  <a:gd name="txL" fmla="*/ 0 w 18"/>
                  <a:gd name="txT" fmla="*/ 0 h 157"/>
                  <a:gd name="txR" fmla="*/ 18 w 18"/>
                  <a:gd name="txB" fmla="*/ 157 h 157"/>
                </a:gdLst>
                <a:ahLst/>
                <a:cxnLst>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Lst>
                <a:rect l="txL" t="txT" r="txR" b="txB"/>
                <a:pathLst>
                  <a:path w="18" h="157">
                    <a:moveTo>
                      <a:pt x="18" y="152"/>
                    </a:moveTo>
                    <a:lnTo>
                      <a:pt x="14" y="129"/>
                    </a:lnTo>
                    <a:lnTo>
                      <a:pt x="12" y="81"/>
                    </a:lnTo>
                    <a:lnTo>
                      <a:pt x="12" y="30"/>
                    </a:lnTo>
                    <a:lnTo>
                      <a:pt x="11" y="0"/>
                    </a:lnTo>
                    <a:lnTo>
                      <a:pt x="2" y="0"/>
                    </a:lnTo>
                    <a:lnTo>
                      <a:pt x="0" y="30"/>
                    </a:lnTo>
                    <a:lnTo>
                      <a:pt x="3" y="81"/>
                    </a:lnTo>
                    <a:lnTo>
                      <a:pt x="5" y="129"/>
                    </a:lnTo>
                    <a:lnTo>
                      <a:pt x="8" y="157"/>
                    </a:lnTo>
                    <a:lnTo>
                      <a:pt x="18" y="152"/>
                    </a:lnTo>
                    <a:close/>
                  </a:path>
                </a:pathLst>
              </a:custGeom>
              <a:solidFill>
                <a:srgbClr val="000000">
                  <a:alpha val="100000"/>
                </a:srgbClr>
              </a:solidFill>
              <a:ln w="9525">
                <a:noFill/>
              </a:ln>
            </p:spPr>
            <p:txBody>
              <a:bodyPr/>
              <a:p>
                <a:endParaRPr lang="zh-CN" altLang="en-US"/>
              </a:p>
            </p:txBody>
          </p:sp>
          <p:sp>
            <p:nvSpPr>
              <p:cNvPr id="44453" name="Freeform 185"/>
              <p:cNvSpPr/>
              <p:nvPr/>
            </p:nvSpPr>
            <p:spPr>
              <a:xfrm>
                <a:off x="4470" y="3685"/>
                <a:ext cx="5" cy="4"/>
              </a:xfrm>
              <a:custGeom>
                <a:avLst/>
                <a:gdLst>
                  <a:gd name="txL" fmla="*/ 0 w 10"/>
                  <a:gd name="txT" fmla="*/ 0 h 7"/>
                  <a:gd name="txR" fmla="*/ 10 w 10"/>
                  <a:gd name="txB" fmla="*/ 7 h 7"/>
                </a:gdLst>
                <a:ahLst/>
                <a:cxnLst>
                  <a:cxn ang="0">
                    <a:pos x="0" y="1"/>
                  </a:cxn>
                  <a:cxn ang="0">
                    <a:pos x="1" y="1"/>
                  </a:cxn>
                  <a:cxn ang="0">
                    <a:pos x="1" y="1"/>
                  </a:cxn>
                  <a:cxn ang="0">
                    <a:pos x="1" y="1"/>
                  </a:cxn>
                  <a:cxn ang="0">
                    <a:pos x="1" y="0"/>
                  </a:cxn>
                  <a:cxn ang="0">
                    <a:pos x="0" y="1"/>
                  </a:cxn>
                </a:cxnLst>
                <a:rect l="txL" t="txT" r="txR" b="txB"/>
                <a:pathLst>
                  <a:path w="10" h="7">
                    <a:moveTo>
                      <a:pt x="0" y="5"/>
                    </a:moveTo>
                    <a:lnTo>
                      <a:pt x="3" y="7"/>
                    </a:lnTo>
                    <a:lnTo>
                      <a:pt x="7" y="7"/>
                    </a:lnTo>
                    <a:lnTo>
                      <a:pt x="10" y="4"/>
                    </a:lnTo>
                    <a:lnTo>
                      <a:pt x="10" y="0"/>
                    </a:lnTo>
                    <a:lnTo>
                      <a:pt x="0" y="5"/>
                    </a:lnTo>
                    <a:close/>
                  </a:path>
                </a:pathLst>
              </a:custGeom>
              <a:solidFill>
                <a:srgbClr val="000000">
                  <a:alpha val="100000"/>
                </a:srgbClr>
              </a:solidFill>
              <a:ln w="9525">
                <a:noFill/>
              </a:ln>
            </p:spPr>
            <p:txBody>
              <a:bodyPr/>
              <a:p>
                <a:endParaRPr lang="zh-CN" altLang="en-US"/>
              </a:p>
            </p:txBody>
          </p:sp>
          <p:sp>
            <p:nvSpPr>
              <p:cNvPr id="44454" name="Freeform 186"/>
              <p:cNvSpPr/>
              <p:nvPr/>
            </p:nvSpPr>
            <p:spPr>
              <a:xfrm>
                <a:off x="4519" y="3608"/>
                <a:ext cx="2" cy="6"/>
              </a:xfrm>
              <a:custGeom>
                <a:avLst/>
                <a:gdLst>
                  <a:gd name="txL" fmla="*/ 0 w 5"/>
                  <a:gd name="txT" fmla="*/ 0 h 11"/>
                  <a:gd name="txR" fmla="*/ 5 w 5"/>
                  <a:gd name="txB" fmla="*/ 11 h 11"/>
                </a:gdLst>
                <a:ahLst/>
                <a:cxnLst>
                  <a:cxn ang="0">
                    <a:pos x="0" y="0"/>
                  </a:cxn>
                  <a:cxn ang="0">
                    <a:pos x="0" y="1"/>
                  </a:cxn>
                  <a:cxn ang="0">
                    <a:pos x="0" y="1"/>
                  </a:cxn>
                  <a:cxn ang="0">
                    <a:pos x="0" y="1"/>
                  </a:cxn>
                  <a:cxn ang="0">
                    <a:pos x="0" y="1"/>
                  </a:cxn>
                  <a:cxn ang="0">
                    <a:pos x="0" y="0"/>
                  </a:cxn>
                </a:cxnLst>
                <a:rect l="txL" t="txT" r="txR" b="txB"/>
                <a:pathLst>
                  <a:path w="5" h="11">
                    <a:moveTo>
                      <a:pt x="5" y="0"/>
                    </a:moveTo>
                    <a:lnTo>
                      <a:pt x="1" y="2"/>
                    </a:lnTo>
                    <a:lnTo>
                      <a:pt x="0" y="6"/>
                    </a:lnTo>
                    <a:lnTo>
                      <a:pt x="1" y="9"/>
                    </a:lnTo>
                    <a:lnTo>
                      <a:pt x="5" y="11"/>
                    </a:lnTo>
                    <a:lnTo>
                      <a:pt x="5" y="0"/>
                    </a:lnTo>
                    <a:close/>
                  </a:path>
                </a:pathLst>
              </a:custGeom>
              <a:solidFill>
                <a:srgbClr val="000000">
                  <a:alpha val="100000"/>
                </a:srgbClr>
              </a:solidFill>
              <a:ln w="9525">
                <a:noFill/>
              </a:ln>
            </p:spPr>
            <p:txBody>
              <a:bodyPr/>
              <a:p>
                <a:endParaRPr lang="zh-CN" altLang="en-US"/>
              </a:p>
            </p:txBody>
          </p:sp>
          <p:sp>
            <p:nvSpPr>
              <p:cNvPr id="44455" name="Freeform 187"/>
              <p:cNvSpPr/>
              <p:nvPr/>
            </p:nvSpPr>
            <p:spPr>
              <a:xfrm>
                <a:off x="4521" y="3607"/>
                <a:ext cx="24" cy="7"/>
              </a:xfrm>
              <a:custGeom>
                <a:avLst/>
                <a:gdLst>
                  <a:gd name="txL" fmla="*/ 0 w 47"/>
                  <a:gd name="txT" fmla="*/ 0 h 13"/>
                  <a:gd name="txR" fmla="*/ 47 w 47"/>
                  <a:gd name="txB" fmla="*/ 13 h 13"/>
                </a:gdLst>
                <a:ahLst/>
                <a:cxnLst>
                  <a:cxn ang="0">
                    <a:pos x="1" y="1"/>
                  </a:cxn>
                  <a:cxn ang="0">
                    <a:pos x="1" y="1"/>
                  </a:cxn>
                  <a:cxn ang="0">
                    <a:pos x="1" y="0"/>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47" h="13">
                    <a:moveTo>
                      <a:pt x="38" y="5"/>
                    </a:moveTo>
                    <a:lnTo>
                      <a:pt x="42" y="1"/>
                    </a:lnTo>
                    <a:lnTo>
                      <a:pt x="41" y="0"/>
                    </a:lnTo>
                    <a:lnTo>
                      <a:pt x="37" y="1"/>
                    </a:lnTo>
                    <a:lnTo>
                      <a:pt x="32" y="2"/>
                    </a:lnTo>
                    <a:lnTo>
                      <a:pt x="25" y="1"/>
                    </a:lnTo>
                    <a:lnTo>
                      <a:pt x="18" y="2"/>
                    </a:lnTo>
                    <a:lnTo>
                      <a:pt x="11" y="3"/>
                    </a:lnTo>
                    <a:lnTo>
                      <a:pt x="4" y="2"/>
                    </a:lnTo>
                    <a:lnTo>
                      <a:pt x="0" y="2"/>
                    </a:lnTo>
                    <a:lnTo>
                      <a:pt x="0" y="13"/>
                    </a:lnTo>
                    <a:lnTo>
                      <a:pt x="4" y="13"/>
                    </a:lnTo>
                    <a:lnTo>
                      <a:pt x="11" y="12"/>
                    </a:lnTo>
                    <a:lnTo>
                      <a:pt x="18" y="11"/>
                    </a:lnTo>
                    <a:lnTo>
                      <a:pt x="25" y="12"/>
                    </a:lnTo>
                    <a:lnTo>
                      <a:pt x="32" y="11"/>
                    </a:lnTo>
                    <a:lnTo>
                      <a:pt x="37" y="10"/>
                    </a:lnTo>
                    <a:lnTo>
                      <a:pt x="41" y="11"/>
                    </a:lnTo>
                    <a:lnTo>
                      <a:pt x="42" y="10"/>
                    </a:lnTo>
                    <a:lnTo>
                      <a:pt x="47" y="5"/>
                    </a:lnTo>
                    <a:lnTo>
                      <a:pt x="42" y="10"/>
                    </a:lnTo>
                    <a:lnTo>
                      <a:pt x="46" y="9"/>
                    </a:lnTo>
                    <a:lnTo>
                      <a:pt x="47" y="5"/>
                    </a:lnTo>
                    <a:lnTo>
                      <a:pt x="46" y="2"/>
                    </a:lnTo>
                    <a:lnTo>
                      <a:pt x="42" y="1"/>
                    </a:lnTo>
                    <a:lnTo>
                      <a:pt x="38" y="5"/>
                    </a:lnTo>
                    <a:close/>
                  </a:path>
                </a:pathLst>
              </a:custGeom>
              <a:solidFill>
                <a:srgbClr val="000000">
                  <a:alpha val="100000"/>
                </a:srgbClr>
              </a:solidFill>
              <a:ln w="9525">
                <a:noFill/>
              </a:ln>
            </p:spPr>
            <p:txBody>
              <a:bodyPr/>
              <a:p>
                <a:endParaRPr lang="zh-CN" altLang="en-US"/>
              </a:p>
            </p:txBody>
          </p:sp>
          <p:sp>
            <p:nvSpPr>
              <p:cNvPr id="44456" name="Freeform 188"/>
              <p:cNvSpPr/>
              <p:nvPr/>
            </p:nvSpPr>
            <p:spPr>
              <a:xfrm>
                <a:off x="4540" y="3587"/>
                <a:ext cx="8" cy="23"/>
              </a:xfrm>
              <a:custGeom>
                <a:avLst/>
                <a:gdLst>
                  <a:gd name="txL" fmla="*/ 0 w 15"/>
                  <a:gd name="txT" fmla="*/ 0 h 46"/>
                  <a:gd name="txR" fmla="*/ 15 w 15"/>
                  <a:gd name="txB" fmla="*/ 46 h 46"/>
                </a:gdLst>
                <a:ahLst/>
                <a:cxnLst>
                  <a:cxn ang="0">
                    <a:pos x="1" y="0"/>
                  </a:cxn>
                  <a:cxn ang="0">
                    <a:pos x="1" y="1"/>
                  </a:cxn>
                  <a:cxn ang="0">
                    <a:pos x="1" y="1"/>
                  </a:cxn>
                  <a:cxn ang="0">
                    <a:pos x="0" y="1"/>
                  </a:cxn>
                  <a:cxn ang="0">
                    <a:pos x="0" y="1"/>
                  </a:cxn>
                  <a:cxn ang="0">
                    <a:pos x="1" y="1"/>
                  </a:cxn>
                  <a:cxn ang="0">
                    <a:pos x="1" y="1"/>
                  </a:cxn>
                  <a:cxn ang="0">
                    <a:pos x="1" y="1"/>
                  </a:cxn>
                  <a:cxn ang="0">
                    <a:pos x="1" y="1"/>
                  </a:cxn>
                  <a:cxn ang="0">
                    <a:pos x="1" y="1"/>
                  </a:cxn>
                  <a:cxn ang="0">
                    <a:pos x="1" y="0"/>
                  </a:cxn>
                </a:cxnLst>
                <a:rect l="txL" t="txT" r="txR" b="txB"/>
                <a:pathLst>
                  <a:path w="15" h="46">
                    <a:moveTo>
                      <a:pt x="8" y="0"/>
                    </a:moveTo>
                    <a:lnTo>
                      <a:pt x="3" y="12"/>
                    </a:lnTo>
                    <a:lnTo>
                      <a:pt x="2" y="27"/>
                    </a:lnTo>
                    <a:lnTo>
                      <a:pt x="0" y="41"/>
                    </a:lnTo>
                    <a:lnTo>
                      <a:pt x="0" y="46"/>
                    </a:lnTo>
                    <a:lnTo>
                      <a:pt x="9" y="46"/>
                    </a:lnTo>
                    <a:lnTo>
                      <a:pt x="9" y="41"/>
                    </a:lnTo>
                    <a:lnTo>
                      <a:pt x="11" y="27"/>
                    </a:lnTo>
                    <a:lnTo>
                      <a:pt x="13" y="12"/>
                    </a:lnTo>
                    <a:lnTo>
                      <a:pt x="15" y="7"/>
                    </a:lnTo>
                    <a:lnTo>
                      <a:pt x="8" y="0"/>
                    </a:lnTo>
                    <a:close/>
                  </a:path>
                </a:pathLst>
              </a:custGeom>
              <a:solidFill>
                <a:srgbClr val="000000">
                  <a:alpha val="100000"/>
                </a:srgbClr>
              </a:solidFill>
              <a:ln w="9525">
                <a:noFill/>
              </a:ln>
            </p:spPr>
            <p:txBody>
              <a:bodyPr/>
              <a:p>
                <a:endParaRPr lang="zh-CN" altLang="en-US"/>
              </a:p>
            </p:txBody>
          </p:sp>
          <p:sp>
            <p:nvSpPr>
              <p:cNvPr id="44457" name="Freeform 189"/>
              <p:cNvSpPr/>
              <p:nvPr/>
            </p:nvSpPr>
            <p:spPr>
              <a:xfrm>
                <a:off x="4544" y="3586"/>
                <a:ext cx="4" cy="4"/>
              </a:xfrm>
              <a:custGeom>
                <a:avLst/>
                <a:gdLst>
                  <a:gd name="txL" fmla="*/ 0 w 8"/>
                  <a:gd name="txT" fmla="*/ 0 h 8"/>
                  <a:gd name="txR" fmla="*/ 8 w 8"/>
                  <a:gd name="txB" fmla="*/ 8 h 8"/>
                </a:gdLst>
                <a:ahLst/>
                <a:cxnLst>
                  <a:cxn ang="0">
                    <a:pos x="1" y="1"/>
                  </a:cxn>
                  <a:cxn ang="0">
                    <a:pos x="1" y="1"/>
                  </a:cxn>
                  <a:cxn ang="0">
                    <a:pos x="1" y="1"/>
                  </a:cxn>
                  <a:cxn ang="0">
                    <a:pos x="1" y="0"/>
                  </a:cxn>
                  <a:cxn ang="0">
                    <a:pos x="0" y="1"/>
                  </a:cxn>
                  <a:cxn ang="0">
                    <a:pos x="1" y="1"/>
                  </a:cxn>
                </a:cxnLst>
                <a:rect l="txL" t="txT" r="txR" b="txB"/>
                <a:pathLst>
                  <a:path w="8" h="8">
                    <a:moveTo>
                      <a:pt x="7" y="8"/>
                    </a:moveTo>
                    <a:lnTo>
                      <a:pt x="8" y="5"/>
                    </a:lnTo>
                    <a:lnTo>
                      <a:pt x="7" y="1"/>
                    </a:lnTo>
                    <a:lnTo>
                      <a:pt x="3" y="0"/>
                    </a:lnTo>
                    <a:lnTo>
                      <a:pt x="0" y="1"/>
                    </a:lnTo>
                    <a:lnTo>
                      <a:pt x="7" y="8"/>
                    </a:lnTo>
                    <a:close/>
                  </a:path>
                </a:pathLst>
              </a:custGeom>
              <a:solidFill>
                <a:srgbClr val="000000">
                  <a:alpha val="100000"/>
                </a:srgbClr>
              </a:solidFill>
              <a:ln w="9525">
                <a:noFill/>
              </a:ln>
            </p:spPr>
            <p:txBody>
              <a:bodyPr/>
              <a:p>
                <a:endParaRPr lang="zh-CN" altLang="en-US"/>
              </a:p>
            </p:txBody>
          </p:sp>
          <p:sp>
            <p:nvSpPr>
              <p:cNvPr id="44458" name="Freeform 190"/>
              <p:cNvSpPr/>
              <p:nvPr/>
            </p:nvSpPr>
            <p:spPr>
              <a:xfrm>
                <a:off x="4175" y="3685"/>
                <a:ext cx="470" cy="47"/>
              </a:xfrm>
              <a:custGeom>
                <a:avLst/>
                <a:gdLst>
                  <a:gd name="txL" fmla="*/ 0 w 939"/>
                  <a:gd name="txT" fmla="*/ 0 h 95"/>
                  <a:gd name="txR" fmla="*/ 939 w 939"/>
                  <a:gd name="txB" fmla="*/ 95 h 9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939" h="95">
                    <a:moveTo>
                      <a:pt x="877" y="95"/>
                    </a:moveTo>
                    <a:lnTo>
                      <a:pt x="885" y="95"/>
                    </a:lnTo>
                    <a:lnTo>
                      <a:pt x="893" y="95"/>
                    </a:lnTo>
                    <a:lnTo>
                      <a:pt x="901" y="95"/>
                    </a:lnTo>
                    <a:lnTo>
                      <a:pt x="909" y="95"/>
                    </a:lnTo>
                    <a:lnTo>
                      <a:pt x="916" y="95"/>
                    </a:lnTo>
                    <a:lnTo>
                      <a:pt x="924" y="95"/>
                    </a:lnTo>
                    <a:lnTo>
                      <a:pt x="932" y="95"/>
                    </a:lnTo>
                    <a:lnTo>
                      <a:pt x="939" y="95"/>
                    </a:lnTo>
                    <a:lnTo>
                      <a:pt x="939" y="0"/>
                    </a:lnTo>
                    <a:lnTo>
                      <a:pt x="927" y="0"/>
                    </a:lnTo>
                    <a:lnTo>
                      <a:pt x="914" y="0"/>
                    </a:lnTo>
                    <a:lnTo>
                      <a:pt x="900" y="0"/>
                    </a:lnTo>
                    <a:lnTo>
                      <a:pt x="886" y="0"/>
                    </a:lnTo>
                    <a:lnTo>
                      <a:pt x="872" y="1"/>
                    </a:lnTo>
                    <a:lnTo>
                      <a:pt x="859" y="1"/>
                    </a:lnTo>
                    <a:lnTo>
                      <a:pt x="844" y="1"/>
                    </a:lnTo>
                    <a:lnTo>
                      <a:pt x="829" y="1"/>
                    </a:lnTo>
                    <a:lnTo>
                      <a:pt x="802" y="1"/>
                    </a:lnTo>
                    <a:lnTo>
                      <a:pt x="773" y="1"/>
                    </a:lnTo>
                    <a:lnTo>
                      <a:pt x="745" y="3"/>
                    </a:lnTo>
                    <a:lnTo>
                      <a:pt x="716" y="3"/>
                    </a:lnTo>
                    <a:lnTo>
                      <a:pt x="686" y="3"/>
                    </a:lnTo>
                    <a:lnTo>
                      <a:pt x="656" y="3"/>
                    </a:lnTo>
                    <a:lnTo>
                      <a:pt x="625" y="4"/>
                    </a:lnTo>
                    <a:lnTo>
                      <a:pt x="594" y="4"/>
                    </a:lnTo>
                    <a:lnTo>
                      <a:pt x="563" y="4"/>
                    </a:lnTo>
                    <a:lnTo>
                      <a:pt x="532" y="4"/>
                    </a:lnTo>
                    <a:lnTo>
                      <a:pt x="501" y="5"/>
                    </a:lnTo>
                    <a:lnTo>
                      <a:pt x="470" y="5"/>
                    </a:lnTo>
                    <a:lnTo>
                      <a:pt x="438" y="5"/>
                    </a:lnTo>
                    <a:lnTo>
                      <a:pt x="407" y="5"/>
                    </a:lnTo>
                    <a:lnTo>
                      <a:pt x="377" y="5"/>
                    </a:lnTo>
                    <a:lnTo>
                      <a:pt x="348" y="5"/>
                    </a:lnTo>
                    <a:lnTo>
                      <a:pt x="314" y="5"/>
                    </a:lnTo>
                    <a:lnTo>
                      <a:pt x="281" y="5"/>
                    </a:lnTo>
                    <a:lnTo>
                      <a:pt x="249" y="5"/>
                    </a:lnTo>
                    <a:lnTo>
                      <a:pt x="219" y="5"/>
                    </a:lnTo>
                    <a:lnTo>
                      <a:pt x="189" y="5"/>
                    </a:lnTo>
                    <a:lnTo>
                      <a:pt x="161" y="5"/>
                    </a:lnTo>
                    <a:lnTo>
                      <a:pt x="136" y="5"/>
                    </a:lnTo>
                    <a:lnTo>
                      <a:pt x="112" y="5"/>
                    </a:lnTo>
                    <a:lnTo>
                      <a:pt x="89" y="5"/>
                    </a:lnTo>
                    <a:lnTo>
                      <a:pt x="69" y="4"/>
                    </a:lnTo>
                    <a:lnTo>
                      <a:pt x="51" y="4"/>
                    </a:lnTo>
                    <a:lnTo>
                      <a:pt x="36" y="3"/>
                    </a:lnTo>
                    <a:lnTo>
                      <a:pt x="23" y="3"/>
                    </a:lnTo>
                    <a:lnTo>
                      <a:pt x="14" y="1"/>
                    </a:lnTo>
                    <a:lnTo>
                      <a:pt x="6" y="1"/>
                    </a:lnTo>
                    <a:lnTo>
                      <a:pt x="2" y="0"/>
                    </a:lnTo>
                    <a:lnTo>
                      <a:pt x="0" y="27"/>
                    </a:lnTo>
                    <a:lnTo>
                      <a:pt x="0" y="51"/>
                    </a:lnTo>
                    <a:lnTo>
                      <a:pt x="0" y="72"/>
                    </a:lnTo>
                    <a:lnTo>
                      <a:pt x="2" y="86"/>
                    </a:lnTo>
                    <a:lnTo>
                      <a:pt x="6" y="86"/>
                    </a:lnTo>
                    <a:lnTo>
                      <a:pt x="9" y="86"/>
                    </a:lnTo>
                    <a:lnTo>
                      <a:pt x="13" y="86"/>
                    </a:lnTo>
                    <a:lnTo>
                      <a:pt x="17" y="86"/>
                    </a:lnTo>
                    <a:lnTo>
                      <a:pt x="23" y="87"/>
                    </a:lnTo>
                    <a:lnTo>
                      <a:pt x="29" y="87"/>
                    </a:lnTo>
                    <a:lnTo>
                      <a:pt x="36" y="87"/>
                    </a:lnTo>
                    <a:lnTo>
                      <a:pt x="43" y="87"/>
                    </a:lnTo>
                    <a:lnTo>
                      <a:pt x="56" y="87"/>
                    </a:lnTo>
                    <a:lnTo>
                      <a:pt x="72" y="87"/>
                    </a:lnTo>
                    <a:lnTo>
                      <a:pt x="90" y="88"/>
                    </a:lnTo>
                    <a:lnTo>
                      <a:pt x="109" y="88"/>
                    </a:lnTo>
                    <a:lnTo>
                      <a:pt x="129" y="88"/>
                    </a:lnTo>
                    <a:lnTo>
                      <a:pt x="151" y="88"/>
                    </a:lnTo>
                    <a:lnTo>
                      <a:pt x="173" y="89"/>
                    </a:lnTo>
                    <a:lnTo>
                      <a:pt x="197" y="89"/>
                    </a:lnTo>
                    <a:lnTo>
                      <a:pt x="221" y="89"/>
                    </a:lnTo>
                    <a:lnTo>
                      <a:pt x="247" y="90"/>
                    </a:lnTo>
                    <a:lnTo>
                      <a:pt x="274" y="90"/>
                    </a:lnTo>
                    <a:lnTo>
                      <a:pt x="302" y="90"/>
                    </a:lnTo>
                    <a:lnTo>
                      <a:pt x="329" y="90"/>
                    </a:lnTo>
                    <a:lnTo>
                      <a:pt x="358" y="91"/>
                    </a:lnTo>
                    <a:lnTo>
                      <a:pt x="387" y="91"/>
                    </a:lnTo>
                    <a:lnTo>
                      <a:pt x="417" y="91"/>
                    </a:lnTo>
                    <a:lnTo>
                      <a:pt x="447" y="92"/>
                    </a:lnTo>
                    <a:lnTo>
                      <a:pt x="476" y="92"/>
                    </a:lnTo>
                    <a:lnTo>
                      <a:pt x="506" y="92"/>
                    </a:lnTo>
                    <a:lnTo>
                      <a:pt x="536" y="92"/>
                    </a:lnTo>
                    <a:lnTo>
                      <a:pt x="567" y="94"/>
                    </a:lnTo>
                    <a:lnTo>
                      <a:pt x="597" y="94"/>
                    </a:lnTo>
                    <a:lnTo>
                      <a:pt x="627" y="94"/>
                    </a:lnTo>
                    <a:lnTo>
                      <a:pt x="657" y="94"/>
                    </a:lnTo>
                    <a:lnTo>
                      <a:pt x="687" y="94"/>
                    </a:lnTo>
                    <a:lnTo>
                      <a:pt x="716" y="95"/>
                    </a:lnTo>
                    <a:lnTo>
                      <a:pt x="745" y="95"/>
                    </a:lnTo>
                    <a:lnTo>
                      <a:pt x="772" y="95"/>
                    </a:lnTo>
                    <a:lnTo>
                      <a:pt x="800" y="95"/>
                    </a:lnTo>
                    <a:lnTo>
                      <a:pt x="826" y="95"/>
                    </a:lnTo>
                    <a:lnTo>
                      <a:pt x="852" y="95"/>
                    </a:lnTo>
                    <a:lnTo>
                      <a:pt x="877" y="95"/>
                    </a:lnTo>
                    <a:close/>
                  </a:path>
                </a:pathLst>
              </a:custGeom>
              <a:solidFill>
                <a:srgbClr val="7C3800">
                  <a:alpha val="100000"/>
                </a:srgbClr>
              </a:solidFill>
              <a:ln w="9525">
                <a:noFill/>
              </a:ln>
            </p:spPr>
            <p:txBody>
              <a:bodyPr/>
              <a:p>
                <a:endParaRPr lang="zh-CN" altLang="en-US"/>
              </a:p>
            </p:txBody>
          </p:sp>
          <p:sp>
            <p:nvSpPr>
              <p:cNvPr id="44459" name="Freeform 191"/>
              <p:cNvSpPr/>
              <p:nvPr/>
            </p:nvSpPr>
            <p:spPr>
              <a:xfrm>
                <a:off x="4614" y="3729"/>
                <a:ext cx="33" cy="6"/>
              </a:xfrm>
              <a:custGeom>
                <a:avLst/>
                <a:gdLst>
                  <a:gd name="txL" fmla="*/ 0 w 68"/>
                  <a:gd name="txT" fmla="*/ 0 h 11"/>
                  <a:gd name="txR" fmla="*/ 68 w 68"/>
                  <a:gd name="txB" fmla="*/ 11 h 11"/>
                </a:gdLst>
                <a:ahLst/>
                <a:cxnLst>
                  <a:cxn ang="0">
                    <a:pos x="0" y="1"/>
                  </a:cxn>
                  <a:cxn ang="0">
                    <a:pos x="0" y="0"/>
                  </a:cxn>
                  <a:cxn ang="0">
                    <a:pos x="0" y="0"/>
                  </a:cxn>
                  <a:cxn ang="0">
                    <a:pos x="0" y="0"/>
                  </a:cxn>
                  <a:cxn ang="0">
                    <a:pos x="0" y="0"/>
                  </a:cxn>
                  <a:cxn ang="0">
                    <a:pos x="0" y="0"/>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rect l="txL" t="txT" r="txR" b="txB"/>
                <a:pathLst>
                  <a:path w="68" h="11">
                    <a:moveTo>
                      <a:pt x="56" y="6"/>
                    </a:moveTo>
                    <a:lnTo>
                      <a:pt x="62" y="0"/>
                    </a:lnTo>
                    <a:lnTo>
                      <a:pt x="55" y="0"/>
                    </a:lnTo>
                    <a:lnTo>
                      <a:pt x="47" y="0"/>
                    </a:lnTo>
                    <a:lnTo>
                      <a:pt x="39" y="0"/>
                    </a:lnTo>
                    <a:lnTo>
                      <a:pt x="32" y="0"/>
                    </a:lnTo>
                    <a:lnTo>
                      <a:pt x="24" y="0"/>
                    </a:lnTo>
                    <a:lnTo>
                      <a:pt x="16" y="0"/>
                    </a:lnTo>
                    <a:lnTo>
                      <a:pt x="8" y="0"/>
                    </a:lnTo>
                    <a:lnTo>
                      <a:pt x="0" y="0"/>
                    </a:lnTo>
                    <a:lnTo>
                      <a:pt x="0" y="11"/>
                    </a:lnTo>
                    <a:lnTo>
                      <a:pt x="8" y="11"/>
                    </a:lnTo>
                    <a:lnTo>
                      <a:pt x="16" y="11"/>
                    </a:lnTo>
                    <a:lnTo>
                      <a:pt x="24" y="11"/>
                    </a:lnTo>
                    <a:lnTo>
                      <a:pt x="32" y="11"/>
                    </a:lnTo>
                    <a:lnTo>
                      <a:pt x="39" y="11"/>
                    </a:lnTo>
                    <a:lnTo>
                      <a:pt x="47" y="11"/>
                    </a:lnTo>
                    <a:lnTo>
                      <a:pt x="55" y="11"/>
                    </a:lnTo>
                    <a:lnTo>
                      <a:pt x="62" y="11"/>
                    </a:lnTo>
                    <a:lnTo>
                      <a:pt x="68" y="6"/>
                    </a:lnTo>
                    <a:lnTo>
                      <a:pt x="62" y="11"/>
                    </a:lnTo>
                    <a:lnTo>
                      <a:pt x="66" y="9"/>
                    </a:lnTo>
                    <a:lnTo>
                      <a:pt x="68" y="6"/>
                    </a:lnTo>
                    <a:lnTo>
                      <a:pt x="66" y="2"/>
                    </a:lnTo>
                    <a:lnTo>
                      <a:pt x="62" y="0"/>
                    </a:lnTo>
                    <a:lnTo>
                      <a:pt x="56" y="6"/>
                    </a:lnTo>
                    <a:close/>
                  </a:path>
                </a:pathLst>
              </a:custGeom>
              <a:solidFill>
                <a:srgbClr val="000000">
                  <a:alpha val="100000"/>
                </a:srgbClr>
              </a:solidFill>
              <a:ln w="9525">
                <a:noFill/>
              </a:ln>
            </p:spPr>
            <p:txBody>
              <a:bodyPr/>
              <a:p>
                <a:endParaRPr lang="zh-CN" altLang="en-US"/>
              </a:p>
            </p:txBody>
          </p:sp>
          <p:sp>
            <p:nvSpPr>
              <p:cNvPr id="44460" name="Freeform 192"/>
              <p:cNvSpPr/>
              <p:nvPr/>
            </p:nvSpPr>
            <p:spPr>
              <a:xfrm>
                <a:off x="4642" y="3682"/>
                <a:ext cx="5" cy="50"/>
              </a:xfrm>
              <a:custGeom>
                <a:avLst/>
                <a:gdLst>
                  <a:gd name="txL" fmla="*/ 0 w 12"/>
                  <a:gd name="txT" fmla="*/ 0 h 100"/>
                  <a:gd name="txR" fmla="*/ 12 w 12"/>
                  <a:gd name="txB" fmla="*/ 100 h 100"/>
                </a:gdLst>
                <a:ahLst/>
                <a:cxnLst>
                  <a:cxn ang="0">
                    <a:pos x="0" y="1"/>
                  </a:cxn>
                  <a:cxn ang="0">
                    <a:pos x="0" y="1"/>
                  </a:cxn>
                  <a:cxn ang="0">
                    <a:pos x="0" y="1"/>
                  </a:cxn>
                  <a:cxn ang="0">
                    <a:pos x="0" y="1"/>
                  </a:cxn>
                  <a:cxn ang="0">
                    <a:pos x="0" y="1"/>
                  </a:cxn>
                  <a:cxn ang="0">
                    <a:pos x="0" y="0"/>
                  </a:cxn>
                  <a:cxn ang="0">
                    <a:pos x="0" y="1"/>
                  </a:cxn>
                  <a:cxn ang="0">
                    <a:pos x="0" y="1"/>
                  </a:cxn>
                  <a:cxn ang="0">
                    <a:pos x="0" y="0"/>
                  </a:cxn>
                  <a:cxn ang="0">
                    <a:pos x="0" y="1"/>
                  </a:cxn>
                  <a:cxn ang="0">
                    <a:pos x="0" y="1"/>
                  </a:cxn>
                  <a:cxn ang="0">
                    <a:pos x="0" y="1"/>
                  </a:cxn>
                </a:cxnLst>
                <a:rect l="txL" t="txT" r="txR" b="txB"/>
                <a:pathLst>
                  <a:path w="12" h="100">
                    <a:moveTo>
                      <a:pt x="6" y="11"/>
                    </a:moveTo>
                    <a:lnTo>
                      <a:pt x="0" y="5"/>
                    </a:lnTo>
                    <a:lnTo>
                      <a:pt x="0" y="100"/>
                    </a:lnTo>
                    <a:lnTo>
                      <a:pt x="12" y="100"/>
                    </a:lnTo>
                    <a:lnTo>
                      <a:pt x="12" y="5"/>
                    </a:lnTo>
                    <a:lnTo>
                      <a:pt x="6" y="0"/>
                    </a:lnTo>
                    <a:lnTo>
                      <a:pt x="12" y="5"/>
                    </a:lnTo>
                    <a:lnTo>
                      <a:pt x="10" y="2"/>
                    </a:lnTo>
                    <a:lnTo>
                      <a:pt x="6" y="0"/>
                    </a:lnTo>
                    <a:lnTo>
                      <a:pt x="3" y="2"/>
                    </a:lnTo>
                    <a:lnTo>
                      <a:pt x="0" y="5"/>
                    </a:lnTo>
                    <a:lnTo>
                      <a:pt x="6" y="11"/>
                    </a:lnTo>
                    <a:close/>
                  </a:path>
                </a:pathLst>
              </a:custGeom>
              <a:solidFill>
                <a:srgbClr val="000000">
                  <a:alpha val="100000"/>
                </a:srgbClr>
              </a:solidFill>
              <a:ln w="9525">
                <a:noFill/>
              </a:ln>
            </p:spPr>
            <p:txBody>
              <a:bodyPr/>
              <a:p>
                <a:endParaRPr lang="zh-CN" altLang="en-US"/>
              </a:p>
            </p:txBody>
          </p:sp>
          <p:sp>
            <p:nvSpPr>
              <p:cNvPr id="44461" name="Freeform 193"/>
              <p:cNvSpPr/>
              <p:nvPr/>
            </p:nvSpPr>
            <p:spPr>
              <a:xfrm>
                <a:off x="4589" y="3682"/>
                <a:ext cx="56" cy="7"/>
              </a:xfrm>
              <a:custGeom>
                <a:avLst/>
                <a:gdLst>
                  <a:gd name="txL" fmla="*/ 0 w 110"/>
                  <a:gd name="txT" fmla="*/ 0 h 12"/>
                  <a:gd name="txR" fmla="*/ 110 w 110"/>
                  <a:gd name="txB" fmla="*/ 12 h 12"/>
                </a:gdLst>
                <a:ahLst/>
                <a:cxnLst>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0"/>
                  </a:cxn>
                  <a:cxn ang="0">
                    <a:pos x="1" y="0"/>
                  </a:cxn>
                  <a:cxn ang="0">
                    <a:pos x="1" y="0"/>
                  </a:cxn>
                  <a:cxn ang="0">
                    <a:pos x="1" y="1"/>
                  </a:cxn>
                  <a:cxn ang="0">
                    <a:pos x="1" y="1"/>
                  </a:cxn>
                  <a:cxn ang="0">
                    <a:pos x="1" y="1"/>
                  </a:cxn>
                  <a:cxn ang="0">
                    <a:pos x="0" y="1"/>
                  </a:cxn>
                  <a:cxn ang="0">
                    <a:pos x="0" y="1"/>
                  </a:cxn>
                  <a:cxn ang="0">
                    <a:pos x="0" y="1"/>
                  </a:cxn>
                </a:cxnLst>
                <a:rect l="txL" t="txT" r="txR" b="txB"/>
                <a:pathLst>
                  <a:path w="110" h="12">
                    <a:moveTo>
                      <a:pt x="0" y="12"/>
                    </a:moveTo>
                    <a:lnTo>
                      <a:pt x="0" y="12"/>
                    </a:lnTo>
                    <a:lnTo>
                      <a:pt x="15" y="12"/>
                    </a:lnTo>
                    <a:lnTo>
                      <a:pt x="30" y="12"/>
                    </a:lnTo>
                    <a:lnTo>
                      <a:pt x="43" y="12"/>
                    </a:lnTo>
                    <a:lnTo>
                      <a:pt x="57" y="11"/>
                    </a:lnTo>
                    <a:lnTo>
                      <a:pt x="71" y="11"/>
                    </a:lnTo>
                    <a:lnTo>
                      <a:pt x="85" y="11"/>
                    </a:lnTo>
                    <a:lnTo>
                      <a:pt x="98" y="11"/>
                    </a:lnTo>
                    <a:lnTo>
                      <a:pt x="110" y="11"/>
                    </a:lnTo>
                    <a:lnTo>
                      <a:pt x="110" y="0"/>
                    </a:lnTo>
                    <a:lnTo>
                      <a:pt x="98" y="0"/>
                    </a:lnTo>
                    <a:lnTo>
                      <a:pt x="85" y="0"/>
                    </a:lnTo>
                    <a:lnTo>
                      <a:pt x="71" y="0"/>
                    </a:lnTo>
                    <a:lnTo>
                      <a:pt x="57" y="0"/>
                    </a:lnTo>
                    <a:lnTo>
                      <a:pt x="43" y="1"/>
                    </a:lnTo>
                    <a:lnTo>
                      <a:pt x="30" y="1"/>
                    </a:lnTo>
                    <a:lnTo>
                      <a:pt x="15" y="1"/>
                    </a:lnTo>
                    <a:lnTo>
                      <a:pt x="0" y="1"/>
                    </a:lnTo>
                    <a:lnTo>
                      <a:pt x="0" y="12"/>
                    </a:lnTo>
                    <a:close/>
                  </a:path>
                </a:pathLst>
              </a:custGeom>
              <a:solidFill>
                <a:srgbClr val="000000">
                  <a:alpha val="100000"/>
                </a:srgbClr>
              </a:solidFill>
              <a:ln w="9525">
                <a:noFill/>
              </a:ln>
            </p:spPr>
            <p:txBody>
              <a:bodyPr/>
              <a:p>
                <a:endParaRPr lang="zh-CN" altLang="en-US"/>
              </a:p>
            </p:txBody>
          </p:sp>
          <p:sp>
            <p:nvSpPr>
              <p:cNvPr id="44462" name="Freeform 194"/>
              <p:cNvSpPr/>
              <p:nvPr/>
            </p:nvSpPr>
            <p:spPr>
              <a:xfrm>
                <a:off x="4349" y="3683"/>
                <a:ext cx="240" cy="7"/>
              </a:xfrm>
              <a:custGeom>
                <a:avLst/>
                <a:gdLst>
                  <a:gd name="txL" fmla="*/ 0 w 481"/>
                  <a:gd name="txT" fmla="*/ 0 h 15"/>
                  <a:gd name="txR" fmla="*/ 481 w 481"/>
                  <a:gd name="txB" fmla="*/ 15 h 1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81" h="15">
                    <a:moveTo>
                      <a:pt x="0" y="15"/>
                    </a:moveTo>
                    <a:lnTo>
                      <a:pt x="0" y="15"/>
                    </a:lnTo>
                    <a:lnTo>
                      <a:pt x="29" y="15"/>
                    </a:lnTo>
                    <a:lnTo>
                      <a:pt x="59" y="15"/>
                    </a:lnTo>
                    <a:lnTo>
                      <a:pt x="90" y="15"/>
                    </a:lnTo>
                    <a:lnTo>
                      <a:pt x="122" y="15"/>
                    </a:lnTo>
                    <a:lnTo>
                      <a:pt x="153" y="15"/>
                    </a:lnTo>
                    <a:lnTo>
                      <a:pt x="184" y="13"/>
                    </a:lnTo>
                    <a:lnTo>
                      <a:pt x="215" y="13"/>
                    </a:lnTo>
                    <a:lnTo>
                      <a:pt x="246" y="13"/>
                    </a:lnTo>
                    <a:lnTo>
                      <a:pt x="277" y="13"/>
                    </a:lnTo>
                    <a:lnTo>
                      <a:pt x="308" y="12"/>
                    </a:lnTo>
                    <a:lnTo>
                      <a:pt x="338" y="12"/>
                    </a:lnTo>
                    <a:lnTo>
                      <a:pt x="368" y="12"/>
                    </a:lnTo>
                    <a:lnTo>
                      <a:pt x="397" y="12"/>
                    </a:lnTo>
                    <a:lnTo>
                      <a:pt x="425" y="11"/>
                    </a:lnTo>
                    <a:lnTo>
                      <a:pt x="454" y="11"/>
                    </a:lnTo>
                    <a:lnTo>
                      <a:pt x="481" y="11"/>
                    </a:lnTo>
                    <a:lnTo>
                      <a:pt x="481" y="0"/>
                    </a:lnTo>
                    <a:lnTo>
                      <a:pt x="454" y="0"/>
                    </a:lnTo>
                    <a:lnTo>
                      <a:pt x="425" y="0"/>
                    </a:lnTo>
                    <a:lnTo>
                      <a:pt x="397" y="1"/>
                    </a:lnTo>
                    <a:lnTo>
                      <a:pt x="368" y="1"/>
                    </a:lnTo>
                    <a:lnTo>
                      <a:pt x="338" y="1"/>
                    </a:lnTo>
                    <a:lnTo>
                      <a:pt x="308" y="1"/>
                    </a:lnTo>
                    <a:lnTo>
                      <a:pt x="277" y="2"/>
                    </a:lnTo>
                    <a:lnTo>
                      <a:pt x="246" y="2"/>
                    </a:lnTo>
                    <a:lnTo>
                      <a:pt x="215" y="2"/>
                    </a:lnTo>
                    <a:lnTo>
                      <a:pt x="184" y="2"/>
                    </a:lnTo>
                    <a:lnTo>
                      <a:pt x="153" y="3"/>
                    </a:lnTo>
                    <a:lnTo>
                      <a:pt x="122" y="3"/>
                    </a:lnTo>
                    <a:lnTo>
                      <a:pt x="90" y="3"/>
                    </a:lnTo>
                    <a:lnTo>
                      <a:pt x="59" y="3"/>
                    </a:lnTo>
                    <a:lnTo>
                      <a:pt x="29" y="3"/>
                    </a:lnTo>
                    <a:lnTo>
                      <a:pt x="0" y="3"/>
                    </a:lnTo>
                    <a:lnTo>
                      <a:pt x="0" y="15"/>
                    </a:lnTo>
                    <a:close/>
                  </a:path>
                </a:pathLst>
              </a:custGeom>
              <a:solidFill>
                <a:srgbClr val="000000">
                  <a:alpha val="100000"/>
                </a:srgbClr>
              </a:solidFill>
              <a:ln w="9525">
                <a:noFill/>
              </a:ln>
            </p:spPr>
            <p:txBody>
              <a:bodyPr/>
              <a:p>
                <a:endParaRPr lang="zh-CN" altLang="en-US"/>
              </a:p>
            </p:txBody>
          </p:sp>
          <p:sp>
            <p:nvSpPr>
              <p:cNvPr id="44463" name="Freeform 195"/>
              <p:cNvSpPr/>
              <p:nvPr/>
            </p:nvSpPr>
            <p:spPr>
              <a:xfrm>
                <a:off x="4174" y="3683"/>
                <a:ext cx="175" cy="7"/>
              </a:xfrm>
              <a:custGeom>
                <a:avLst/>
                <a:gdLst>
                  <a:gd name="txL" fmla="*/ 0 w 350"/>
                  <a:gd name="txT" fmla="*/ 0 h 15"/>
                  <a:gd name="txR" fmla="*/ 350 w 350"/>
                  <a:gd name="txB" fmla="*/ 15 h 1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0" y="0"/>
                  </a:cxn>
                  <a:cxn ang="0">
                    <a:pos x="1" y="0"/>
                  </a:cxn>
                  <a:cxn ang="0">
                    <a:pos x="1" y="0"/>
                  </a:cxn>
                  <a:cxn ang="0">
                    <a:pos x="1" y="0"/>
                  </a:cxn>
                </a:cxnLst>
                <a:rect l="txL" t="txT" r="txR" b="txB"/>
                <a:pathLst>
                  <a:path w="350" h="15">
                    <a:moveTo>
                      <a:pt x="9" y="4"/>
                    </a:moveTo>
                    <a:lnTo>
                      <a:pt x="3" y="9"/>
                    </a:lnTo>
                    <a:lnTo>
                      <a:pt x="8" y="10"/>
                    </a:lnTo>
                    <a:lnTo>
                      <a:pt x="16" y="10"/>
                    </a:lnTo>
                    <a:lnTo>
                      <a:pt x="25" y="12"/>
                    </a:lnTo>
                    <a:lnTo>
                      <a:pt x="38" y="12"/>
                    </a:lnTo>
                    <a:lnTo>
                      <a:pt x="53" y="13"/>
                    </a:lnTo>
                    <a:lnTo>
                      <a:pt x="71" y="13"/>
                    </a:lnTo>
                    <a:lnTo>
                      <a:pt x="91" y="15"/>
                    </a:lnTo>
                    <a:lnTo>
                      <a:pt x="114" y="15"/>
                    </a:lnTo>
                    <a:lnTo>
                      <a:pt x="138" y="15"/>
                    </a:lnTo>
                    <a:lnTo>
                      <a:pt x="163" y="15"/>
                    </a:lnTo>
                    <a:lnTo>
                      <a:pt x="191" y="15"/>
                    </a:lnTo>
                    <a:lnTo>
                      <a:pt x="221" y="15"/>
                    </a:lnTo>
                    <a:lnTo>
                      <a:pt x="251" y="15"/>
                    </a:lnTo>
                    <a:lnTo>
                      <a:pt x="283" y="15"/>
                    </a:lnTo>
                    <a:lnTo>
                      <a:pt x="316" y="15"/>
                    </a:lnTo>
                    <a:lnTo>
                      <a:pt x="350" y="15"/>
                    </a:lnTo>
                    <a:lnTo>
                      <a:pt x="350" y="3"/>
                    </a:lnTo>
                    <a:lnTo>
                      <a:pt x="316" y="3"/>
                    </a:lnTo>
                    <a:lnTo>
                      <a:pt x="283" y="3"/>
                    </a:lnTo>
                    <a:lnTo>
                      <a:pt x="251" y="3"/>
                    </a:lnTo>
                    <a:lnTo>
                      <a:pt x="221" y="3"/>
                    </a:lnTo>
                    <a:lnTo>
                      <a:pt x="191" y="3"/>
                    </a:lnTo>
                    <a:lnTo>
                      <a:pt x="163" y="3"/>
                    </a:lnTo>
                    <a:lnTo>
                      <a:pt x="138" y="3"/>
                    </a:lnTo>
                    <a:lnTo>
                      <a:pt x="114" y="3"/>
                    </a:lnTo>
                    <a:lnTo>
                      <a:pt x="91" y="3"/>
                    </a:lnTo>
                    <a:lnTo>
                      <a:pt x="71" y="2"/>
                    </a:lnTo>
                    <a:lnTo>
                      <a:pt x="53" y="2"/>
                    </a:lnTo>
                    <a:lnTo>
                      <a:pt x="38" y="1"/>
                    </a:lnTo>
                    <a:lnTo>
                      <a:pt x="25" y="1"/>
                    </a:lnTo>
                    <a:lnTo>
                      <a:pt x="16" y="1"/>
                    </a:lnTo>
                    <a:lnTo>
                      <a:pt x="8" y="1"/>
                    </a:lnTo>
                    <a:lnTo>
                      <a:pt x="5" y="0"/>
                    </a:lnTo>
                    <a:lnTo>
                      <a:pt x="0" y="4"/>
                    </a:lnTo>
                    <a:lnTo>
                      <a:pt x="5" y="0"/>
                    </a:lnTo>
                    <a:lnTo>
                      <a:pt x="2" y="1"/>
                    </a:lnTo>
                    <a:lnTo>
                      <a:pt x="0" y="3"/>
                    </a:lnTo>
                    <a:lnTo>
                      <a:pt x="1" y="7"/>
                    </a:lnTo>
                    <a:lnTo>
                      <a:pt x="3" y="9"/>
                    </a:lnTo>
                    <a:lnTo>
                      <a:pt x="9" y="4"/>
                    </a:lnTo>
                    <a:close/>
                  </a:path>
                </a:pathLst>
              </a:custGeom>
              <a:solidFill>
                <a:srgbClr val="000000">
                  <a:alpha val="100000"/>
                </a:srgbClr>
              </a:solidFill>
              <a:ln w="9525">
                <a:noFill/>
              </a:ln>
            </p:spPr>
            <p:txBody>
              <a:bodyPr/>
              <a:p>
                <a:endParaRPr lang="zh-CN" altLang="en-US"/>
              </a:p>
            </p:txBody>
          </p:sp>
          <p:sp>
            <p:nvSpPr>
              <p:cNvPr id="44464" name="Freeform 196"/>
              <p:cNvSpPr/>
              <p:nvPr/>
            </p:nvSpPr>
            <p:spPr>
              <a:xfrm>
                <a:off x="4172" y="3685"/>
                <a:ext cx="6" cy="46"/>
              </a:xfrm>
              <a:custGeom>
                <a:avLst/>
                <a:gdLst>
                  <a:gd name="txL" fmla="*/ 0 w 13"/>
                  <a:gd name="txT" fmla="*/ 0 h 91"/>
                  <a:gd name="txR" fmla="*/ 13 w 13"/>
                  <a:gd name="txB" fmla="*/ 91 h 91"/>
                </a:gdLst>
                <a:ahLst/>
                <a:cxnLst>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3" h="91">
                    <a:moveTo>
                      <a:pt x="8" y="80"/>
                    </a:moveTo>
                    <a:lnTo>
                      <a:pt x="13" y="84"/>
                    </a:lnTo>
                    <a:lnTo>
                      <a:pt x="11" y="72"/>
                    </a:lnTo>
                    <a:lnTo>
                      <a:pt x="12" y="51"/>
                    </a:lnTo>
                    <a:lnTo>
                      <a:pt x="11" y="27"/>
                    </a:lnTo>
                    <a:lnTo>
                      <a:pt x="13" y="0"/>
                    </a:lnTo>
                    <a:lnTo>
                      <a:pt x="4" y="0"/>
                    </a:lnTo>
                    <a:lnTo>
                      <a:pt x="1" y="27"/>
                    </a:lnTo>
                    <a:lnTo>
                      <a:pt x="0" y="51"/>
                    </a:lnTo>
                    <a:lnTo>
                      <a:pt x="1" y="72"/>
                    </a:lnTo>
                    <a:lnTo>
                      <a:pt x="4" y="87"/>
                    </a:lnTo>
                    <a:lnTo>
                      <a:pt x="8" y="91"/>
                    </a:lnTo>
                    <a:lnTo>
                      <a:pt x="4" y="87"/>
                    </a:lnTo>
                    <a:lnTo>
                      <a:pt x="6" y="89"/>
                    </a:lnTo>
                    <a:lnTo>
                      <a:pt x="9" y="90"/>
                    </a:lnTo>
                    <a:lnTo>
                      <a:pt x="12" y="88"/>
                    </a:lnTo>
                    <a:lnTo>
                      <a:pt x="13" y="84"/>
                    </a:lnTo>
                    <a:lnTo>
                      <a:pt x="8" y="80"/>
                    </a:lnTo>
                    <a:close/>
                  </a:path>
                </a:pathLst>
              </a:custGeom>
              <a:solidFill>
                <a:srgbClr val="000000">
                  <a:alpha val="100000"/>
                </a:srgbClr>
              </a:solidFill>
              <a:ln w="9525">
                <a:noFill/>
              </a:ln>
            </p:spPr>
            <p:txBody>
              <a:bodyPr/>
              <a:p>
                <a:endParaRPr lang="zh-CN" altLang="en-US"/>
              </a:p>
            </p:txBody>
          </p:sp>
          <p:sp>
            <p:nvSpPr>
              <p:cNvPr id="44465" name="Freeform 197"/>
              <p:cNvSpPr/>
              <p:nvPr/>
            </p:nvSpPr>
            <p:spPr>
              <a:xfrm>
                <a:off x="4176" y="3725"/>
                <a:ext cx="20" cy="6"/>
              </a:xfrm>
              <a:custGeom>
                <a:avLst/>
                <a:gdLst>
                  <a:gd name="txL" fmla="*/ 0 w 41"/>
                  <a:gd name="txT" fmla="*/ 0 h 12"/>
                  <a:gd name="txR" fmla="*/ 41 w 41"/>
                  <a:gd name="txB" fmla="*/ 12 h 12"/>
                </a:gdLst>
                <a:ahLst/>
                <a:cxnLst>
                  <a:cxn ang="0">
                    <a:pos x="0" y="1"/>
                  </a:cxn>
                  <a:cxn ang="0">
                    <a:pos x="0" y="1"/>
                  </a:cxn>
                  <a:cxn ang="0">
                    <a:pos x="0" y="1"/>
                  </a:cxn>
                  <a:cxn ang="0">
                    <a:pos x="0" y="1"/>
                  </a:cxn>
                  <a:cxn ang="0">
                    <a:pos x="0" y="1"/>
                  </a:cxn>
                  <a:cxn ang="0">
                    <a:pos x="0" y="1"/>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41" h="12">
                    <a:moveTo>
                      <a:pt x="41" y="2"/>
                    </a:moveTo>
                    <a:lnTo>
                      <a:pt x="41" y="1"/>
                    </a:lnTo>
                    <a:lnTo>
                      <a:pt x="34" y="1"/>
                    </a:lnTo>
                    <a:lnTo>
                      <a:pt x="27" y="1"/>
                    </a:lnTo>
                    <a:lnTo>
                      <a:pt x="21" y="2"/>
                    </a:lnTo>
                    <a:lnTo>
                      <a:pt x="15" y="1"/>
                    </a:lnTo>
                    <a:lnTo>
                      <a:pt x="11" y="0"/>
                    </a:lnTo>
                    <a:lnTo>
                      <a:pt x="7" y="0"/>
                    </a:lnTo>
                    <a:lnTo>
                      <a:pt x="4" y="0"/>
                    </a:lnTo>
                    <a:lnTo>
                      <a:pt x="0" y="0"/>
                    </a:lnTo>
                    <a:lnTo>
                      <a:pt x="0" y="11"/>
                    </a:lnTo>
                    <a:lnTo>
                      <a:pt x="4" y="11"/>
                    </a:lnTo>
                    <a:lnTo>
                      <a:pt x="7" y="11"/>
                    </a:lnTo>
                    <a:lnTo>
                      <a:pt x="11" y="11"/>
                    </a:lnTo>
                    <a:lnTo>
                      <a:pt x="15" y="10"/>
                    </a:lnTo>
                    <a:lnTo>
                      <a:pt x="21" y="11"/>
                    </a:lnTo>
                    <a:lnTo>
                      <a:pt x="27" y="12"/>
                    </a:lnTo>
                    <a:lnTo>
                      <a:pt x="34" y="12"/>
                    </a:lnTo>
                    <a:lnTo>
                      <a:pt x="41" y="12"/>
                    </a:lnTo>
                    <a:lnTo>
                      <a:pt x="41" y="11"/>
                    </a:lnTo>
                    <a:lnTo>
                      <a:pt x="41" y="2"/>
                    </a:lnTo>
                    <a:close/>
                  </a:path>
                </a:pathLst>
              </a:custGeom>
              <a:solidFill>
                <a:srgbClr val="000000">
                  <a:alpha val="100000"/>
                </a:srgbClr>
              </a:solidFill>
              <a:ln w="9525">
                <a:noFill/>
              </a:ln>
            </p:spPr>
            <p:txBody>
              <a:bodyPr/>
              <a:p>
                <a:endParaRPr lang="zh-CN" altLang="en-US"/>
              </a:p>
            </p:txBody>
          </p:sp>
          <p:sp>
            <p:nvSpPr>
              <p:cNvPr id="44466" name="Freeform 198"/>
              <p:cNvSpPr/>
              <p:nvPr/>
            </p:nvSpPr>
            <p:spPr>
              <a:xfrm>
                <a:off x="4196" y="3725"/>
                <a:ext cx="420" cy="10"/>
              </a:xfrm>
              <a:custGeom>
                <a:avLst/>
                <a:gdLst>
                  <a:gd name="txL" fmla="*/ 0 w 840"/>
                  <a:gd name="txT" fmla="*/ 0 h 19"/>
                  <a:gd name="txR" fmla="*/ 840 w 840"/>
                  <a:gd name="txB" fmla="*/ 19 h 19"/>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840" h="19">
                    <a:moveTo>
                      <a:pt x="834" y="8"/>
                    </a:moveTo>
                    <a:lnTo>
                      <a:pt x="834" y="8"/>
                    </a:lnTo>
                    <a:lnTo>
                      <a:pt x="809" y="8"/>
                    </a:lnTo>
                    <a:lnTo>
                      <a:pt x="783" y="8"/>
                    </a:lnTo>
                    <a:lnTo>
                      <a:pt x="757" y="8"/>
                    </a:lnTo>
                    <a:lnTo>
                      <a:pt x="729" y="8"/>
                    </a:lnTo>
                    <a:lnTo>
                      <a:pt x="702" y="8"/>
                    </a:lnTo>
                    <a:lnTo>
                      <a:pt x="673" y="8"/>
                    </a:lnTo>
                    <a:lnTo>
                      <a:pt x="644" y="7"/>
                    </a:lnTo>
                    <a:lnTo>
                      <a:pt x="614" y="7"/>
                    </a:lnTo>
                    <a:lnTo>
                      <a:pt x="584" y="7"/>
                    </a:lnTo>
                    <a:lnTo>
                      <a:pt x="554" y="7"/>
                    </a:lnTo>
                    <a:lnTo>
                      <a:pt x="524" y="7"/>
                    </a:lnTo>
                    <a:lnTo>
                      <a:pt x="493" y="6"/>
                    </a:lnTo>
                    <a:lnTo>
                      <a:pt x="463" y="6"/>
                    </a:lnTo>
                    <a:lnTo>
                      <a:pt x="433" y="6"/>
                    </a:lnTo>
                    <a:lnTo>
                      <a:pt x="404" y="6"/>
                    </a:lnTo>
                    <a:lnTo>
                      <a:pt x="374" y="5"/>
                    </a:lnTo>
                    <a:lnTo>
                      <a:pt x="344" y="5"/>
                    </a:lnTo>
                    <a:lnTo>
                      <a:pt x="315" y="5"/>
                    </a:lnTo>
                    <a:lnTo>
                      <a:pt x="286" y="3"/>
                    </a:lnTo>
                    <a:lnTo>
                      <a:pt x="259" y="3"/>
                    </a:lnTo>
                    <a:lnTo>
                      <a:pt x="231" y="3"/>
                    </a:lnTo>
                    <a:lnTo>
                      <a:pt x="204" y="3"/>
                    </a:lnTo>
                    <a:lnTo>
                      <a:pt x="178" y="2"/>
                    </a:lnTo>
                    <a:lnTo>
                      <a:pt x="154" y="2"/>
                    </a:lnTo>
                    <a:lnTo>
                      <a:pt x="130" y="2"/>
                    </a:lnTo>
                    <a:lnTo>
                      <a:pt x="108" y="1"/>
                    </a:lnTo>
                    <a:lnTo>
                      <a:pt x="86" y="1"/>
                    </a:lnTo>
                    <a:lnTo>
                      <a:pt x="66" y="1"/>
                    </a:lnTo>
                    <a:lnTo>
                      <a:pt x="47" y="1"/>
                    </a:lnTo>
                    <a:lnTo>
                      <a:pt x="29" y="0"/>
                    </a:lnTo>
                    <a:lnTo>
                      <a:pt x="13" y="0"/>
                    </a:lnTo>
                    <a:lnTo>
                      <a:pt x="0" y="1"/>
                    </a:lnTo>
                    <a:lnTo>
                      <a:pt x="0" y="10"/>
                    </a:lnTo>
                    <a:lnTo>
                      <a:pt x="13" y="11"/>
                    </a:lnTo>
                    <a:lnTo>
                      <a:pt x="29" y="11"/>
                    </a:lnTo>
                    <a:lnTo>
                      <a:pt x="47" y="13"/>
                    </a:lnTo>
                    <a:lnTo>
                      <a:pt x="66" y="13"/>
                    </a:lnTo>
                    <a:lnTo>
                      <a:pt x="86" y="13"/>
                    </a:lnTo>
                    <a:lnTo>
                      <a:pt x="108" y="13"/>
                    </a:lnTo>
                    <a:lnTo>
                      <a:pt x="130" y="14"/>
                    </a:lnTo>
                    <a:lnTo>
                      <a:pt x="154" y="14"/>
                    </a:lnTo>
                    <a:lnTo>
                      <a:pt x="178" y="14"/>
                    </a:lnTo>
                    <a:lnTo>
                      <a:pt x="204" y="15"/>
                    </a:lnTo>
                    <a:lnTo>
                      <a:pt x="231" y="15"/>
                    </a:lnTo>
                    <a:lnTo>
                      <a:pt x="259" y="15"/>
                    </a:lnTo>
                    <a:lnTo>
                      <a:pt x="286" y="15"/>
                    </a:lnTo>
                    <a:lnTo>
                      <a:pt x="315" y="16"/>
                    </a:lnTo>
                    <a:lnTo>
                      <a:pt x="344" y="16"/>
                    </a:lnTo>
                    <a:lnTo>
                      <a:pt x="374" y="16"/>
                    </a:lnTo>
                    <a:lnTo>
                      <a:pt x="404" y="17"/>
                    </a:lnTo>
                    <a:lnTo>
                      <a:pt x="433" y="17"/>
                    </a:lnTo>
                    <a:lnTo>
                      <a:pt x="463" y="17"/>
                    </a:lnTo>
                    <a:lnTo>
                      <a:pt x="493" y="17"/>
                    </a:lnTo>
                    <a:lnTo>
                      <a:pt x="524" y="18"/>
                    </a:lnTo>
                    <a:lnTo>
                      <a:pt x="554" y="18"/>
                    </a:lnTo>
                    <a:lnTo>
                      <a:pt x="584" y="18"/>
                    </a:lnTo>
                    <a:lnTo>
                      <a:pt x="614" y="18"/>
                    </a:lnTo>
                    <a:lnTo>
                      <a:pt x="644" y="18"/>
                    </a:lnTo>
                    <a:lnTo>
                      <a:pt x="673" y="19"/>
                    </a:lnTo>
                    <a:lnTo>
                      <a:pt x="702" y="19"/>
                    </a:lnTo>
                    <a:lnTo>
                      <a:pt x="729" y="19"/>
                    </a:lnTo>
                    <a:lnTo>
                      <a:pt x="757" y="19"/>
                    </a:lnTo>
                    <a:lnTo>
                      <a:pt x="783" y="19"/>
                    </a:lnTo>
                    <a:lnTo>
                      <a:pt x="809" y="19"/>
                    </a:lnTo>
                    <a:lnTo>
                      <a:pt x="834" y="19"/>
                    </a:lnTo>
                    <a:lnTo>
                      <a:pt x="837" y="17"/>
                    </a:lnTo>
                    <a:lnTo>
                      <a:pt x="840" y="14"/>
                    </a:lnTo>
                    <a:lnTo>
                      <a:pt x="837" y="10"/>
                    </a:lnTo>
                    <a:lnTo>
                      <a:pt x="834" y="8"/>
                    </a:lnTo>
                    <a:close/>
                  </a:path>
                </a:pathLst>
              </a:custGeom>
              <a:solidFill>
                <a:srgbClr val="000000">
                  <a:alpha val="100000"/>
                </a:srgbClr>
              </a:solidFill>
              <a:ln w="9525">
                <a:noFill/>
              </a:ln>
            </p:spPr>
            <p:txBody>
              <a:bodyPr/>
              <a:p>
                <a:endParaRPr lang="zh-CN" altLang="en-US"/>
              </a:p>
            </p:txBody>
          </p:sp>
          <p:sp>
            <p:nvSpPr>
              <p:cNvPr id="44467" name="Freeform 199"/>
              <p:cNvSpPr/>
              <p:nvPr/>
            </p:nvSpPr>
            <p:spPr>
              <a:xfrm>
                <a:off x="4195" y="3728"/>
                <a:ext cx="420" cy="418"/>
              </a:xfrm>
              <a:custGeom>
                <a:avLst/>
                <a:gdLst>
                  <a:gd name="txL" fmla="*/ 0 w 841"/>
                  <a:gd name="txT" fmla="*/ 0 h 835"/>
                  <a:gd name="txR" fmla="*/ 841 w 841"/>
                  <a:gd name="txB" fmla="*/ 835 h 835"/>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841" h="835">
                    <a:moveTo>
                      <a:pt x="841" y="834"/>
                    </a:moveTo>
                    <a:lnTo>
                      <a:pt x="838" y="8"/>
                    </a:lnTo>
                    <a:lnTo>
                      <a:pt x="813" y="8"/>
                    </a:lnTo>
                    <a:lnTo>
                      <a:pt x="787" y="8"/>
                    </a:lnTo>
                    <a:lnTo>
                      <a:pt x="761" y="8"/>
                    </a:lnTo>
                    <a:lnTo>
                      <a:pt x="733" y="8"/>
                    </a:lnTo>
                    <a:lnTo>
                      <a:pt x="706" y="8"/>
                    </a:lnTo>
                    <a:lnTo>
                      <a:pt x="677" y="8"/>
                    </a:lnTo>
                    <a:lnTo>
                      <a:pt x="648" y="7"/>
                    </a:lnTo>
                    <a:lnTo>
                      <a:pt x="618" y="7"/>
                    </a:lnTo>
                    <a:lnTo>
                      <a:pt x="588" y="7"/>
                    </a:lnTo>
                    <a:lnTo>
                      <a:pt x="558" y="7"/>
                    </a:lnTo>
                    <a:lnTo>
                      <a:pt x="528" y="7"/>
                    </a:lnTo>
                    <a:lnTo>
                      <a:pt x="497" y="5"/>
                    </a:lnTo>
                    <a:lnTo>
                      <a:pt x="467" y="5"/>
                    </a:lnTo>
                    <a:lnTo>
                      <a:pt x="437" y="5"/>
                    </a:lnTo>
                    <a:lnTo>
                      <a:pt x="408" y="5"/>
                    </a:lnTo>
                    <a:lnTo>
                      <a:pt x="378" y="4"/>
                    </a:lnTo>
                    <a:lnTo>
                      <a:pt x="348" y="4"/>
                    </a:lnTo>
                    <a:lnTo>
                      <a:pt x="319" y="4"/>
                    </a:lnTo>
                    <a:lnTo>
                      <a:pt x="290" y="3"/>
                    </a:lnTo>
                    <a:lnTo>
                      <a:pt x="263" y="3"/>
                    </a:lnTo>
                    <a:lnTo>
                      <a:pt x="235" y="3"/>
                    </a:lnTo>
                    <a:lnTo>
                      <a:pt x="208" y="3"/>
                    </a:lnTo>
                    <a:lnTo>
                      <a:pt x="182" y="2"/>
                    </a:lnTo>
                    <a:lnTo>
                      <a:pt x="158" y="2"/>
                    </a:lnTo>
                    <a:lnTo>
                      <a:pt x="134" y="2"/>
                    </a:lnTo>
                    <a:lnTo>
                      <a:pt x="112" y="1"/>
                    </a:lnTo>
                    <a:lnTo>
                      <a:pt x="90" y="1"/>
                    </a:lnTo>
                    <a:lnTo>
                      <a:pt x="70" y="1"/>
                    </a:lnTo>
                    <a:lnTo>
                      <a:pt x="51" y="1"/>
                    </a:lnTo>
                    <a:lnTo>
                      <a:pt x="33" y="0"/>
                    </a:lnTo>
                    <a:lnTo>
                      <a:pt x="17" y="0"/>
                    </a:lnTo>
                    <a:lnTo>
                      <a:pt x="4" y="0"/>
                    </a:lnTo>
                    <a:lnTo>
                      <a:pt x="0" y="26"/>
                    </a:lnTo>
                    <a:lnTo>
                      <a:pt x="14" y="27"/>
                    </a:lnTo>
                    <a:lnTo>
                      <a:pt x="30" y="30"/>
                    </a:lnTo>
                    <a:lnTo>
                      <a:pt x="50" y="32"/>
                    </a:lnTo>
                    <a:lnTo>
                      <a:pt x="69" y="37"/>
                    </a:lnTo>
                    <a:lnTo>
                      <a:pt x="90" y="42"/>
                    </a:lnTo>
                    <a:lnTo>
                      <a:pt x="109" y="51"/>
                    </a:lnTo>
                    <a:lnTo>
                      <a:pt x="127" y="63"/>
                    </a:lnTo>
                    <a:lnTo>
                      <a:pt x="142" y="78"/>
                    </a:lnTo>
                    <a:lnTo>
                      <a:pt x="154" y="94"/>
                    </a:lnTo>
                    <a:lnTo>
                      <a:pt x="164" y="109"/>
                    </a:lnTo>
                    <a:lnTo>
                      <a:pt x="169" y="122"/>
                    </a:lnTo>
                    <a:lnTo>
                      <a:pt x="172" y="134"/>
                    </a:lnTo>
                    <a:lnTo>
                      <a:pt x="170" y="148"/>
                    </a:lnTo>
                    <a:lnTo>
                      <a:pt x="166" y="162"/>
                    </a:lnTo>
                    <a:lnTo>
                      <a:pt x="159" y="178"/>
                    </a:lnTo>
                    <a:lnTo>
                      <a:pt x="149" y="198"/>
                    </a:lnTo>
                    <a:lnTo>
                      <a:pt x="136" y="224"/>
                    </a:lnTo>
                    <a:lnTo>
                      <a:pt x="122" y="259"/>
                    </a:lnTo>
                    <a:lnTo>
                      <a:pt x="107" y="298"/>
                    </a:lnTo>
                    <a:lnTo>
                      <a:pt x="92" y="341"/>
                    </a:lnTo>
                    <a:lnTo>
                      <a:pt x="78" y="382"/>
                    </a:lnTo>
                    <a:lnTo>
                      <a:pt x="67" y="420"/>
                    </a:lnTo>
                    <a:lnTo>
                      <a:pt x="58" y="451"/>
                    </a:lnTo>
                    <a:lnTo>
                      <a:pt x="52" y="473"/>
                    </a:lnTo>
                    <a:lnTo>
                      <a:pt x="50" y="511"/>
                    </a:lnTo>
                    <a:lnTo>
                      <a:pt x="53" y="556"/>
                    </a:lnTo>
                    <a:lnTo>
                      <a:pt x="56" y="599"/>
                    </a:lnTo>
                    <a:lnTo>
                      <a:pt x="52" y="627"/>
                    </a:lnTo>
                    <a:lnTo>
                      <a:pt x="70" y="645"/>
                    </a:lnTo>
                    <a:lnTo>
                      <a:pt x="89" y="660"/>
                    </a:lnTo>
                    <a:lnTo>
                      <a:pt x="108" y="672"/>
                    </a:lnTo>
                    <a:lnTo>
                      <a:pt x="128" y="684"/>
                    </a:lnTo>
                    <a:lnTo>
                      <a:pt x="147" y="694"/>
                    </a:lnTo>
                    <a:lnTo>
                      <a:pt x="167" y="702"/>
                    </a:lnTo>
                    <a:lnTo>
                      <a:pt x="185" y="710"/>
                    </a:lnTo>
                    <a:lnTo>
                      <a:pt x="203" y="716"/>
                    </a:lnTo>
                    <a:lnTo>
                      <a:pt x="220" y="722"/>
                    </a:lnTo>
                    <a:lnTo>
                      <a:pt x="235" y="725"/>
                    </a:lnTo>
                    <a:lnTo>
                      <a:pt x="249" y="729"/>
                    </a:lnTo>
                    <a:lnTo>
                      <a:pt x="261" y="731"/>
                    </a:lnTo>
                    <a:lnTo>
                      <a:pt x="271" y="732"/>
                    </a:lnTo>
                    <a:lnTo>
                      <a:pt x="279" y="733"/>
                    </a:lnTo>
                    <a:lnTo>
                      <a:pt x="283" y="734"/>
                    </a:lnTo>
                    <a:lnTo>
                      <a:pt x="284" y="734"/>
                    </a:lnTo>
                    <a:lnTo>
                      <a:pt x="292" y="738"/>
                    </a:lnTo>
                    <a:lnTo>
                      <a:pt x="301" y="745"/>
                    </a:lnTo>
                    <a:lnTo>
                      <a:pt x="309" y="755"/>
                    </a:lnTo>
                    <a:lnTo>
                      <a:pt x="314" y="768"/>
                    </a:lnTo>
                    <a:lnTo>
                      <a:pt x="328" y="768"/>
                    </a:lnTo>
                    <a:lnTo>
                      <a:pt x="348" y="769"/>
                    </a:lnTo>
                    <a:lnTo>
                      <a:pt x="372" y="770"/>
                    </a:lnTo>
                    <a:lnTo>
                      <a:pt x="399" y="771"/>
                    </a:lnTo>
                    <a:lnTo>
                      <a:pt x="431" y="772"/>
                    </a:lnTo>
                    <a:lnTo>
                      <a:pt x="463" y="775"/>
                    </a:lnTo>
                    <a:lnTo>
                      <a:pt x="497" y="776"/>
                    </a:lnTo>
                    <a:lnTo>
                      <a:pt x="532" y="777"/>
                    </a:lnTo>
                    <a:lnTo>
                      <a:pt x="566" y="779"/>
                    </a:lnTo>
                    <a:lnTo>
                      <a:pt x="600" y="781"/>
                    </a:lnTo>
                    <a:lnTo>
                      <a:pt x="631" y="782"/>
                    </a:lnTo>
                    <a:lnTo>
                      <a:pt x="660" y="784"/>
                    </a:lnTo>
                    <a:lnTo>
                      <a:pt x="685" y="785"/>
                    </a:lnTo>
                    <a:lnTo>
                      <a:pt x="706" y="785"/>
                    </a:lnTo>
                    <a:lnTo>
                      <a:pt x="722" y="786"/>
                    </a:lnTo>
                    <a:lnTo>
                      <a:pt x="731" y="786"/>
                    </a:lnTo>
                    <a:lnTo>
                      <a:pt x="730" y="802"/>
                    </a:lnTo>
                    <a:lnTo>
                      <a:pt x="731" y="817"/>
                    </a:lnTo>
                    <a:lnTo>
                      <a:pt x="733" y="829"/>
                    </a:lnTo>
                    <a:lnTo>
                      <a:pt x="734" y="834"/>
                    </a:lnTo>
                    <a:lnTo>
                      <a:pt x="747" y="835"/>
                    </a:lnTo>
                    <a:lnTo>
                      <a:pt x="763" y="835"/>
                    </a:lnTo>
                    <a:lnTo>
                      <a:pt x="780" y="835"/>
                    </a:lnTo>
                    <a:lnTo>
                      <a:pt x="799" y="835"/>
                    </a:lnTo>
                    <a:lnTo>
                      <a:pt x="815" y="835"/>
                    </a:lnTo>
                    <a:lnTo>
                      <a:pt x="829" y="834"/>
                    </a:lnTo>
                    <a:lnTo>
                      <a:pt x="838" y="834"/>
                    </a:lnTo>
                    <a:lnTo>
                      <a:pt x="841" y="834"/>
                    </a:lnTo>
                    <a:close/>
                  </a:path>
                </a:pathLst>
              </a:custGeom>
              <a:solidFill>
                <a:srgbClr val="7C3800">
                  <a:alpha val="100000"/>
                </a:srgbClr>
              </a:solidFill>
              <a:ln w="9525">
                <a:noFill/>
              </a:ln>
            </p:spPr>
            <p:txBody>
              <a:bodyPr/>
              <a:p>
                <a:endParaRPr lang="zh-CN" altLang="en-US"/>
              </a:p>
            </p:txBody>
          </p:sp>
          <p:sp>
            <p:nvSpPr>
              <p:cNvPr id="44468" name="Freeform 200"/>
              <p:cNvSpPr/>
              <p:nvPr/>
            </p:nvSpPr>
            <p:spPr>
              <a:xfrm>
                <a:off x="4611" y="3729"/>
                <a:ext cx="7" cy="416"/>
              </a:xfrm>
              <a:custGeom>
                <a:avLst/>
                <a:gdLst>
                  <a:gd name="txL" fmla="*/ 0 w 15"/>
                  <a:gd name="txT" fmla="*/ 0 h 832"/>
                  <a:gd name="txR" fmla="*/ 15 w 15"/>
                  <a:gd name="txB" fmla="*/ 832 h 832"/>
                </a:gdLst>
                <a:ahLst/>
                <a:cxnLst>
                  <a:cxn ang="0">
                    <a:pos x="0" y="1"/>
                  </a:cxn>
                  <a:cxn ang="0">
                    <a:pos x="0" y="1"/>
                  </a:cxn>
                  <a:cxn ang="0">
                    <a:pos x="0" y="1"/>
                  </a:cxn>
                  <a:cxn ang="0">
                    <a:pos x="0" y="1"/>
                  </a:cxn>
                  <a:cxn ang="0">
                    <a:pos x="0" y="1"/>
                  </a:cxn>
                  <a:cxn ang="0">
                    <a:pos x="0" y="0"/>
                  </a:cxn>
                  <a:cxn ang="0">
                    <a:pos x="0" y="1"/>
                  </a:cxn>
                  <a:cxn ang="0">
                    <a:pos x="0" y="1"/>
                  </a:cxn>
                  <a:cxn ang="0">
                    <a:pos x="0" y="0"/>
                  </a:cxn>
                  <a:cxn ang="0">
                    <a:pos x="0" y="1"/>
                  </a:cxn>
                  <a:cxn ang="0">
                    <a:pos x="0" y="1"/>
                  </a:cxn>
                  <a:cxn ang="0">
                    <a:pos x="0" y="1"/>
                  </a:cxn>
                </a:cxnLst>
                <a:rect l="txL" t="txT" r="txR" b="txB"/>
                <a:pathLst>
                  <a:path w="15" h="832">
                    <a:moveTo>
                      <a:pt x="6" y="11"/>
                    </a:moveTo>
                    <a:lnTo>
                      <a:pt x="0" y="6"/>
                    </a:lnTo>
                    <a:lnTo>
                      <a:pt x="4" y="832"/>
                    </a:lnTo>
                    <a:lnTo>
                      <a:pt x="15" y="832"/>
                    </a:lnTo>
                    <a:lnTo>
                      <a:pt x="12" y="6"/>
                    </a:lnTo>
                    <a:lnTo>
                      <a:pt x="6" y="0"/>
                    </a:lnTo>
                    <a:lnTo>
                      <a:pt x="12" y="6"/>
                    </a:lnTo>
                    <a:lnTo>
                      <a:pt x="9" y="2"/>
                    </a:lnTo>
                    <a:lnTo>
                      <a:pt x="6" y="0"/>
                    </a:lnTo>
                    <a:lnTo>
                      <a:pt x="3" y="2"/>
                    </a:lnTo>
                    <a:lnTo>
                      <a:pt x="0" y="6"/>
                    </a:lnTo>
                    <a:lnTo>
                      <a:pt x="6" y="11"/>
                    </a:lnTo>
                    <a:close/>
                  </a:path>
                </a:pathLst>
              </a:custGeom>
              <a:solidFill>
                <a:srgbClr val="000000">
                  <a:alpha val="100000"/>
                </a:srgbClr>
              </a:solidFill>
              <a:ln w="9525">
                <a:noFill/>
              </a:ln>
            </p:spPr>
            <p:txBody>
              <a:bodyPr/>
              <a:p>
                <a:endParaRPr lang="zh-CN" altLang="en-US"/>
              </a:p>
            </p:txBody>
          </p:sp>
          <p:sp>
            <p:nvSpPr>
              <p:cNvPr id="44469" name="Freeform 201"/>
              <p:cNvSpPr/>
              <p:nvPr/>
            </p:nvSpPr>
            <p:spPr>
              <a:xfrm>
                <a:off x="4194" y="3725"/>
                <a:ext cx="420" cy="10"/>
              </a:xfrm>
              <a:custGeom>
                <a:avLst/>
                <a:gdLst>
                  <a:gd name="txL" fmla="*/ 0 w 839"/>
                  <a:gd name="txT" fmla="*/ 0 h 19"/>
                  <a:gd name="txR" fmla="*/ 839 w 839"/>
                  <a:gd name="txB" fmla="*/ 19 h 19"/>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Lst>
                <a:rect l="txL" t="txT" r="txR" b="txB"/>
                <a:pathLst>
                  <a:path w="839" h="19">
                    <a:moveTo>
                      <a:pt x="9" y="6"/>
                    </a:moveTo>
                    <a:lnTo>
                      <a:pt x="5" y="10"/>
                    </a:lnTo>
                    <a:lnTo>
                      <a:pt x="18" y="11"/>
                    </a:lnTo>
                    <a:lnTo>
                      <a:pt x="34" y="11"/>
                    </a:lnTo>
                    <a:lnTo>
                      <a:pt x="52" y="13"/>
                    </a:lnTo>
                    <a:lnTo>
                      <a:pt x="71" y="13"/>
                    </a:lnTo>
                    <a:lnTo>
                      <a:pt x="91" y="13"/>
                    </a:lnTo>
                    <a:lnTo>
                      <a:pt x="113" y="13"/>
                    </a:lnTo>
                    <a:lnTo>
                      <a:pt x="135" y="14"/>
                    </a:lnTo>
                    <a:lnTo>
                      <a:pt x="159" y="14"/>
                    </a:lnTo>
                    <a:lnTo>
                      <a:pt x="183" y="14"/>
                    </a:lnTo>
                    <a:lnTo>
                      <a:pt x="209" y="15"/>
                    </a:lnTo>
                    <a:lnTo>
                      <a:pt x="236" y="15"/>
                    </a:lnTo>
                    <a:lnTo>
                      <a:pt x="264" y="15"/>
                    </a:lnTo>
                    <a:lnTo>
                      <a:pt x="291" y="15"/>
                    </a:lnTo>
                    <a:lnTo>
                      <a:pt x="320" y="16"/>
                    </a:lnTo>
                    <a:lnTo>
                      <a:pt x="349" y="16"/>
                    </a:lnTo>
                    <a:lnTo>
                      <a:pt x="379" y="16"/>
                    </a:lnTo>
                    <a:lnTo>
                      <a:pt x="409" y="17"/>
                    </a:lnTo>
                    <a:lnTo>
                      <a:pt x="438" y="17"/>
                    </a:lnTo>
                    <a:lnTo>
                      <a:pt x="468" y="17"/>
                    </a:lnTo>
                    <a:lnTo>
                      <a:pt x="498" y="17"/>
                    </a:lnTo>
                    <a:lnTo>
                      <a:pt x="529" y="18"/>
                    </a:lnTo>
                    <a:lnTo>
                      <a:pt x="559" y="18"/>
                    </a:lnTo>
                    <a:lnTo>
                      <a:pt x="589" y="18"/>
                    </a:lnTo>
                    <a:lnTo>
                      <a:pt x="619" y="18"/>
                    </a:lnTo>
                    <a:lnTo>
                      <a:pt x="649" y="18"/>
                    </a:lnTo>
                    <a:lnTo>
                      <a:pt x="678" y="19"/>
                    </a:lnTo>
                    <a:lnTo>
                      <a:pt x="707" y="19"/>
                    </a:lnTo>
                    <a:lnTo>
                      <a:pt x="734" y="19"/>
                    </a:lnTo>
                    <a:lnTo>
                      <a:pt x="762" y="19"/>
                    </a:lnTo>
                    <a:lnTo>
                      <a:pt x="788" y="19"/>
                    </a:lnTo>
                    <a:lnTo>
                      <a:pt x="814" y="19"/>
                    </a:lnTo>
                    <a:lnTo>
                      <a:pt x="839" y="19"/>
                    </a:lnTo>
                    <a:lnTo>
                      <a:pt x="839" y="8"/>
                    </a:lnTo>
                    <a:lnTo>
                      <a:pt x="814" y="8"/>
                    </a:lnTo>
                    <a:lnTo>
                      <a:pt x="788" y="8"/>
                    </a:lnTo>
                    <a:lnTo>
                      <a:pt x="762" y="8"/>
                    </a:lnTo>
                    <a:lnTo>
                      <a:pt x="734" y="8"/>
                    </a:lnTo>
                    <a:lnTo>
                      <a:pt x="707" y="8"/>
                    </a:lnTo>
                    <a:lnTo>
                      <a:pt x="678" y="8"/>
                    </a:lnTo>
                    <a:lnTo>
                      <a:pt x="649" y="7"/>
                    </a:lnTo>
                    <a:lnTo>
                      <a:pt x="619" y="7"/>
                    </a:lnTo>
                    <a:lnTo>
                      <a:pt x="589" y="7"/>
                    </a:lnTo>
                    <a:lnTo>
                      <a:pt x="559" y="7"/>
                    </a:lnTo>
                    <a:lnTo>
                      <a:pt x="529" y="7"/>
                    </a:lnTo>
                    <a:lnTo>
                      <a:pt x="498" y="6"/>
                    </a:lnTo>
                    <a:lnTo>
                      <a:pt x="468" y="6"/>
                    </a:lnTo>
                    <a:lnTo>
                      <a:pt x="438" y="6"/>
                    </a:lnTo>
                    <a:lnTo>
                      <a:pt x="409" y="6"/>
                    </a:lnTo>
                    <a:lnTo>
                      <a:pt x="379" y="5"/>
                    </a:lnTo>
                    <a:lnTo>
                      <a:pt x="349" y="5"/>
                    </a:lnTo>
                    <a:lnTo>
                      <a:pt x="320" y="5"/>
                    </a:lnTo>
                    <a:lnTo>
                      <a:pt x="291" y="3"/>
                    </a:lnTo>
                    <a:lnTo>
                      <a:pt x="264" y="3"/>
                    </a:lnTo>
                    <a:lnTo>
                      <a:pt x="236" y="3"/>
                    </a:lnTo>
                    <a:lnTo>
                      <a:pt x="209" y="3"/>
                    </a:lnTo>
                    <a:lnTo>
                      <a:pt x="183" y="2"/>
                    </a:lnTo>
                    <a:lnTo>
                      <a:pt x="159" y="2"/>
                    </a:lnTo>
                    <a:lnTo>
                      <a:pt x="135" y="2"/>
                    </a:lnTo>
                    <a:lnTo>
                      <a:pt x="113" y="1"/>
                    </a:lnTo>
                    <a:lnTo>
                      <a:pt x="91" y="1"/>
                    </a:lnTo>
                    <a:lnTo>
                      <a:pt x="71" y="1"/>
                    </a:lnTo>
                    <a:lnTo>
                      <a:pt x="52" y="1"/>
                    </a:lnTo>
                    <a:lnTo>
                      <a:pt x="34" y="0"/>
                    </a:lnTo>
                    <a:lnTo>
                      <a:pt x="18" y="0"/>
                    </a:lnTo>
                    <a:lnTo>
                      <a:pt x="5" y="1"/>
                    </a:lnTo>
                    <a:lnTo>
                      <a:pt x="0" y="6"/>
                    </a:lnTo>
                    <a:lnTo>
                      <a:pt x="5" y="0"/>
                    </a:lnTo>
                    <a:lnTo>
                      <a:pt x="1" y="2"/>
                    </a:lnTo>
                    <a:lnTo>
                      <a:pt x="0" y="6"/>
                    </a:lnTo>
                    <a:lnTo>
                      <a:pt x="1" y="9"/>
                    </a:lnTo>
                    <a:lnTo>
                      <a:pt x="5" y="11"/>
                    </a:lnTo>
                    <a:lnTo>
                      <a:pt x="9" y="6"/>
                    </a:lnTo>
                    <a:close/>
                  </a:path>
                </a:pathLst>
              </a:custGeom>
              <a:solidFill>
                <a:srgbClr val="000000">
                  <a:alpha val="100000"/>
                </a:srgbClr>
              </a:solidFill>
              <a:ln w="9525">
                <a:noFill/>
              </a:ln>
            </p:spPr>
            <p:txBody>
              <a:bodyPr/>
              <a:p>
                <a:endParaRPr lang="zh-CN" altLang="en-US"/>
              </a:p>
            </p:txBody>
          </p:sp>
          <p:sp>
            <p:nvSpPr>
              <p:cNvPr id="44470" name="Freeform 202"/>
              <p:cNvSpPr/>
              <p:nvPr/>
            </p:nvSpPr>
            <p:spPr>
              <a:xfrm>
                <a:off x="4192" y="3728"/>
                <a:ext cx="7" cy="16"/>
              </a:xfrm>
              <a:custGeom>
                <a:avLst/>
                <a:gdLst>
                  <a:gd name="txL" fmla="*/ 0 w 13"/>
                  <a:gd name="txT" fmla="*/ 0 h 31"/>
                  <a:gd name="txR" fmla="*/ 13 w 13"/>
                  <a:gd name="txB" fmla="*/ 31 h 31"/>
                </a:gdLst>
                <a:ahLst/>
                <a:cxnLst>
                  <a:cxn ang="0">
                    <a:pos x="1" y="1"/>
                  </a:cxn>
                  <a:cxn ang="0">
                    <a:pos x="1" y="1"/>
                  </a:cxn>
                  <a:cxn ang="0">
                    <a:pos x="1" y="0"/>
                  </a:cxn>
                  <a:cxn ang="0">
                    <a:pos x="1" y="0"/>
                  </a:cxn>
                  <a:cxn ang="0">
                    <a:pos x="0" y="1"/>
                  </a:cxn>
                  <a:cxn ang="0">
                    <a:pos x="1" y="1"/>
                  </a:cxn>
                  <a:cxn ang="0">
                    <a:pos x="0" y="1"/>
                  </a:cxn>
                  <a:cxn ang="0">
                    <a:pos x="1" y="1"/>
                  </a:cxn>
                  <a:cxn ang="0">
                    <a:pos x="1" y="1"/>
                  </a:cxn>
                  <a:cxn ang="0">
                    <a:pos x="1" y="1"/>
                  </a:cxn>
                  <a:cxn ang="0">
                    <a:pos x="1" y="1"/>
                  </a:cxn>
                  <a:cxn ang="0">
                    <a:pos x="1" y="1"/>
                  </a:cxn>
                </a:cxnLst>
                <a:rect l="txL" t="txT" r="txR" b="txB"/>
                <a:pathLst>
                  <a:path w="13" h="31">
                    <a:moveTo>
                      <a:pt x="5" y="22"/>
                    </a:moveTo>
                    <a:lnTo>
                      <a:pt x="10" y="26"/>
                    </a:lnTo>
                    <a:lnTo>
                      <a:pt x="13" y="0"/>
                    </a:lnTo>
                    <a:lnTo>
                      <a:pt x="4" y="0"/>
                    </a:lnTo>
                    <a:lnTo>
                      <a:pt x="0" y="26"/>
                    </a:lnTo>
                    <a:lnTo>
                      <a:pt x="5" y="31"/>
                    </a:lnTo>
                    <a:lnTo>
                      <a:pt x="0" y="26"/>
                    </a:lnTo>
                    <a:lnTo>
                      <a:pt x="2" y="30"/>
                    </a:lnTo>
                    <a:lnTo>
                      <a:pt x="5" y="31"/>
                    </a:lnTo>
                    <a:lnTo>
                      <a:pt x="9" y="30"/>
                    </a:lnTo>
                    <a:lnTo>
                      <a:pt x="10" y="26"/>
                    </a:lnTo>
                    <a:lnTo>
                      <a:pt x="5" y="22"/>
                    </a:lnTo>
                    <a:close/>
                  </a:path>
                </a:pathLst>
              </a:custGeom>
              <a:solidFill>
                <a:srgbClr val="000000">
                  <a:alpha val="100000"/>
                </a:srgbClr>
              </a:solidFill>
              <a:ln w="9525">
                <a:noFill/>
              </a:ln>
            </p:spPr>
            <p:txBody>
              <a:bodyPr/>
              <a:p>
                <a:endParaRPr lang="zh-CN" altLang="en-US"/>
              </a:p>
            </p:txBody>
          </p:sp>
          <p:sp>
            <p:nvSpPr>
              <p:cNvPr id="44471" name="Freeform 203"/>
              <p:cNvSpPr/>
              <p:nvPr/>
            </p:nvSpPr>
            <p:spPr>
              <a:xfrm>
                <a:off x="4195" y="3739"/>
                <a:ext cx="72" cy="30"/>
              </a:xfrm>
              <a:custGeom>
                <a:avLst/>
                <a:gdLst>
                  <a:gd name="txL" fmla="*/ 0 w 145"/>
                  <a:gd name="txT" fmla="*/ 0 h 59"/>
                  <a:gd name="txR" fmla="*/ 145 w 145"/>
                  <a:gd name="txB" fmla="*/ 59 h 59"/>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45" h="59">
                    <a:moveTo>
                      <a:pt x="145" y="53"/>
                    </a:moveTo>
                    <a:lnTo>
                      <a:pt x="145" y="53"/>
                    </a:lnTo>
                    <a:lnTo>
                      <a:pt x="130" y="38"/>
                    </a:lnTo>
                    <a:lnTo>
                      <a:pt x="112" y="25"/>
                    </a:lnTo>
                    <a:lnTo>
                      <a:pt x="91" y="16"/>
                    </a:lnTo>
                    <a:lnTo>
                      <a:pt x="70" y="10"/>
                    </a:lnTo>
                    <a:lnTo>
                      <a:pt x="50" y="5"/>
                    </a:lnTo>
                    <a:lnTo>
                      <a:pt x="30" y="3"/>
                    </a:lnTo>
                    <a:lnTo>
                      <a:pt x="14" y="1"/>
                    </a:lnTo>
                    <a:lnTo>
                      <a:pt x="0" y="0"/>
                    </a:lnTo>
                    <a:lnTo>
                      <a:pt x="0" y="9"/>
                    </a:lnTo>
                    <a:lnTo>
                      <a:pt x="14" y="10"/>
                    </a:lnTo>
                    <a:lnTo>
                      <a:pt x="30" y="12"/>
                    </a:lnTo>
                    <a:lnTo>
                      <a:pt x="50" y="15"/>
                    </a:lnTo>
                    <a:lnTo>
                      <a:pt x="68" y="19"/>
                    </a:lnTo>
                    <a:lnTo>
                      <a:pt x="89" y="25"/>
                    </a:lnTo>
                    <a:lnTo>
                      <a:pt x="107" y="34"/>
                    </a:lnTo>
                    <a:lnTo>
                      <a:pt x="123" y="44"/>
                    </a:lnTo>
                    <a:lnTo>
                      <a:pt x="138" y="59"/>
                    </a:lnTo>
                    <a:lnTo>
                      <a:pt x="145" y="53"/>
                    </a:lnTo>
                    <a:close/>
                  </a:path>
                </a:pathLst>
              </a:custGeom>
              <a:solidFill>
                <a:srgbClr val="000000">
                  <a:alpha val="100000"/>
                </a:srgbClr>
              </a:solidFill>
              <a:ln w="9525">
                <a:noFill/>
              </a:ln>
            </p:spPr>
            <p:txBody>
              <a:bodyPr/>
              <a:p>
                <a:endParaRPr lang="zh-CN" altLang="en-US"/>
              </a:p>
            </p:txBody>
          </p:sp>
          <p:sp>
            <p:nvSpPr>
              <p:cNvPr id="44472" name="Freeform 204"/>
              <p:cNvSpPr/>
              <p:nvPr/>
            </p:nvSpPr>
            <p:spPr>
              <a:xfrm>
                <a:off x="4264" y="3766"/>
                <a:ext cx="19" cy="63"/>
              </a:xfrm>
              <a:custGeom>
                <a:avLst/>
                <a:gdLst>
                  <a:gd name="txL" fmla="*/ 0 w 39"/>
                  <a:gd name="txT" fmla="*/ 0 h 125"/>
                  <a:gd name="txR" fmla="*/ 39 w 39"/>
                  <a:gd name="txB" fmla="*/ 125 h 125"/>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9" h="125">
                    <a:moveTo>
                      <a:pt x="15" y="125"/>
                    </a:moveTo>
                    <a:lnTo>
                      <a:pt x="15" y="125"/>
                    </a:lnTo>
                    <a:lnTo>
                      <a:pt x="26" y="105"/>
                    </a:lnTo>
                    <a:lnTo>
                      <a:pt x="32" y="88"/>
                    </a:lnTo>
                    <a:lnTo>
                      <a:pt x="37" y="74"/>
                    </a:lnTo>
                    <a:lnTo>
                      <a:pt x="39" y="59"/>
                    </a:lnTo>
                    <a:lnTo>
                      <a:pt x="36" y="46"/>
                    </a:lnTo>
                    <a:lnTo>
                      <a:pt x="30" y="32"/>
                    </a:lnTo>
                    <a:lnTo>
                      <a:pt x="21" y="17"/>
                    </a:lnTo>
                    <a:lnTo>
                      <a:pt x="7" y="0"/>
                    </a:lnTo>
                    <a:lnTo>
                      <a:pt x="0" y="6"/>
                    </a:lnTo>
                    <a:lnTo>
                      <a:pt x="12" y="21"/>
                    </a:lnTo>
                    <a:lnTo>
                      <a:pt x="21" y="36"/>
                    </a:lnTo>
                    <a:lnTo>
                      <a:pt x="27" y="48"/>
                    </a:lnTo>
                    <a:lnTo>
                      <a:pt x="28" y="59"/>
                    </a:lnTo>
                    <a:lnTo>
                      <a:pt x="28" y="72"/>
                    </a:lnTo>
                    <a:lnTo>
                      <a:pt x="23" y="86"/>
                    </a:lnTo>
                    <a:lnTo>
                      <a:pt x="16" y="101"/>
                    </a:lnTo>
                    <a:lnTo>
                      <a:pt x="6" y="120"/>
                    </a:lnTo>
                    <a:lnTo>
                      <a:pt x="15" y="125"/>
                    </a:lnTo>
                    <a:close/>
                  </a:path>
                </a:pathLst>
              </a:custGeom>
              <a:solidFill>
                <a:srgbClr val="000000">
                  <a:alpha val="100000"/>
                </a:srgbClr>
              </a:solidFill>
              <a:ln w="9525">
                <a:noFill/>
              </a:ln>
            </p:spPr>
            <p:txBody>
              <a:bodyPr/>
              <a:p>
                <a:endParaRPr lang="zh-CN" altLang="en-US"/>
              </a:p>
            </p:txBody>
          </p:sp>
          <p:sp>
            <p:nvSpPr>
              <p:cNvPr id="44473" name="Freeform 205"/>
              <p:cNvSpPr/>
              <p:nvPr/>
            </p:nvSpPr>
            <p:spPr>
              <a:xfrm>
                <a:off x="4218" y="3826"/>
                <a:ext cx="53" cy="140"/>
              </a:xfrm>
              <a:custGeom>
                <a:avLst/>
                <a:gdLst>
                  <a:gd name="txL" fmla="*/ 0 w 106"/>
                  <a:gd name="txT" fmla="*/ 0 h 279"/>
                  <a:gd name="txR" fmla="*/ 106 w 106"/>
                  <a:gd name="txB" fmla="*/ 279 h 279"/>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0" y="1"/>
                  </a:cxn>
                  <a:cxn ang="0">
                    <a:pos x="1" y="1"/>
                  </a:cxn>
                </a:cxnLst>
                <a:rect l="txL" t="txT" r="txR" b="txB"/>
                <a:pathLst>
                  <a:path w="106" h="279">
                    <a:moveTo>
                      <a:pt x="9" y="279"/>
                    </a:moveTo>
                    <a:lnTo>
                      <a:pt x="9" y="279"/>
                    </a:lnTo>
                    <a:lnTo>
                      <a:pt x="15" y="257"/>
                    </a:lnTo>
                    <a:lnTo>
                      <a:pt x="24" y="226"/>
                    </a:lnTo>
                    <a:lnTo>
                      <a:pt x="36" y="188"/>
                    </a:lnTo>
                    <a:lnTo>
                      <a:pt x="50" y="147"/>
                    </a:lnTo>
                    <a:lnTo>
                      <a:pt x="65" y="104"/>
                    </a:lnTo>
                    <a:lnTo>
                      <a:pt x="80" y="65"/>
                    </a:lnTo>
                    <a:lnTo>
                      <a:pt x="94" y="30"/>
                    </a:lnTo>
                    <a:lnTo>
                      <a:pt x="106" y="5"/>
                    </a:lnTo>
                    <a:lnTo>
                      <a:pt x="97" y="0"/>
                    </a:lnTo>
                    <a:lnTo>
                      <a:pt x="84" y="28"/>
                    </a:lnTo>
                    <a:lnTo>
                      <a:pt x="70" y="63"/>
                    </a:lnTo>
                    <a:lnTo>
                      <a:pt x="56" y="102"/>
                    </a:lnTo>
                    <a:lnTo>
                      <a:pt x="41" y="144"/>
                    </a:lnTo>
                    <a:lnTo>
                      <a:pt x="27" y="186"/>
                    </a:lnTo>
                    <a:lnTo>
                      <a:pt x="15" y="224"/>
                    </a:lnTo>
                    <a:lnTo>
                      <a:pt x="6" y="255"/>
                    </a:lnTo>
                    <a:lnTo>
                      <a:pt x="0" y="277"/>
                    </a:lnTo>
                    <a:lnTo>
                      <a:pt x="9" y="279"/>
                    </a:lnTo>
                    <a:close/>
                  </a:path>
                </a:pathLst>
              </a:custGeom>
              <a:solidFill>
                <a:srgbClr val="000000">
                  <a:alpha val="100000"/>
                </a:srgbClr>
              </a:solidFill>
              <a:ln w="9525">
                <a:noFill/>
              </a:ln>
            </p:spPr>
            <p:txBody>
              <a:bodyPr/>
              <a:p>
                <a:endParaRPr lang="zh-CN" altLang="en-US"/>
              </a:p>
            </p:txBody>
          </p:sp>
        </p:grpSp>
        <p:grpSp>
          <p:nvGrpSpPr>
            <p:cNvPr id="44039" name="Group 206"/>
            <p:cNvGrpSpPr/>
            <p:nvPr/>
          </p:nvGrpSpPr>
          <p:grpSpPr>
            <a:xfrm>
              <a:off x="3732" y="3170"/>
              <a:ext cx="1094" cy="987"/>
              <a:chOff x="3732" y="3170"/>
              <a:chExt cx="1094" cy="987"/>
            </a:xfrm>
          </p:grpSpPr>
          <p:sp>
            <p:nvSpPr>
              <p:cNvPr id="44074" name="Freeform 207"/>
              <p:cNvSpPr/>
              <p:nvPr/>
            </p:nvSpPr>
            <p:spPr>
              <a:xfrm>
                <a:off x="4216" y="3964"/>
                <a:ext cx="10" cy="80"/>
              </a:xfrm>
              <a:custGeom>
                <a:avLst/>
                <a:gdLst>
                  <a:gd name="txL" fmla="*/ 0 w 18"/>
                  <a:gd name="txT" fmla="*/ 0 h 160"/>
                  <a:gd name="txR" fmla="*/ 18 w 18"/>
                  <a:gd name="txB" fmla="*/ 160 h 160"/>
                </a:gdLst>
                <a:ahLst/>
                <a:cxnLst>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8" h="160">
                    <a:moveTo>
                      <a:pt x="11" y="152"/>
                    </a:moveTo>
                    <a:lnTo>
                      <a:pt x="12" y="158"/>
                    </a:lnTo>
                    <a:lnTo>
                      <a:pt x="18" y="127"/>
                    </a:lnTo>
                    <a:lnTo>
                      <a:pt x="14" y="84"/>
                    </a:lnTo>
                    <a:lnTo>
                      <a:pt x="11" y="39"/>
                    </a:lnTo>
                    <a:lnTo>
                      <a:pt x="12" y="2"/>
                    </a:lnTo>
                    <a:lnTo>
                      <a:pt x="3" y="0"/>
                    </a:lnTo>
                    <a:lnTo>
                      <a:pt x="0" y="39"/>
                    </a:lnTo>
                    <a:lnTo>
                      <a:pt x="4" y="84"/>
                    </a:lnTo>
                    <a:lnTo>
                      <a:pt x="7" y="127"/>
                    </a:lnTo>
                    <a:lnTo>
                      <a:pt x="3" y="153"/>
                    </a:lnTo>
                    <a:lnTo>
                      <a:pt x="4" y="159"/>
                    </a:lnTo>
                    <a:lnTo>
                      <a:pt x="3" y="153"/>
                    </a:lnTo>
                    <a:lnTo>
                      <a:pt x="3" y="157"/>
                    </a:lnTo>
                    <a:lnTo>
                      <a:pt x="7" y="160"/>
                    </a:lnTo>
                    <a:lnTo>
                      <a:pt x="10" y="160"/>
                    </a:lnTo>
                    <a:lnTo>
                      <a:pt x="12" y="158"/>
                    </a:lnTo>
                    <a:lnTo>
                      <a:pt x="11" y="152"/>
                    </a:lnTo>
                    <a:close/>
                  </a:path>
                </a:pathLst>
              </a:custGeom>
              <a:solidFill>
                <a:srgbClr val="000000">
                  <a:alpha val="100000"/>
                </a:srgbClr>
              </a:solidFill>
              <a:ln w="9525">
                <a:noFill/>
              </a:ln>
            </p:spPr>
            <p:txBody>
              <a:bodyPr/>
              <a:p>
                <a:endParaRPr lang="zh-CN" altLang="en-US"/>
              </a:p>
            </p:txBody>
          </p:sp>
          <p:sp>
            <p:nvSpPr>
              <p:cNvPr id="44075" name="Freeform 208"/>
              <p:cNvSpPr/>
              <p:nvPr/>
            </p:nvSpPr>
            <p:spPr>
              <a:xfrm>
                <a:off x="4219" y="4040"/>
                <a:ext cx="120" cy="58"/>
              </a:xfrm>
              <a:custGeom>
                <a:avLst/>
                <a:gdLst>
                  <a:gd name="txL" fmla="*/ 0 w 241"/>
                  <a:gd name="txT" fmla="*/ 0 h 115"/>
                  <a:gd name="txR" fmla="*/ 241 w 241"/>
                  <a:gd name="txB" fmla="*/ 115 h 115"/>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241" h="115">
                    <a:moveTo>
                      <a:pt x="236" y="106"/>
                    </a:moveTo>
                    <a:lnTo>
                      <a:pt x="236" y="106"/>
                    </a:lnTo>
                    <a:lnTo>
                      <a:pt x="235" y="106"/>
                    </a:lnTo>
                    <a:lnTo>
                      <a:pt x="231" y="105"/>
                    </a:lnTo>
                    <a:lnTo>
                      <a:pt x="223" y="104"/>
                    </a:lnTo>
                    <a:lnTo>
                      <a:pt x="213" y="102"/>
                    </a:lnTo>
                    <a:lnTo>
                      <a:pt x="202" y="100"/>
                    </a:lnTo>
                    <a:lnTo>
                      <a:pt x="188" y="97"/>
                    </a:lnTo>
                    <a:lnTo>
                      <a:pt x="173" y="93"/>
                    </a:lnTo>
                    <a:lnTo>
                      <a:pt x="156" y="87"/>
                    </a:lnTo>
                    <a:lnTo>
                      <a:pt x="139" y="82"/>
                    </a:lnTo>
                    <a:lnTo>
                      <a:pt x="120" y="74"/>
                    </a:lnTo>
                    <a:lnTo>
                      <a:pt x="102" y="66"/>
                    </a:lnTo>
                    <a:lnTo>
                      <a:pt x="82" y="55"/>
                    </a:lnTo>
                    <a:lnTo>
                      <a:pt x="63" y="44"/>
                    </a:lnTo>
                    <a:lnTo>
                      <a:pt x="43" y="31"/>
                    </a:lnTo>
                    <a:lnTo>
                      <a:pt x="26" y="17"/>
                    </a:lnTo>
                    <a:lnTo>
                      <a:pt x="7" y="0"/>
                    </a:lnTo>
                    <a:lnTo>
                      <a:pt x="0" y="7"/>
                    </a:lnTo>
                    <a:lnTo>
                      <a:pt x="19" y="24"/>
                    </a:lnTo>
                    <a:lnTo>
                      <a:pt x="38" y="40"/>
                    </a:lnTo>
                    <a:lnTo>
                      <a:pt x="58" y="53"/>
                    </a:lnTo>
                    <a:lnTo>
                      <a:pt x="78" y="64"/>
                    </a:lnTo>
                    <a:lnTo>
                      <a:pt x="97" y="75"/>
                    </a:lnTo>
                    <a:lnTo>
                      <a:pt x="118" y="83"/>
                    </a:lnTo>
                    <a:lnTo>
                      <a:pt x="136" y="91"/>
                    </a:lnTo>
                    <a:lnTo>
                      <a:pt x="154" y="97"/>
                    </a:lnTo>
                    <a:lnTo>
                      <a:pt x="171" y="102"/>
                    </a:lnTo>
                    <a:lnTo>
                      <a:pt x="186" y="106"/>
                    </a:lnTo>
                    <a:lnTo>
                      <a:pt x="200" y="109"/>
                    </a:lnTo>
                    <a:lnTo>
                      <a:pt x="213" y="112"/>
                    </a:lnTo>
                    <a:lnTo>
                      <a:pt x="223" y="113"/>
                    </a:lnTo>
                    <a:lnTo>
                      <a:pt x="231" y="114"/>
                    </a:lnTo>
                    <a:lnTo>
                      <a:pt x="235" y="115"/>
                    </a:lnTo>
                    <a:lnTo>
                      <a:pt x="236" y="115"/>
                    </a:lnTo>
                    <a:lnTo>
                      <a:pt x="240" y="114"/>
                    </a:lnTo>
                    <a:lnTo>
                      <a:pt x="241" y="110"/>
                    </a:lnTo>
                    <a:lnTo>
                      <a:pt x="240" y="107"/>
                    </a:lnTo>
                    <a:lnTo>
                      <a:pt x="236" y="106"/>
                    </a:lnTo>
                    <a:close/>
                  </a:path>
                </a:pathLst>
              </a:custGeom>
              <a:solidFill>
                <a:srgbClr val="000000">
                  <a:alpha val="100000"/>
                </a:srgbClr>
              </a:solidFill>
              <a:ln w="9525">
                <a:noFill/>
              </a:ln>
            </p:spPr>
            <p:txBody>
              <a:bodyPr/>
              <a:p>
                <a:endParaRPr lang="zh-CN" altLang="en-US"/>
              </a:p>
            </p:txBody>
          </p:sp>
          <p:sp>
            <p:nvSpPr>
              <p:cNvPr id="44076" name="Freeform 209"/>
              <p:cNvSpPr/>
              <p:nvPr/>
            </p:nvSpPr>
            <p:spPr>
              <a:xfrm>
                <a:off x="4337" y="4093"/>
                <a:ext cx="17" cy="22"/>
              </a:xfrm>
              <a:custGeom>
                <a:avLst/>
                <a:gdLst>
                  <a:gd name="txL" fmla="*/ 0 w 35"/>
                  <a:gd name="txT" fmla="*/ 0 h 42"/>
                  <a:gd name="txR" fmla="*/ 35 w 35"/>
                  <a:gd name="txB" fmla="*/ 42 h 42"/>
                </a:gdLst>
                <a:ahLst/>
                <a:cxnLst>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5" h="42">
                    <a:moveTo>
                      <a:pt x="30" y="33"/>
                    </a:moveTo>
                    <a:lnTo>
                      <a:pt x="35" y="37"/>
                    </a:lnTo>
                    <a:lnTo>
                      <a:pt x="29" y="23"/>
                    </a:lnTo>
                    <a:lnTo>
                      <a:pt x="20" y="11"/>
                    </a:lnTo>
                    <a:lnTo>
                      <a:pt x="11" y="3"/>
                    </a:lnTo>
                    <a:lnTo>
                      <a:pt x="0" y="0"/>
                    </a:lnTo>
                    <a:lnTo>
                      <a:pt x="0" y="9"/>
                    </a:lnTo>
                    <a:lnTo>
                      <a:pt x="6" y="13"/>
                    </a:lnTo>
                    <a:lnTo>
                      <a:pt x="13" y="18"/>
                    </a:lnTo>
                    <a:lnTo>
                      <a:pt x="20" y="28"/>
                    </a:lnTo>
                    <a:lnTo>
                      <a:pt x="26" y="39"/>
                    </a:lnTo>
                    <a:lnTo>
                      <a:pt x="30" y="42"/>
                    </a:lnTo>
                    <a:lnTo>
                      <a:pt x="26" y="39"/>
                    </a:lnTo>
                    <a:lnTo>
                      <a:pt x="28" y="41"/>
                    </a:lnTo>
                    <a:lnTo>
                      <a:pt x="31" y="42"/>
                    </a:lnTo>
                    <a:lnTo>
                      <a:pt x="34" y="40"/>
                    </a:lnTo>
                    <a:lnTo>
                      <a:pt x="35" y="37"/>
                    </a:lnTo>
                    <a:lnTo>
                      <a:pt x="30" y="33"/>
                    </a:lnTo>
                    <a:close/>
                  </a:path>
                </a:pathLst>
              </a:custGeom>
              <a:solidFill>
                <a:srgbClr val="000000">
                  <a:alpha val="100000"/>
                </a:srgbClr>
              </a:solidFill>
              <a:ln w="9525">
                <a:noFill/>
              </a:ln>
            </p:spPr>
            <p:txBody>
              <a:bodyPr/>
              <a:p>
                <a:endParaRPr lang="zh-CN" altLang="en-US"/>
              </a:p>
            </p:txBody>
          </p:sp>
          <p:sp>
            <p:nvSpPr>
              <p:cNvPr id="44077" name="Freeform 210"/>
              <p:cNvSpPr/>
              <p:nvPr/>
            </p:nvSpPr>
            <p:spPr>
              <a:xfrm>
                <a:off x="4352" y="4110"/>
                <a:ext cx="211" cy="15"/>
              </a:xfrm>
              <a:custGeom>
                <a:avLst/>
                <a:gdLst>
                  <a:gd name="txL" fmla="*/ 0 w 423"/>
                  <a:gd name="txT" fmla="*/ 0 h 30"/>
                  <a:gd name="txR" fmla="*/ 423 w 423"/>
                  <a:gd name="txB" fmla="*/ 30 h 3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423" h="30">
                    <a:moveTo>
                      <a:pt x="422" y="24"/>
                    </a:moveTo>
                    <a:lnTo>
                      <a:pt x="417" y="19"/>
                    </a:lnTo>
                    <a:lnTo>
                      <a:pt x="408" y="19"/>
                    </a:lnTo>
                    <a:lnTo>
                      <a:pt x="392" y="17"/>
                    </a:lnTo>
                    <a:lnTo>
                      <a:pt x="371" y="17"/>
                    </a:lnTo>
                    <a:lnTo>
                      <a:pt x="346" y="17"/>
                    </a:lnTo>
                    <a:lnTo>
                      <a:pt x="317" y="15"/>
                    </a:lnTo>
                    <a:lnTo>
                      <a:pt x="286" y="14"/>
                    </a:lnTo>
                    <a:lnTo>
                      <a:pt x="252" y="13"/>
                    </a:lnTo>
                    <a:lnTo>
                      <a:pt x="218" y="10"/>
                    </a:lnTo>
                    <a:lnTo>
                      <a:pt x="183" y="9"/>
                    </a:lnTo>
                    <a:lnTo>
                      <a:pt x="149" y="8"/>
                    </a:lnTo>
                    <a:lnTo>
                      <a:pt x="117" y="6"/>
                    </a:lnTo>
                    <a:lnTo>
                      <a:pt x="85" y="5"/>
                    </a:lnTo>
                    <a:lnTo>
                      <a:pt x="58" y="4"/>
                    </a:lnTo>
                    <a:lnTo>
                      <a:pt x="34" y="2"/>
                    </a:lnTo>
                    <a:lnTo>
                      <a:pt x="14" y="0"/>
                    </a:lnTo>
                    <a:lnTo>
                      <a:pt x="0" y="1"/>
                    </a:lnTo>
                    <a:lnTo>
                      <a:pt x="0" y="10"/>
                    </a:lnTo>
                    <a:lnTo>
                      <a:pt x="14" y="12"/>
                    </a:lnTo>
                    <a:lnTo>
                      <a:pt x="34" y="12"/>
                    </a:lnTo>
                    <a:lnTo>
                      <a:pt x="58" y="13"/>
                    </a:lnTo>
                    <a:lnTo>
                      <a:pt x="85" y="14"/>
                    </a:lnTo>
                    <a:lnTo>
                      <a:pt x="117" y="15"/>
                    </a:lnTo>
                    <a:lnTo>
                      <a:pt x="149" y="17"/>
                    </a:lnTo>
                    <a:lnTo>
                      <a:pt x="183" y="19"/>
                    </a:lnTo>
                    <a:lnTo>
                      <a:pt x="218" y="20"/>
                    </a:lnTo>
                    <a:lnTo>
                      <a:pt x="252" y="22"/>
                    </a:lnTo>
                    <a:lnTo>
                      <a:pt x="286" y="23"/>
                    </a:lnTo>
                    <a:lnTo>
                      <a:pt x="317" y="24"/>
                    </a:lnTo>
                    <a:lnTo>
                      <a:pt x="346" y="27"/>
                    </a:lnTo>
                    <a:lnTo>
                      <a:pt x="371" y="29"/>
                    </a:lnTo>
                    <a:lnTo>
                      <a:pt x="392" y="29"/>
                    </a:lnTo>
                    <a:lnTo>
                      <a:pt x="408" y="30"/>
                    </a:lnTo>
                    <a:lnTo>
                      <a:pt x="417" y="30"/>
                    </a:lnTo>
                    <a:lnTo>
                      <a:pt x="412" y="24"/>
                    </a:lnTo>
                    <a:lnTo>
                      <a:pt x="417" y="30"/>
                    </a:lnTo>
                    <a:lnTo>
                      <a:pt x="420" y="28"/>
                    </a:lnTo>
                    <a:lnTo>
                      <a:pt x="423" y="24"/>
                    </a:lnTo>
                    <a:lnTo>
                      <a:pt x="420" y="21"/>
                    </a:lnTo>
                    <a:lnTo>
                      <a:pt x="417" y="19"/>
                    </a:lnTo>
                    <a:lnTo>
                      <a:pt x="422" y="24"/>
                    </a:lnTo>
                    <a:close/>
                  </a:path>
                </a:pathLst>
              </a:custGeom>
              <a:solidFill>
                <a:srgbClr val="000000">
                  <a:alpha val="100000"/>
                </a:srgbClr>
              </a:solidFill>
              <a:ln w="9525">
                <a:noFill/>
              </a:ln>
            </p:spPr>
            <p:txBody>
              <a:bodyPr/>
              <a:p>
                <a:endParaRPr lang="zh-CN" altLang="en-US"/>
              </a:p>
            </p:txBody>
          </p:sp>
          <p:sp>
            <p:nvSpPr>
              <p:cNvPr id="44078" name="Freeform 211"/>
              <p:cNvSpPr/>
              <p:nvPr/>
            </p:nvSpPr>
            <p:spPr>
              <a:xfrm>
                <a:off x="4557" y="4122"/>
                <a:ext cx="7" cy="26"/>
              </a:xfrm>
              <a:custGeom>
                <a:avLst/>
                <a:gdLst>
                  <a:gd name="txL" fmla="*/ 0 w 15"/>
                  <a:gd name="txT" fmla="*/ 0 h 52"/>
                  <a:gd name="txR" fmla="*/ 15 w 15"/>
                  <a:gd name="txB" fmla="*/ 52 h 52"/>
                </a:gdLst>
                <a:ahLst/>
                <a:cxnLst>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5" h="52">
                    <a:moveTo>
                      <a:pt x="10" y="43"/>
                    </a:moveTo>
                    <a:lnTo>
                      <a:pt x="15" y="46"/>
                    </a:lnTo>
                    <a:lnTo>
                      <a:pt x="14" y="42"/>
                    </a:lnTo>
                    <a:lnTo>
                      <a:pt x="12" y="31"/>
                    </a:lnTo>
                    <a:lnTo>
                      <a:pt x="12" y="16"/>
                    </a:lnTo>
                    <a:lnTo>
                      <a:pt x="12" y="0"/>
                    </a:lnTo>
                    <a:lnTo>
                      <a:pt x="2" y="0"/>
                    </a:lnTo>
                    <a:lnTo>
                      <a:pt x="0" y="16"/>
                    </a:lnTo>
                    <a:lnTo>
                      <a:pt x="2" y="31"/>
                    </a:lnTo>
                    <a:lnTo>
                      <a:pt x="5" y="44"/>
                    </a:lnTo>
                    <a:lnTo>
                      <a:pt x="6" y="49"/>
                    </a:lnTo>
                    <a:lnTo>
                      <a:pt x="10" y="52"/>
                    </a:lnTo>
                    <a:lnTo>
                      <a:pt x="6" y="49"/>
                    </a:lnTo>
                    <a:lnTo>
                      <a:pt x="8" y="51"/>
                    </a:lnTo>
                    <a:lnTo>
                      <a:pt x="12" y="52"/>
                    </a:lnTo>
                    <a:lnTo>
                      <a:pt x="14" y="50"/>
                    </a:lnTo>
                    <a:lnTo>
                      <a:pt x="15" y="46"/>
                    </a:lnTo>
                    <a:lnTo>
                      <a:pt x="10" y="43"/>
                    </a:lnTo>
                    <a:close/>
                  </a:path>
                </a:pathLst>
              </a:custGeom>
              <a:solidFill>
                <a:srgbClr val="000000">
                  <a:alpha val="100000"/>
                </a:srgbClr>
              </a:solidFill>
              <a:ln w="9525">
                <a:noFill/>
              </a:ln>
            </p:spPr>
            <p:txBody>
              <a:bodyPr/>
              <a:p>
                <a:endParaRPr lang="zh-CN" altLang="en-US"/>
              </a:p>
            </p:txBody>
          </p:sp>
          <p:sp>
            <p:nvSpPr>
              <p:cNvPr id="44079" name="Freeform 212"/>
              <p:cNvSpPr/>
              <p:nvPr/>
            </p:nvSpPr>
            <p:spPr>
              <a:xfrm>
                <a:off x="4562" y="4142"/>
                <a:ext cx="56" cy="7"/>
              </a:xfrm>
              <a:custGeom>
                <a:avLst/>
                <a:gdLst>
                  <a:gd name="txL" fmla="*/ 0 w 113"/>
                  <a:gd name="txT" fmla="*/ 0 h 12"/>
                  <a:gd name="txR" fmla="*/ 113 w 113"/>
                  <a:gd name="txB" fmla="*/ 12 h 12"/>
                </a:gdLst>
                <a:ahLst/>
                <a:cxnLst>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13" h="12">
                    <a:moveTo>
                      <a:pt x="102" y="6"/>
                    </a:moveTo>
                    <a:lnTo>
                      <a:pt x="107" y="1"/>
                    </a:lnTo>
                    <a:lnTo>
                      <a:pt x="104" y="0"/>
                    </a:lnTo>
                    <a:lnTo>
                      <a:pt x="95" y="0"/>
                    </a:lnTo>
                    <a:lnTo>
                      <a:pt x="81" y="1"/>
                    </a:lnTo>
                    <a:lnTo>
                      <a:pt x="65" y="1"/>
                    </a:lnTo>
                    <a:lnTo>
                      <a:pt x="46" y="1"/>
                    </a:lnTo>
                    <a:lnTo>
                      <a:pt x="29" y="1"/>
                    </a:lnTo>
                    <a:lnTo>
                      <a:pt x="13" y="1"/>
                    </a:lnTo>
                    <a:lnTo>
                      <a:pt x="0" y="1"/>
                    </a:lnTo>
                    <a:lnTo>
                      <a:pt x="0" y="10"/>
                    </a:lnTo>
                    <a:lnTo>
                      <a:pt x="13" y="12"/>
                    </a:lnTo>
                    <a:lnTo>
                      <a:pt x="29" y="12"/>
                    </a:lnTo>
                    <a:lnTo>
                      <a:pt x="46" y="12"/>
                    </a:lnTo>
                    <a:lnTo>
                      <a:pt x="65" y="12"/>
                    </a:lnTo>
                    <a:lnTo>
                      <a:pt x="81" y="12"/>
                    </a:lnTo>
                    <a:lnTo>
                      <a:pt x="95" y="11"/>
                    </a:lnTo>
                    <a:lnTo>
                      <a:pt x="104" y="11"/>
                    </a:lnTo>
                    <a:lnTo>
                      <a:pt x="107" y="10"/>
                    </a:lnTo>
                    <a:lnTo>
                      <a:pt x="113" y="6"/>
                    </a:lnTo>
                    <a:lnTo>
                      <a:pt x="107" y="10"/>
                    </a:lnTo>
                    <a:lnTo>
                      <a:pt x="111" y="9"/>
                    </a:lnTo>
                    <a:lnTo>
                      <a:pt x="112" y="6"/>
                    </a:lnTo>
                    <a:lnTo>
                      <a:pt x="111" y="2"/>
                    </a:lnTo>
                    <a:lnTo>
                      <a:pt x="107" y="1"/>
                    </a:lnTo>
                    <a:lnTo>
                      <a:pt x="102" y="6"/>
                    </a:lnTo>
                    <a:close/>
                  </a:path>
                </a:pathLst>
              </a:custGeom>
              <a:solidFill>
                <a:srgbClr val="000000">
                  <a:alpha val="100000"/>
                </a:srgbClr>
              </a:solidFill>
              <a:ln w="9525">
                <a:noFill/>
              </a:ln>
            </p:spPr>
            <p:txBody>
              <a:bodyPr/>
              <a:p>
                <a:endParaRPr lang="zh-CN" altLang="en-US"/>
              </a:p>
            </p:txBody>
          </p:sp>
          <p:sp>
            <p:nvSpPr>
              <p:cNvPr id="44080" name="Freeform 213"/>
              <p:cNvSpPr/>
              <p:nvPr/>
            </p:nvSpPr>
            <p:spPr>
              <a:xfrm>
                <a:off x="4645" y="3683"/>
                <a:ext cx="178" cy="49"/>
              </a:xfrm>
              <a:custGeom>
                <a:avLst/>
                <a:gdLst>
                  <a:gd name="txL" fmla="*/ 0 w 357"/>
                  <a:gd name="txT" fmla="*/ 0 h 98"/>
                  <a:gd name="txR" fmla="*/ 357 w 357"/>
                  <a:gd name="txB" fmla="*/ 98 h 98"/>
                </a:gdLst>
                <a:ahLst/>
                <a:cxnLst>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357" h="98">
                    <a:moveTo>
                      <a:pt x="357" y="0"/>
                    </a:moveTo>
                    <a:lnTo>
                      <a:pt x="352" y="0"/>
                    </a:lnTo>
                    <a:lnTo>
                      <a:pt x="341" y="0"/>
                    </a:lnTo>
                    <a:lnTo>
                      <a:pt x="326" y="1"/>
                    </a:lnTo>
                    <a:lnTo>
                      <a:pt x="306" y="1"/>
                    </a:lnTo>
                    <a:lnTo>
                      <a:pt x="283" y="1"/>
                    </a:lnTo>
                    <a:lnTo>
                      <a:pt x="258" y="1"/>
                    </a:lnTo>
                    <a:lnTo>
                      <a:pt x="229" y="1"/>
                    </a:lnTo>
                    <a:lnTo>
                      <a:pt x="200" y="1"/>
                    </a:lnTo>
                    <a:lnTo>
                      <a:pt x="171" y="2"/>
                    </a:lnTo>
                    <a:lnTo>
                      <a:pt x="141" y="2"/>
                    </a:lnTo>
                    <a:lnTo>
                      <a:pt x="112" y="2"/>
                    </a:lnTo>
                    <a:lnTo>
                      <a:pt x="84" y="2"/>
                    </a:lnTo>
                    <a:lnTo>
                      <a:pt x="58" y="2"/>
                    </a:lnTo>
                    <a:lnTo>
                      <a:pt x="35" y="3"/>
                    </a:lnTo>
                    <a:lnTo>
                      <a:pt x="15" y="3"/>
                    </a:lnTo>
                    <a:lnTo>
                      <a:pt x="0" y="3"/>
                    </a:lnTo>
                    <a:lnTo>
                      <a:pt x="0" y="98"/>
                    </a:lnTo>
                    <a:lnTo>
                      <a:pt x="16" y="98"/>
                    </a:lnTo>
                    <a:lnTo>
                      <a:pt x="37" y="98"/>
                    </a:lnTo>
                    <a:lnTo>
                      <a:pt x="60" y="98"/>
                    </a:lnTo>
                    <a:lnTo>
                      <a:pt x="85" y="98"/>
                    </a:lnTo>
                    <a:lnTo>
                      <a:pt x="114" y="98"/>
                    </a:lnTo>
                    <a:lnTo>
                      <a:pt x="143" y="98"/>
                    </a:lnTo>
                    <a:lnTo>
                      <a:pt x="173" y="98"/>
                    </a:lnTo>
                    <a:lnTo>
                      <a:pt x="203" y="97"/>
                    </a:lnTo>
                    <a:lnTo>
                      <a:pt x="232" y="97"/>
                    </a:lnTo>
                    <a:lnTo>
                      <a:pt x="259" y="97"/>
                    </a:lnTo>
                    <a:lnTo>
                      <a:pt x="284" y="97"/>
                    </a:lnTo>
                    <a:lnTo>
                      <a:pt x="306" y="97"/>
                    </a:lnTo>
                    <a:lnTo>
                      <a:pt x="326" y="97"/>
                    </a:lnTo>
                    <a:lnTo>
                      <a:pt x="341" y="95"/>
                    </a:lnTo>
                    <a:lnTo>
                      <a:pt x="352" y="95"/>
                    </a:lnTo>
                    <a:lnTo>
                      <a:pt x="357" y="95"/>
                    </a:lnTo>
                    <a:lnTo>
                      <a:pt x="357" y="0"/>
                    </a:lnTo>
                    <a:close/>
                  </a:path>
                </a:pathLst>
              </a:custGeom>
              <a:solidFill>
                <a:srgbClr val="440000">
                  <a:alpha val="100000"/>
                </a:srgbClr>
              </a:solidFill>
              <a:ln w="9525">
                <a:noFill/>
              </a:ln>
            </p:spPr>
            <p:txBody>
              <a:bodyPr/>
              <a:p>
                <a:endParaRPr lang="zh-CN" altLang="en-US"/>
              </a:p>
            </p:txBody>
          </p:sp>
          <p:sp>
            <p:nvSpPr>
              <p:cNvPr id="44081" name="Freeform 214"/>
              <p:cNvSpPr/>
              <p:nvPr/>
            </p:nvSpPr>
            <p:spPr>
              <a:xfrm>
                <a:off x="4642" y="3681"/>
                <a:ext cx="181" cy="7"/>
              </a:xfrm>
              <a:custGeom>
                <a:avLst/>
                <a:gdLst>
                  <a:gd name="txL" fmla="*/ 0 w 363"/>
                  <a:gd name="txT" fmla="*/ 0 h 15"/>
                  <a:gd name="txR" fmla="*/ 363 w 363"/>
                  <a:gd name="txB" fmla="*/ 15 h 1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63" h="15">
                    <a:moveTo>
                      <a:pt x="12" y="9"/>
                    </a:moveTo>
                    <a:lnTo>
                      <a:pt x="6" y="14"/>
                    </a:lnTo>
                    <a:lnTo>
                      <a:pt x="21" y="15"/>
                    </a:lnTo>
                    <a:lnTo>
                      <a:pt x="41" y="15"/>
                    </a:lnTo>
                    <a:lnTo>
                      <a:pt x="64" y="14"/>
                    </a:lnTo>
                    <a:lnTo>
                      <a:pt x="90" y="14"/>
                    </a:lnTo>
                    <a:lnTo>
                      <a:pt x="118" y="14"/>
                    </a:lnTo>
                    <a:lnTo>
                      <a:pt x="147" y="14"/>
                    </a:lnTo>
                    <a:lnTo>
                      <a:pt x="177" y="14"/>
                    </a:lnTo>
                    <a:lnTo>
                      <a:pt x="206" y="13"/>
                    </a:lnTo>
                    <a:lnTo>
                      <a:pt x="235" y="13"/>
                    </a:lnTo>
                    <a:lnTo>
                      <a:pt x="264" y="13"/>
                    </a:lnTo>
                    <a:lnTo>
                      <a:pt x="289" y="13"/>
                    </a:lnTo>
                    <a:lnTo>
                      <a:pt x="312" y="13"/>
                    </a:lnTo>
                    <a:lnTo>
                      <a:pt x="332" y="13"/>
                    </a:lnTo>
                    <a:lnTo>
                      <a:pt x="347" y="12"/>
                    </a:lnTo>
                    <a:lnTo>
                      <a:pt x="358" y="12"/>
                    </a:lnTo>
                    <a:lnTo>
                      <a:pt x="363" y="10"/>
                    </a:lnTo>
                    <a:lnTo>
                      <a:pt x="363" y="1"/>
                    </a:lnTo>
                    <a:lnTo>
                      <a:pt x="358" y="0"/>
                    </a:lnTo>
                    <a:lnTo>
                      <a:pt x="347" y="0"/>
                    </a:lnTo>
                    <a:lnTo>
                      <a:pt x="332" y="1"/>
                    </a:lnTo>
                    <a:lnTo>
                      <a:pt x="312" y="1"/>
                    </a:lnTo>
                    <a:lnTo>
                      <a:pt x="289" y="1"/>
                    </a:lnTo>
                    <a:lnTo>
                      <a:pt x="264" y="1"/>
                    </a:lnTo>
                    <a:lnTo>
                      <a:pt x="235" y="1"/>
                    </a:lnTo>
                    <a:lnTo>
                      <a:pt x="206" y="1"/>
                    </a:lnTo>
                    <a:lnTo>
                      <a:pt x="177" y="2"/>
                    </a:lnTo>
                    <a:lnTo>
                      <a:pt x="147" y="2"/>
                    </a:lnTo>
                    <a:lnTo>
                      <a:pt x="118" y="2"/>
                    </a:lnTo>
                    <a:lnTo>
                      <a:pt x="90" y="2"/>
                    </a:lnTo>
                    <a:lnTo>
                      <a:pt x="64" y="2"/>
                    </a:lnTo>
                    <a:lnTo>
                      <a:pt x="41" y="4"/>
                    </a:lnTo>
                    <a:lnTo>
                      <a:pt x="21" y="4"/>
                    </a:lnTo>
                    <a:lnTo>
                      <a:pt x="6" y="5"/>
                    </a:lnTo>
                    <a:lnTo>
                      <a:pt x="0" y="9"/>
                    </a:lnTo>
                    <a:lnTo>
                      <a:pt x="6" y="4"/>
                    </a:lnTo>
                    <a:lnTo>
                      <a:pt x="3" y="6"/>
                    </a:lnTo>
                    <a:lnTo>
                      <a:pt x="2" y="9"/>
                    </a:lnTo>
                    <a:lnTo>
                      <a:pt x="3" y="13"/>
                    </a:lnTo>
                    <a:lnTo>
                      <a:pt x="6" y="15"/>
                    </a:lnTo>
                    <a:lnTo>
                      <a:pt x="12" y="9"/>
                    </a:lnTo>
                    <a:close/>
                  </a:path>
                </a:pathLst>
              </a:custGeom>
              <a:solidFill>
                <a:srgbClr val="000000">
                  <a:alpha val="100000"/>
                </a:srgbClr>
              </a:solidFill>
              <a:ln w="9525">
                <a:noFill/>
              </a:ln>
            </p:spPr>
            <p:txBody>
              <a:bodyPr/>
              <a:p>
                <a:endParaRPr lang="zh-CN" altLang="en-US"/>
              </a:p>
            </p:txBody>
          </p:sp>
          <p:sp>
            <p:nvSpPr>
              <p:cNvPr id="44082" name="Freeform 215"/>
              <p:cNvSpPr/>
              <p:nvPr/>
            </p:nvSpPr>
            <p:spPr>
              <a:xfrm>
                <a:off x="4642" y="3685"/>
                <a:ext cx="5" cy="50"/>
              </a:xfrm>
              <a:custGeom>
                <a:avLst/>
                <a:gdLst>
                  <a:gd name="txL" fmla="*/ 0 w 12"/>
                  <a:gd name="txT" fmla="*/ 0 h 100"/>
                  <a:gd name="txR" fmla="*/ 12 w 12"/>
                  <a:gd name="txB" fmla="*/ 100 h 100"/>
                </a:gdLst>
                <a:ahLst/>
                <a:cxnLst>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Lst>
                <a:rect l="txL" t="txT" r="txR" b="txB"/>
                <a:pathLst>
                  <a:path w="12" h="100">
                    <a:moveTo>
                      <a:pt x="6" y="89"/>
                    </a:moveTo>
                    <a:lnTo>
                      <a:pt x="12" y="95"/>
                    </a:lnTo>
                    <a:lnTo>
                      <a:pt x="12" y="0"/>
                    </a:lnTo>
                    <a:lnTo>
                      <a:pt x="0" y="0"/>
                    </a:lnTo>
                    <a:lnTo>
                      <a:pt x="0" y="95"/>
                    </a:lnTo>
                    <a:lnTo>
                      <a:pt x="6" y="100"/>
                    </a:lnTo>
                    <a:lnTo>
                      <a:pt x="0" y="95"/>
                    </a:lnTo>
                    <a:lnTo>
                      <a:pt x="3" y="98"/>
                    </a:lnTo>
                    <a:lnTo>
                      <a:pt x="6" y="99"/>
                    </a:lnTo>
                    <a:lnTo>
                      <a:pt x="10" y="98"/>
                    </a:lnTo>
                    <a:lnTo>
                      <a:pt x="12" y="95"/>
                    </a:lnTo>
                    <a:lnTo>
                      <a:pt x="6" y="89"/>
                    </a:lnTo>
                    <a:close/>
                  </a:path>
                </a:pathLst>
              </a:custGeom>
              <a:solidFill>
                <a:srgbClr val="000000">
                  <a:alpha val="100000"/>
                </a:srgbClr>
              </a:solidFill>
              <a:ln w="9525">
                <a:noFill/>
              </a:ln>
            </p:spPr>
            <p:txBody>
              <a:bodyPr/>
              <a:p>
                <a:endParaRPr lang="zh-CN" altLang="en-US"/>
              </a:p>
            </p:txBody>
          </p:sp>
          <p:sp>
            <p:nvSpPr>
              <p:cNvPr id="44083" name="Freeform 216"/>
              <p:cNvSpPr/>
              <p:nvPr/>
            </p:nvSpPr>
            <p:spPr>
              <a:xfrm>
                <a:off x="4645" y="3728"/>
                <a:ext cx="181" cy="7"/>
              </a:xfrm>
              <a:custGeom>
                <a:avLst/>
                <a:gdLst>
                  <a:gd name="txL" fmla="*/ 0 w 363"/>
                  <a:gd name="txT" fmla="*/ 0 h 13"/>
                  <a:gd name="txR" fmla="*/ 363 w 363"/>
                  <a:gd name="txB" fmla="*/ 13 h 13"/>
                </a:gdLst>
                <a:ahLst/>
                <a:cxnLst>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63" h="13">
                    <a:moveTo>
                      <a:pt x="351" y="5"/>
                    </a:moveTo>
                    <a:lnTo>
                      <a:pt x="357" y="1"/>
                    </a:lnTo>
                    <a:lnTo>
                      <a:pt x="352" y="0"/>
                    </a:lnTo>
                    <a:lnTo>
                      <a:pt x="341" y="0"/>
                    </a:lnTo>
                    <a:lnTo>
                      <a:pt x="326" y="1"/>
                    </a:lnTo>
                    <a:lnTo>
                      <a:pt x="306" y="1"/>
                    </a:lnTo>
                    <a:lnTo>
                      <a:pt x="284" y="1"/>
                    </a:lnTo>
                    <a:lnTo>
                      <a:pt x="259" y="1"/>
                    </a:lnTo>
                    <a:lnTo>
                      <a:pt x="232" y="1"/>
                    </a:lnTo>
                    <a:lnTo>
                      <a:pt x="203" y="1"/>
                    </a:lnTo>
                    <a:lnTo>
                      <a:pt x="173" y="2"/>
                    </a:lnTo>
                    <a:lnTo>
                      <a:pt x="143" y="2"/>
                    </a:lnTo>
                    <a:lnTo>
                      <a:pt x="114" y="2"/>
                    </a:lnTo>
                    <a:lnTo>
                      <a:pt x="85" y="2"/>
                    </a:lnTo>
                    <a:lnTo>
                      <a:pt x="60" y="2"/>
                    </a:lnTo>
                    <a:lnTo>
                      <a:pt x="37" y="2"/>
                    </a:lnTo>
                    <a:lnTo>
                      <a:pt x="16" y="2"/>
                    </a:lnTo>
                    <a:lnTo>
                      <a:pt x="0" y="2"/>
                    </a:lnTo>
                    <a:lnTo>
                      <a:pt x="0" y="13"/>
                    </a:lnTo>
                    <a:lnTo>
                      <a:pt x="16" y="13"/>
                    </a:lnTo>
                    <a:lnTo>
                      <a:pt x="37" y="13"/>
                    </a:lnTo>
                    <a:lnTo>
                      <a:pt x="60" y="13"/>
                    </a:lnTo>
                    <a:lnTo>
                      <a:pt x="85" y="13"/>
                    </a:lnTo>
                    <a:lnTo>
                      <a:pt x="114" y="13"/>
                    </a:lnTo>
                    <a:lnTo>
                      <a:pt x="143" y="13"/>
                    </a:lnTo>
                    <a:lnTo>
                      <a:pt x="173" y="13"/>
                    </a:lnTo>
                    <a:lnTo>
                      <a:pt x="203" y="12"/>
                    </a:lnTo>
                    <a:lnTo>
                      <a:pt x="232" y="12"/>
                    </a:lnTo>
                    <a:lnTo>
                      <a:pt x="259" y="12"/>
                    </a:lnTo>
                    <a:lnTo>
                      <a:pt x="284" y="12"/>
                    </a:lnTo>
                    <a:lnTo>
                      <a:pt x="306" y="12"/>
                    </a:lnTo>
                    <a:lnTo>
                      <a:pt x="326" y="12"/>
                    </a:lnTo>
                    <a:lnTo>
                      <a:pt x="341" y="11"/>
                    </a:lnTo>
                    <a:lnTo>
                      <a:pt x="352" y="11"/>
                    </a:lnTo>
                    <a:lnTo>
                      <a:pt x="357" y="10"/>
                    </a:lnTo>
                    <a:lnTo>
                      <a:pt x="363" y="5"/>
                    </a:lnTo>
                    <a:lnTo>
                      <a:pt x="357" y="10"/>
                    </a:lnTo>
                    <a:lnTo>
                      <a:pt x="360" y="9"/>
                    </a:lnTo>
                    <a:lnTo>
                      <a:pt x="362" y="5"/>
                    </a:lnTo>
                    <a:lnTo>
                      <a:pt x="360" y="2"/>
                    </a:lnTo>
                    <a:lnTo>
                      <a:pt x="357" y="1"/>
                    </a:lnTo>
                    <a:lnTo>
                      <a:pt x="351" y="5"/>
                    </a:lnTo>
                    <a:close/>
                  </a:path>
                </a:pathLst>
              </a:custGeom>
              <a:solidFill>
                <a:srgbClr val="000000">
                  <a:alpha val="100000"/>
                </a:srgbClr>
              </a:solidFill>
              <a:ln w="9525">
                <a:noFill/>
              </a:ln>
            </p:spPr>
            <p:txBody>
              <a:bodyPr/>
              <a:p>
                <a:endParaRPr lang="zh-CN" altLang="en-US"/>
              </a:p>
            </p:txBody>
          </p:sp>
          <p:sp>
            <p:nvSpPr>
              <p:cNvPr id="44084" name="Freeform 217"/>
              <p:cNvSpPr/>
              <p:nvPr/>
            </p:nvSpPr>
            <p:spPr>
              <a:xfrm>
                <a:off x="4820" y="3681"/>
                <a:ext cx="6" cy="50"/>
              </a:xfrm>
              <a:custGeom>
                <a:avLst/>
                <a:gdLst>
                  <a:gd name="txL" fmla="*/ 0 w 12"/>
                  <a:gd name="txT" fmla="*/ 0 h 101"/>
                  <a:gd name="txR" fmla="*/ 12 w 12"/>
                  <a:gd name="txB" fmla="*/ 101 h 101"/>
                </a:gdLst>
                <a:ahLst/>
                <a:cxnLst>
                  <a:cxn ang="0">
                    <a:pos x="1" y="0"/>
                  </a:cxn>
                  <a:cxn ang="0">
                    <a:pos x="0" y="0"/>
                  </a:cxn>
                  <a:cxn ang="0">
                    <a:pos x="0" y="0"/>
                  </a:cxn>
                  <a:cxn ang="0">
                    <a:pos x="1" y="0"/>
                  </a:cxn>
                  <a:cxn ang="0">
                    <a:pos x="1" y="0"/>
                  </a:cxn>
                  <a:cxn ang="0">
                    <a:pos x="1" y="0"/>
                  </a:cxn>
                  <a:cxn ang="0">
                    <a:pos x="1" y="0"/>
                  </a:cxn>
                  <a:cxn ang="0">
                    <a:pos x="1" y="0"/>
                  </a:cxn>
                  <a:cxn ang="0">
                    <a:pos x="1" y="0"/>
                  </a:cxn>
                  <a:cxn ang="0">
                    <a:pos x="1" y="0"/>
                  </a:cxn>
                  <a:cxn ang="0">
                    <a:pos x="0" y="0"/>
                  </a:cxn>
                  <a:cxn ang="0">
                    <a:pos x="1" y="0"/>
                  </a:cxn>
                </a:cxnLst>
                <a:rect l="txL" t="txT" r="txR" b="txB"/>
                <a:pathLst>
                  <a:path w="12" h="101">
                    <a:moveTo>
                      <a:pt x="6" y="10"/>
                    </a:moveTo>
                    <a:lnTo>
                      <a:pt x="0" y="6"/>
                    </a:lnTo>
                    <a:lnTo>
                      <a:pt x="0" y="101"/>
                    </a:lnTo>
                    <a:lnTo>
                      <a:pt x="12" y="101"/>
                    </a:lnTo>
                    <a:lnTo>
                      <a:pt x="12" y="6"/>
                    </a:lnTo>
                    <a:lnTo>
                      <a:pt x="6" y="1"/>
                    </a:lnTo>
                    <a:lnTo>
                      <a:pt x="12" y="6"/>
                    </a:lnTo>
                    <a:lnTo>
                      <a:pt x="9" y="2"/>
                    </a:lnTo>
                    <a:lnTo>
                      <a:pt x="6" y="0"/>
                    </a:lnTo>
                    <a:lnTo>
                      <a:pt x="3" y="2"/>
                    </a:lnTo>
                    <a:lnTo>
                      <a:pt x="0" y="6"/>
                    </a:lnTo>
                    <a:lnTo>
                      <a:pt x="6" y="10"/>
                    </a:lnTo>
                    <a:close/>
                  </a:path>
                </a:pathLst>
              </a:custGeom>
              <a:solidFill>
                <a:srgbClr val="000000">
                  <a:alpha val="100000"/>
                </a:srgbClr>
              </a:solidFill>
              <a:ln w="9525">
                <a:noFill/>
              </a:ln>
            </p:spPr>
            <p:txBody>
              <a:bodyPr/>
              <a:p>
                <a:endParaRPr lang="zh-CN" altLang="en-US"/>
              </a:p>
            </p:txBody>
          </p:sp>
          <p:sp>
            <p:nvSpPr>
              <p:cNvPr id="44085" name="Freeform 218"/>
              <p:cNvSpPr/>
              <p:nvPr/>
            </p:nvSpPr>
            <p:spPr>
              <a:xfrm>
                <a:off x="4614" y="3731"/>
                <a:ext cx="181" cy="414"/>
              </a:xfrm>
              <a:custGeom>
                <a:avLst/>
                <a:gdLst>
                  <a:gd name="txL" fmla="*/ 0 w 364"/>
                  <a:gd name="txT" fmla="*/ 0 h 829"/>
                  <a:gd name="txR" fmla="*/ 364 w 364"/>
                  <a:gd name="txB" fmla="*/ 829 h 82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64" h="829">
                    <a:moveTo>
                      <a:pt x="3" y="829"/>
                    </a:moveTo>
                    <a:lnTo>
                      <a:pt x="0" y="3"/>
                    </a:lnTo>
                    <a:lnTo>
                      <a:pt x="8" y="3"/>
                    </a:lnTo>
                    <a:lnTo>
                      <a:pt x="16" y="3"/>
                    </a:lnTo>
                    <a:lnTo>
                      <a:pt x="24" y="3"/>
                    </a:lnTo>
                    <a:lnTo>
                      <a:pt x="32" y="3"/>
                    </a:lnTo>
                    <a:lnTo>
                      <a:pt x="39" y="3"/>
                    </a:lnTo>
                    <a:lnTo>
                      <a:pt x="47" y="3"/>
                    </a:lnTo>
                    <a:lnTo>
                      <a:pt x="55" y="3"/>
                    </a:lnTo>
                    <a:lnTo>
                      <a:pt x="62" y="3"/>
                    </a:lnTo>
                    <a:lnTo>
                      <a:pt x="78" y="3"/>
                    </a:lnTo>
                    <a:lnTo>
                      <a:pt x="97" y="3"/>
                    </a:lnTo>
                    <a:lnTo>
                      <a:pt x="117" y="3"/>
                    </a:lnTo>
                    <a:lnTo>
                      <a:pt x="139" y="3"/>
                    </a:lnTo>
                    <a:lnTo>
                      <a:pt x="163" y="3"/>
                    </a:lnTo>
                    <a:lnTo>
                      <a:pt x="188" y="3"/>
                    </a:lnTo>
                    <a:lnTo>
                      <a:pt x="213" y="3"/>
                    </a:lnTo>
                    <a:lnTo>
                      <a:pt x="237" y="2"/>
                    </a:lnTo>
                    <a:lnTo>
                      <a:pt x="261" y="2"/>
                    </a:lnTo>
                    <a:lnTo>
                      <a:pt x="283" y="2"/>
                    </a:lnTo>
                    <a:lnTo>
                      <a:pt x="304" y="2"/>
                    </a:lnTo>
                    <a:lnTo>
                      <a:pt x="322" y="2"/>
                    </a:lnTo>
                    <a:lnTo>
                      <a:pt x="338" y="2"/>
                    </a:lnTo>
                    <a:lnTo>
                      <a:pt x="351" y="0"/>
                    </a:lnTo>
                    <a:lnTo>
                      <a:pt x="359" y="0"/>
                    </a:lnTo>
                    <a:lnTo>
                      <a:pt x="364" y="0"/>
                    </a:lnTo>
                    <a:lnTo>
                      <a:pt x="364" y="159"/>
                    </a:lnTo>
                    <a:lnTo>
                      <a:pt x="364" y="431"/>
                    </a:lnTo>
                    <a:lnTo>
                      <a:pt x="364" y="688"/>
                    </a:lnTo>
                    <a:lnTo>
                      <a:pt x="364" y="802"/>
                    </a:lnTo>
                    <a:lnTo>
                      <a:pt x="289" y="809"/>
                    </a:lnTo>
                    <a:lnTo>
                      <a:pt x="289" y="765"/>
                    </a:lnTo>
                    <a:lnTo>
                      <a:pt x="69" y="781"/>
                    </a:lnTo>
                    <a:lnTo>
                      <a:pt x="69" y="823"/>
                    </a:lnTo>
                    <a:lnTo>
                      <a:pt x="3" y="829"/>
                    </a:lnTo>
                    <a:close/>
                  </a:path>
                </a:pathLst>
              </a:custGeom>
              <a:solidFill>
                <a:srgbClr val="440000">
                  <a:alpha val="100000"/>
                </a:srgbClr>
              </a:solidFill>
              <a:ln w="9525">
                <a:noFill/>
              </a:ln>
            </p:spPr>
            <p:txBody>
              <a:bodyPr/>
              <a:p>
                <a:endParaRPr lang="zh-CN" altLang="en-US"/>
              </a:p>
            </p:txBody>
          </p:sp>
          <p:sp>
            <p:nvSpPr>
              <p:cNvPr id="44086" name="Freeform 219"/>
              <p:cNvSpPr/>
              <p:nvPr/>
            </p:nvSpPr>
            <p:spPr>
              <a:xfrm>
                <a:off x="4611" y="3729"/>
                <a:ext cx="7" cy="416"/>
              </a:xfrm>
              <a:custGeom>
                <a:avLst/>
                <a:gdLst>
                  <a:gd name="txL" fmla="*/ 0 w 15"/>
                  <a:gd name="txT" fmla="*/ 0 h 832"/>
                  <a:gd name="txR" fmla="*/ 15 w 15"/>
                  <a:gd name="txB" fmla="*/ 832 h 832"/>
                </a:gdLst>
                <a:ahLst/>
                <a:cxnLst>
                  <a:cxn ang="0">
                    <a:pos x="0" y="0"/>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0"/>
                  </a:cxn>
                </a:cxnLst>
                <a:rect l="txL" t="txT" r="txR" b="txB"/>
                <a:pathLst>
                  <a:path w="15" h="832">
                    <a:moveTo>
                      <a:pt x="6" y="0"/>
                    </a:moveTo>
                    <a:lnTo>
                      <a:pt x="0" y="6"/>
                    </a:lnTo>
                    <a:lnTo>
                      <a:pt x="4" y="832"/>
                    </a:lnTo>
                    <a:lnTo>
                      <a:pt x="15" y="832"/>
                    </a:lnTo>
                    <a:lnTo>
                      <a:pt x="12" y="6"/>
                    </a:lnTo>
                    <a:lnTo>
                      <a:pt x="6" y="11"/>
                    </a:lnTo>
                    <a:lnTo>
                      <a:pt x="12" y="6"/>
                    </a:lnTo>
                    <a:lnTo>
                      <a:pt x="9" y="2"/>
                    </a:lnTo>
                    <a:lnTo>
                      <a:pt x="6" y="0"/>
                    </a:lnTo>
                    <a:lnTo>
                      <a:pt x="3" y="2"/>
                    </a:lnTo>
                    <a:lnTo>
                      <a:pt x="0" y="6"/>
                    </a:lnTo>
                    <a:lnTo>
                      <a:pt x="6" y="0"/>
                    </a:lnTo>
                    <a:close/>
                  </a:path>
                </a:pathLst>
              </a:custGeom>
              <a:solidFill>
                <a:srgbClr val="000000">
                  <a:alpha val="100000"/>
                </a:srgbClr>
              </a:solidFill>
              <a:ln w="9525">
                <a:noFill/>
              </a:ln>
            </p:spPr>
            <p:txBody>
              <a:bodyPr/>
              <a:p>
                <a:endParaRPr lang="zh-CN" altLang="en-US"/>
              </a:p>
            </p:txBody>
          </p:sp>
          <p:sp>
            <p:nvSpPr>
              <p:cNvPr id="44087" name="Freeform 220"/>
              <p:cNvSpPr/>
              <p:nvPr/>
            </p:nvSpPr>
            <p:spPr>
              <a:xfrm>
                <a:off x="4614" y="3729"/>
                <a:ext cx="33" cy="6"/>
              </a:xfrm>
              <a:custGeom>
                <a:avLst/>
                <a:gdLst>
                  <a:gd name="txL" fmla="*/ 0 w 68"/>
                  <a:gd name="txT" fmla="*/ 0 h 11"/>
                  <a:gd name="txR" fmla="*/ 68 w 68"/>
                  <a:gd name="txB" fmla="*/ 11 h 1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68" h="11">
                    <a:moveTo>
                      <a:pt x="62" y="0"/>
                    </a:moveTo>
                    <a:lnTo>
                      <a:pt x="62" y="0"/>
                    </a:lnTo>
                    <a:lnTo>
                      <a:pt x="55" y="0"/>
                    </a:lnTo>
                    <a:lnTo>
                      <a:pt x="47" y="0"/>
                    </a:lnTo>
                    <a:lnTo>
                      <a:pt x="39" y="0"/>
                    </a:lnTo>
                    <a:lnTo>
                      <a:pt x="32" y="0"/>
                    </a:lnTo>
                    <a:lnTo>
                      <a:pt x="24" y="0"/>
                    </a:lnTo>
                    <a:lnTo>
                      <a:pt x="16" y="0"/>
                    </a:lnTo>
                    <a:lnTo>
                      <a:pt x="8" y="0"/>
                    </a:lnTo>
                    <a:lnTo>
                      <a:pt x="0" y="0"/>
                    </a:lnTo>
                    <a:lnTo>
                      <a:pt x="0" y="11"/>
                    </a:lnTo>
                    <a:lnTo>
                      <a:pt x="8" y="11"/>
                    </a:lnTo>
                    <a:lnTo>
                      <a:pt x="16" y="11"/>
                    </a:lnTo>
                    <a:lnTo>
                      <a:pt x="24" y="11"/>
                    </a:lnTo>
                    <a:lnTo>
                      <a:pt x="32" y="11"/>
                    </a:lnTo>
                    <a:lnTo>
                      <a:pt x="39" y="11"/>
                    </a:lnTo>
                    <a:lnTo>
                      <a:pt x="47" y="11"/>
                    </a:lnTo>
                    <a:lnTo>
                      <a:pt x="55" y="11"/>
                    </a:lnTo>
                    <a:lnTo>
                      <a:pt x="62" y="11"/>
                    </a:lnTo>
                    <a:lnTo>
                      <a:pt x="66" y="9"/>
                    </a:lnTo>
                    <a:lnTo>
                      <a:pt x="68" y="6"/>
                    </a:lnTo>
                    <a:lnTo>
                      <a:pt x="66" y="2"/>
                    </a:lnTo>
                    <a:lnTo>
                      <a:pt x="62" y="0"/>
                    </a:lnTo>
                    <a:close/>
                  </a:path>
                </a:pathLst>
              </a:custGeom>
              <a:solidFill>
                <a:srgbClr val="000000">
                  <a:alpha val="100000"/>
                </a:srgbClr>
              </a:solidFill>
              <a:ln w="9525">
                <a:noFill/>
              </a:ln>
            </p:spPr>
            <p:txBody>
              <a:bodyPr/>
              <a:p>
                <a:endParaRPr lang="zh-CN" altLang="en-US"/>
              </a:p>
            </p:txBody>
          </p:sp>
          <p:sp>
            <p:nvSpPr>
              <p:cNvPr id="44088" name="Freeform 221"/>
              <p:cNvSpPr/>
              <p:nvPr/>
            </p:nvSpPr>
            <p:spPr>
              <a:xfrm>
                <a:off x="4645" y="3728"/>
                <a:ext cx="153" cy="7"/>
              </a:xfrm>
              <a:custGeom>
                <a:avLst/>
                <a:gdLst>
                  <a:gd name="txL" fmla="*/ 0 w 308"/>
                  <a:gd name="txT" fmla="*/ 0 h 13"/>
                  <a:gd name="txR" fmla="*/ 308 w 308"/>
                  <a:gd name="txB" fmla="*/ 13 h 13"/>
                </a:gdLst>
                <a:ahLst/>
                <a:cxnLst>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08" h="13">
                    <a:moveTo>
                      <a:pt x="308" y="5"/>
                    </a:moveTo>
                    <a:lnTo>
                      <a:pt x="302" y="1"/>
                    </a:lnTo>
                    <a:lnTo>
                      <a:pt x="297" y="0"/>
                    </a:lnTo>
                    <a:lnTo>
                      <a:pt x="289" y="0"/>
                    </a:lnTo>
                    <a:lnTo>
                      <a:pt x="276" y="1"/>
                    </a:lnTo>
                    <a:lnTo>
                      <a:pt x="260" y="1"/>
                    </a:lnTo>
                    <a:lnTo>
                      <a:pt x="242" y="1"/>
                    </a:lnTo>
                    <a:lnTo>
                      <a:pt x="221" y="1"/>
                    </a:lnTo>
                    <a:lnTo>
                      <a:pt x="199" y="1"/>
                    </a:lnTo>
                    <a:lnTo>
                      <a:pt x="175" y="1"/>
                    </a:lnTo>
                    <a:lnTo>
                      <a:pt x="151" y="2"/>
                    </a:lnTo>
                    <a:lnTo>
                      <a:pt x="126" y="2"/>
                    </a:lnTo>
                    <a:lnTo>
                      <a:pt x="101" y="2"/>
                    </a:lnTo>
                    <a:lnTo>
                      <a:pt x="77" y="2"/>
                    </a:lnTo>
                    <a:lnTo>
                      <a:pt x="55" y="2"/>
                    </a:lnTo>
                    <a:lnTo>
                      <a:pt x="35" y="2"/>
                    </a:lnTo>
                    <a:lnTo>
                      <a:pt x="16" y="2"/>
                    </a:lnTo>
                    <a:lnTo>
                      <a:pt x="0" y="2"/>
                    </a:lnTo>
                    <a:lnTo>
                      <a:pt x="0" y="13"/>
                    </a:lnTo>
                    <a:lnTo>
                      <a:pt x="16" y="13"/>
                    </a:lnTo>
                    <a:lnTo>
                      <a:pt x="35" y="13"/>
                    </a:lnTo>
                    <a:lnTo>
                      <a:pt x="55" y="13"/>
                    </a:lnTo>
                    <a:lnTo>
                      <a:pt x="77" y="13"/>
                    </a:lnTo>
                    <a:lnTo>
                      <a:pt x="101" y="13"/>
                    </a:lnTo>
                    <a:lnTo>
                      <a:pt x="126" y="13"/>
                    </a:lnTo>
                    <a:lnTo>
                      <a:pt x="151" y="13"/>
                    </a:lnTo>
                    <a:lnTo>
                      <a:pt x="175" y="12"/>
                    </a:lnTo>
                    <a:lnTo>
                      <a:pt x="199" y="12"/>
                    </a:lnTo>
                    <a:lnTo>
                      <a:pt x="221" y="12"/>
                    </a:lnTo>
                    <a:lnTo>
                      <a:pt x="242" y="12"/>
                    </a:lnTo>
                    <a:lnTo>
                      <a:pt x="260" y="12"/>
                    </a:lnTo>
                    <a:lnTo>
                      <a:pt x="276" y="12"/>
                    </a:lnTo>
                    <a:lnTo>
                      <a:pt x="289" y="11"/>
                    </a:lnTo>
                    <a:lnTo>
                      <a:pt x="297" y="11"/>
                    </a:lnTo>
                    <a:lnTo>
                      <a:pt x="302" y="10"/>
                    </a:lnTo>
                    <a:lnTo>
                      <a:pt x="296" y="5"/>
                    </a:lnTo>
                    <a:lnTo>
                      <a:pt x="302" y="10"/>
                    </a:lnTo>
                    <a:lnTo>
                      <a:pt x="305" y="9"/>
                    </a:lnTo>
                    <a:lnTo>
                      <a:pt x="306" y="5"/>
                    </a:lnTo>
                    <a:lnTo>
                      <a:pt x="305" y="2"/>
                    </a:lnTo>
                    <a:lnTo>
                      <a:pt x="302" y="1"/>
                    </a:lnTo>
                    <a:lnTo>
                      <a:pt x="308" y="5"/>
                    </a:lnTo>
                    <a:close/>
                  </a:path>
                </a:pathLst>
              </a:custGeom>
              <a:solidFill>
                <a:srgbClr val="000000">
                  <a:alpha val="100000"/>
                </a:srgbClr>
              </a:solidFill>
              <a:ln w="9525">
                <a:noFill/>
              </a:ln>
            </p:spPr>
            <p:txBody>
              <a:bodyPr/>
              <a:p>
                <a:endParaRPr lang="zh-CN" altLang="en-US"/>
              </a:p>
            </p:txBody>
          </p:sp>
          <p:sp>
            <p:nvSpPr>
              <p:cNvPr id="44089" name="Freeform 222"/>
              <p:cNvSpPr/>
              <p:nvPr/>
            </p:nvSpPr>
            <p:spPr>
              <a:xfrm>
                <a:off x="4792" y="3731"/>
                <a:ext cx="6" cy="403"/>
              </a:xfrm>
              <a:custGeom>
                <a:avLst/>
                <a:gdLst>
                  <a:gd name="txL" fmla="*/ 0 w 12"/>
                  <a:gd name="txT" fmla="*/ 0 h 807"/>
                  <a:gd name="txR" fmla="*/ 12 w 12"/>
                  <a:gd name="txB" fmla="*/ 807 h 807"/>
                </a:gdLst>
                <a:ahLst/>
                <a:cxnLst>
                  <a:cxn ang="0">
                    <a:pos x="1" y="0"/>
                  </a:cxn>
                  <a:cxn ang="0">
                    <a:pos x="1" y="0"/>
                  </a:cxn>
                  <a:cxn ang="0">
                    <a:pos x="1" y="0"/>
                  </a:cxn>
                  <a:cxn ang="0">
                    <a:pos x="1" y="0"/>
                  </a:cxn>
                  <a:cxn ang="0">
                    <a:pos x="1" y="0"/>
                  </a:cxn>
                  <a:cxn ang="0">
                    <a:pos x="1" y="0"/>
                  </a:cxn>
                  <a:cxn ang="0">
                    <a:pos x="0" y="0"/>
                  </a:cxn>
                  <a:cxn ang="0">
                    <a:pos x="0" y="0"/>
                  </a:cxn>
                  <a:cxn ang="0">
                    <a:pos x="0" y="0"/>
                  </a:cxn>
                  <a:cxn ang="0">
                    <a:pos x="0" y="0"/>
                  </a:cxn>
                  <a:cxn ang="0">
                    <a:pos x="0" y="0"/>
                  </a:cxn>
                  <a:cxn ang="0">
                    <a:pos x="1" y="0"/>
                  </a:cxn>
                  <a:cxn ang="0">
                    <a:pos x="0" y="0"/>
                  </a:cxn>
                  <a:cxn ang="0">
                    <a:pos x="1" y="0"/>
                  </a:cxn>
                  <a:cxn ang="0">
                    <a:pos x="1" y="0"/>
                  </a:cxn>
                  <a:cxn ang="0">
                    <a:pos x="1" y="0"/>
                  </a:cxn>
                  <a:cxn ang="0">
                    <a:pos x="1" y="0"/>
                  </a:cxn>
                  <a:cxn ang="0">
                    <a:pos x="1" y="0"/>
                  </a:cxn>
                </a:cxnLst>
                <a:rect l="txL" t="txT" r="txR" b="txB"/>
                <a:pathLst>
                  <a:path w="12" h="807">
                    <a:moveTo>
                      <a:pt x="6" y="807"/>
                    </a:moveTo>
                    <a:lnTo>
                      <a:pt x="12" y="802"/>
                    </a:lnTo>
                    <a:lnTo>
                      <a:pt x="12" y="688"/>
                    </a:lnTo>
                    <a:lnTo>
                      <a:pt x="12" y="431"/>
                    </a:lnTo>
                    <a:lnTo>
                      <a:pt x="12" y="159"/>
                    </a:lnTo>
                    <a:lnTo>
                      <a:pt x="12" y="0"/>
                    </a:lnTo>
                    <a:lnTo>
                      <a:pt x="0" y="0"/>
                    </a:lnTo>
                    <a:lnTo>
                      <a:pt x="0" y="159"/>
                    </a:lnTo>
                    <a:lnTo>
                      <a:pt x="0" y="431"/>
                    </a:lnTo>
                    <a:lnTo>
                      <a:pt x="0" y="688"/>
                    </a:lnTo>
                    <a:lnTo>
                      <a:pt x="0" y="802"/>
                    </a:lnTo>
                    <a:lnTo>
                      <a:pt x="6" y="797"/>
                    </a:lnTo>
                    <a:lnTo>
                      <a:pt x="0" y="802"/>
                    </a:lnTo>
                    <a:lnTo>
                      <a:pt x="2" y="806"/>
                    </a:lnTo>
                    <a:lnTo>
                      <a:pt x="6" y="807"/>
                    </a:lnTo>
                    <a:lnTo>
                      <a:pt x="9" y="806"/>
                    </a:lnTo>
                    <a:lnTo>
                      <a:pt x="12" y="802"/>
                    </a:lnTo>
                    <a:lnTo>
                      <a:pt x="6" y="807"/>
                    </a:lnTo>
                    <a:close/>
                  </a:path>
                </a:pathLst>
              </a:custGeom>
              <a:solidFill>
                <a:srgbClr val="000000">
                  <a:alpha val="100000"/>
                </a:srgbClr>
              </a:solidFill>
              <a:ln w="9525">
                <a:noFill/>
              </a:ln>
            </p:spPr>
            <p:txBody>
              <a:bodyPr/>
              <a:p>
                <a:endParaRPr lang="zh-CN" altLang="en-US"/>
              </a:p>
            </p:txBody>
          </p:sp>
          <p:sp>
            <p:nvSpPr>
              <p:cNvPr id="44090" name="Freeform 223"/>
              <p:cNvSpPr/>
              <p:nvPr/>
            </p:nvSpPr>
            <p:spPr>
              <a:xfrm>
                <a:off x="4755" y="4130"/>
                <a:ext cx="40" cy="8"/>
              </a:xfrm>
              <a:custGeom>
                <a:avLst/>
                <a:gdLst>
                  <a:gd name="txL" fmla="*/ 0 w 81"/>
                  <a:gd name="txT" fmla="*/ 0 h 17"/>
                  <a:gd name="txR" fmla="*/ 81 w 81"/>
                  <a:gd name="txB" fmla="*/ 17 h 1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81" h="17">
                    <a:moveTo>
                      <a:pt x="0" y="12"/>
                    </a:moveTo>
                    <a:lnTo>
                      <a:pt x="6" y="17"/>
                    </a:lnTo>
                    <a:lnTo>
                      <a:pt x="81" y="10"/>
                    </a:lnTo>
                    <a:lnTo>
                      <a:pt x="81" y="0"/>
                    </a:lnTo>
                    <a:lnTo>
                      <a:pt x="6" y="7"/>
                    </a:lnTo>
                    <a:lnTo>
                      <a:pt x="12" y="12"/>
                    </a:lnTo>
                    <a:lnTo>
                      <a:pt x="6" y="7"/>
                    </a:lnTo>
                    <a:lnTo>
                      <a:pt x="2" y="9"/>
                    </a:lnTo>
                    <a:lnTo>
                      <a:pt x="1" y="12"/>
                    </a:lnTo>
                    <a:lnTo>
                      <a:pt x="2" y="15"/>
                    </a:lnTo>
                    <a:lnTo>
                      <a:pt x="6" y="17"/>
                    </a:lnTo>
                    <a:lnTo>
                      <a:pt x="0" y="12"/>
                    </a:lnTo>
                    <a:close/>
                  </a:path>
                </a:pathLst>
              </a:custGeom>
              <a:solidFill>
                <a:srgbClr val="000000">
                  <a:alpha val="100000"/>
                </a:srgbClr>
              </a:solidFill>
              <a:ln w="9525">
                <a:noFill/>
              </a:ln>
            </p:spPr>
            <p:txBody>
              <a:bodyPr/>
              <a:p>
                <a:endParaRPr lang="zh-CN" altLang="en-US"/>
              </a:p>
            </p:txBody>
          </p:sp>
          <p:sp>
            <p:nvSpPr>
              <p:cNvPr id="44091" name="Freeform 224"/>
              <p:cNvSpPr/>
              <p:nvPr/>
            </p:nvSpPr>
            <p:spPr>
              <a:xfrm>
                <a:off x="4755" y="4111"/>
                <a:ext cx="6" cy="24"/>
              </a:xfrm>
              <a:custGeom>
                <a:avLst/>
                <a:gdLst>
                  <a:gd name="txL" fmla="*/ 0 w 12"/>
                  <a:gd name="txT" fmla="*/ 0 h 50"/>
                  <a:gd name="txR" fmla="*/ 12 w 12"/>
                  <a:gd name="txB" fmla="*/ 50 h 50"/>
                </a:gdLst>
                <a:ahLst/>
                <a:cxnLst>
                  <a:cxn ang="0">
                    <a:pos x="1" y="0"/>
                  </a:cxn>
                  <a:cxn ang="0">
                    <a:pos x="0" y="0"/>
                  </a:cxn>
                  <a:cxn ang="0">
                    <a:pos x="0" y="0"/>
                  </a:cxn>
                  <a:cxn ang="0">
                    <a:pos x="1" y="0"/>
                  </a:cxn>
                  <a:cxn ang="0">
                    <a:pos x="1" y="0"/>
                  </a:cxn>
                  <a:cxn ang="0">
                    <a:pos x="1" y="0"/>
                  </a:cxn>
                  <a:cxn ang="0">
                    <a:pos x="1" y="0"/>
                  </a:cxn>
                  <a:cxn ang="0">
                    <a:pos x="1" y="0"/>
                  </a:cxn>
                  <a:cxn ang="0">
                    <a:pos x="1" y="0"/>
                  </a:cxn>
                  <a:cxn ang="0">
                    <a:pos x="1" y="0"/>
                  </a:cxn>
                  <a:cxn ang="0">
                    <a:pos x="0" y="0"/>
                  </a:cxn>
                  <a:cxn ang="0">
                    <a:pos x="1" y="0"/>
                  </a:cxn>
                </a:cxnLst>
                <a:rect l="txL" t="txT" r="txR" b="txB"/>
                <a:pathLst>
                  <a:path w="12" h="50">
                    <a:moveTo>
                      <a:pt x="6" y="11"/>
                    </a:moveTo>
                    <a:lnTo>
                      <a:pt x="0" y="6"/>
                    </a:lnTo>
                    <a:lnTo>
                      <a:pt x="0" y="50"/>
                    </a:lnTo>
                    <a:lnTo>
                      <a:pt x="12" y="50"/>
                    </a:lnTo>
                    <a:lnTo>
                      <a:pt x="12" y="6"/>
                    </a:lnTo>
                    <a:lnTo>
                      <a:pt x="6" y="2"/>
                    </a:lnTo>
                    <a:lnTo>
                      <a:pt x="12" y="6"/>
                    </a:lnTo>
                    <a:lnTo>
                      <a:pt x="9" y="3"/>
                    </a:lnTo>
                    <a:lnTo>
                      <a:pt x="6" y="0"/>
                    </a:lnTo>
                    <a:lnTo>
                      <a:pt x="2" y="3"/>
                    </a:lnTo>
                    <a:lnTo>
                      <a:pt x="0" y="6"/>
                    </a:lnTo>
                    <a:lnTo>
                      <a:pt x="6" y="11"/>
                    </a:lnTo>
                    <a:close/>
                  </a:path>
                </a:pathLst>
              </a:custGeom>
              <a:solidFill>
                <a:srgbClr val="000000">
                  <a:alpha val="100000"/>
                </a:srgbClr>
              </a:solidFill>
              <a:ln w="9525">
                <a:noFill/>
              </a:ln>
            </p:spPr>
            <p:txBody>
              <a:bodyPr/>
              <a:p>
                <a:endParaRPr lang="zh-CN" altLang="en-US"/>
              </a:p>
            </p:txBody>
          </p:sp>
          <p:sp>
            <p:nvSpPr>
              <p:cNvPr id="44092" name="Freeform 225"/>
              <p:cNvSpPr/>
              <p:nvPr/>
            </p:nvSpPr>
            <p:spPr>
              <a:xfrm>
                <a:off x="4645" y="4111"/>
                <a:ext cx="113" cy="13"/>
              </a:xfrm>
              <a:custGeom>
                <a:avLst/>
                <a:gdLst>
                  <a:gd name="txL" fmla="*/ 0 w 226"/>
                  <a:gd name="txT" fmla="*/ 0 h 25"/>
                  <a:gd name="txR" fmla="*/ 226 w 226"/>
                  <a:gd name="txB" fmla="*/ 25 h 25"/>
                </a:gdLst>
                <a:ahLst/>
                <a:cxnLst>
                  <a:cxn ang="0">
                    <a:pos x="1" y="1"/>
                  </a:cxn>
                  <a:cxn ang="0">
                    <a:pos x="1" y="1"/>
                  </a:cxn>
                  <a:cxn ang="0">
                    <a:pos x="1" y="1"/>
                  </a:cxn>
                  <a:cxn ang="0">
                    <a:pos x="1" y="0"/>
                  </a:cxn>
                  <a:cxn ang="0">
                    <a:pos x="1" y="1"/>
                  </a:cxn>
                  <a:cxn ang="0">
                    <a:pos x="0" y="1"/>
                  </a:cxn>
                  <a:cxn ang="0">
                    <a:pos x="1" y="1"/>
                  </a:cxn>
                  <a:cxn ang="0">
                    <a:pos x="1" y="1"/>
                  </a:cxn>
                  <a:cxn ang="0">
                    <a:pos x="1" y="1"/>
                  </a:cxn>
                  <a:cxn ang="0">
                    <a:pos x="1" y="1"/>
                  </a:cxn>
                  <a:cxn ang="0">
                    <a:pos x="1" y="1"/>
                  </a:cxn>
                  <a:cxn ang="0">
                    <a:pos x="1" y="1"/>
                  </a:cxn>
                </a:cxnLst>
                <a:rect l="txL" t="txT" r="txR" b="txB"/>
                <a:pathLst>
                  <a:path w="226" h="25">
                    <a:moveTo>
                      <a:pt x="12" y="20"/>
                    </a:moveTo>
                    <a:lnTo>
                      <a:pt x="6" y="25"/>
                    </a:lnTo>
                    <a:lnTo>
                      <a:pt x="226" y="9"/>
                    </a:lnTo>
                    <a:lnTo>
                      <a:pt x="226" y="0"/>
                    </a:lnTo>
                    <a:lnTo>
                      <a:pt x="6" y="16"/>
                    </a:lnTo>
                    <a:lnTo>
                      <a:pt x="0" y="20"/>
                    </a:lnTo>
                    <a:lnTo>
                      <a:pt x="6" y="16"/>
                    </a:lnTo>
                    <a:lnTo>
                      <a:pt x="3" y="17"/>
                    </a:lnTo>
                    <a:lnTo>
                      <a:pt x="1" y="20"/>
                    </a:lnTo>
                    <a:lnTo>
                      <a:pt x="3" y="24"/>
                    </a:lnTo>
                    <a:lnTo>
                      <a:pt x="6" y="25"/>
                    </a:lnTo>
                    <a:lnTo>
                      <a:pt x="12" y="20"/>
                    </a:lnTo>
                    <a:close/>
                  </a:path>
                </a:pathLst>
              </a:custGeom>
              <a:solidFill>
                <a:srgbClr val="000000">
                  <a:alpha val="100000"/>
                </a:srgbClr>
              </a:solidFill>
              <a:ln w="9525">
                <a:noFill/>
              </a:ln>
            </p:spPr>
            <p:txBody>
              <a:bodyPr/>
              <a:p>
                <a:endParaRPr lang="zh-CN" altLang="en-US"/>
              </a:p>
            </p:txBody>
          </p:sp>
          <p:sp>
            <p:nvSpPr>
              <p:cNvPr id="44093" name="Freeform 226"/>
              <p:cNvSpPr/>
              <p:nvPr/>
            </p:nvSpPr>
            <p:spPr>
              <a:xfrm>
                <a:off x="4645" y="4122"/>
                <a:ext cx="6" cy="23"/>
              </a:xfrm>
              <a:custGeom>
                <a:avLst/>
                <a:gdLst>
                  <a:gd name="txL" fmla="*/ 0 w 12"/>
                  <a:gd name="txT" fmla="*/ 0 h 46"/>
                  <a:gd name="txR" fmla="*/ 12 w 12"/>
                  <a:gd name="txB" fmla="*/ 46 h 46"/>
                </a:gdLst>
                <a:ahLst/>
                <a:cxnLst>
                  <a:cxn ang="0">
                    <a:pos x="1" y="1"/>
                  </a:cxn>
                  <a:cxn ang="0">
                    <a:pos x="1" y="1"/>
                  </a:cxn>
                  <a:cxn ang="0">
                    <a:pos x="1" y="0"/>
                  </a:cxn>
                  <a:cxn ang="0">
                    <a:pos x="0" y="0"/>
                  </a:cxn>
                  <a:cxn ang="0">
                    <a:pos x="0" y="1"/>
                  </a:cxn>
                  <a:cxn ang="0">
                    <a:pos x="1" y="1"/>
                  </a:cxn>
                  <a:cxn ang="0">
                    <a:pos x="0" y="1"/>
                  </a:cxn>
                  <a:cxn ang="0">
                    <a:pos x="1" y="1"/>
                  </a:cxn>
                  <a:cxn ang="0">
                    <a:pos x="1" y="1"/>
                  </a:cxn>
                  <a:cxn ang="0">
                    <a:pos x="1" y="1"/>
                  </a:cxn>
                  <a:cxn ang="0">
                    <a:pos x="1" y="1"/>
                  </a:cxn>
                  <a:cxn ang="0">
                    <a:pos x="1" y="1"/>
                  </a:cxn>
                </a:cxnLst>
                <a:rect l="txL" t="txT" r="txR" b="txB"/>
                <a:pathLst>
                  <a:path w="12" h="46">
                    <a:moveTo>
                      <a:pt x="6" y="46"/>
                    </a:moveTo>
                    <a:lnTo>
                      <a:pt x="12" y="42"/>
                    </a:lnTo>
                    <a:lnTo>
                      <a:pt x="12" y="0"/>
                    </a:lnTo>
                    <a:lnTo>
                      <a:pt x="0" y="0"/>
                    </a:lnTo>
                    <a:lnTo>
                      <a:pt x="0" y="42"/>
                    </a:lnTo>
                    <a:lnTo>
                      <a:pt x="6" y="37"/>
                    </a:lnTo>
                    <a:lnTo>
                      <a:pt x="0" y="42"/>
                    </a:lnTo>
                    <a:lnTo>
                      <a:pt x="3" y="45"/>
                    </a:lnTo>
                    <a:lnTo>
                      <a:pt x="6" y="46"/>
                    </a:lnTo>
                    <a:lnTo>
                      <a:pt x="10" y="45"/>
                    </a:lnTo>
                    <a:lnTo>
                      <a:pt x="12" y="42"/>
                    </a:lnTo>
                    <a:lnTo>
                      <a:pt x="6" y="46"/>
                    </a:lnTo>
                    <a:close/>
                  </a:path>
                </a:pathLst>
              </a:custGeom>
              <a:solidFill>
                <a:srgbClr val="000000">
                  <a:alpha val="100000"/>
                </a:srgbClr>
              </a:solidFill>
              <a:ln w="9525">
                <a:noFill/>
              </a:ln>
            </p:spPr>
            <p:txBody>
              <a:bodyPr/>
              <a:p>
                <a:endParaRPr lang="zh-CN" altLang="en-US"/>
              </a:p>
            </p:txBody>
          </p:sp>
          <p:sp>
            <p:nvSpPr>
              <p:cNvPr id="44094" name="Freeform 227"/>
              <p:cNvSpPr/>
              <p:nvPr/>
            </p:nvSpPr>
            <p:spPr>
              <a:xfrm>
                <a:off x="4612" y="4140"/>
                <a:ext cx="36" cy="8"/>
              </a:xfrm>
              <a:custGeom>
                <a:avLst/>
                <a:gdLst>
                  <a:gd name="txL" fmla="*/ 0 w 71"/>
                  <a:gd name="txT" fmla="*/ 0 h 15"/>
                  <a:gd name="txR" fmla="*/ 71 w 71"/>
                  <a:gd name="txB" fmla="*/ 15 h 15"/>
                </a:gdLst>
                <a:ahLst/>
                <a:cxnLst>
                  <a:cxn ang="0">
                    <a:pos x="0"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Lst>
                <a:rect l="txL" t="txT" r="txR" b="txB"/>
                <a:pathLst>
                  <a:path w="71" h="15">
                    <a:moveTo>
                      <a:pt x="0" y="11"/>
                    </a:moveTo>
                    <a:lnTo>
                      <a:pt x="5" y="15"/>
                    </a:lnTo>
                    <a:lnTo>
                      <a:pt x="71" y="9"/>
                    </a:lnTo>
                    <a:lnTo>
                      <a:pt x="71" y="0"/>
                    </a:lnTo>
                    <a:lnTo>
                      <a:pt x="5" y="6"/>
                    </a:lnTo>
                    <a:lnTo>
                      <a:pt x="11" y="11"/>
                    </a:lnTo>
                    <a:lnTo>
                      <a:pt x="5" y="6"/>
                    </a:lnTo>
                    <a:lnTo>
                      <a:pt x="2" y="7"/>
                    </a:lnTo>
                    <a:lnTo>
                      <a:pt x="1" y="11"/>
                    </a:lnTo>
                    <a:lnTo>
                      <a:pt x="2" y="14"/>
                    </a:lnTo>
                    <a:lnTo>
                      <a:pt x="5" y="15"/>
                    </a:lnTo>
                    <a:lnTo>
                      <a:pt x="0" y="11"/>
                    </a:lnTo>
                    <a:close/>
                  </a:path>
                </a:pathLst>
              </a:custGeom>
              <a:solidFill>
                <a:srgbClr val="000000">
                  <a:alpha val="100000"/>
                </a:srgbClr>
              </a:solidFill>
              <a:ln w="9525">
                <a:noFill/>
              </a:ln>
            </p:spPr>
            <p:txBody>
              <a:bodyPr/>
              <a:p>
                <a:endParaRPr lang="zh-CN" altLang="en-US"/>
              </a:p>
            </p:txBody>
          </p:sp>
          <p:sp>
            <p:nvSpPr>
              <p:cNvPr id="44095" name="Freeform 228"/>
              <p:cNvSpPr/>
              <p:nvPr/>
            </p:nvSpPr>
            <p:spPr>
              <a:xfrm>
                <a:off x="4230" y="3545"/>
                <a:ext cx="64" cy="35"/>
              </a:xfrm>
              <a:custGeom>
                <a:avLst/>
                <a:gdLst>
                  <a:gd name="txL" fmla="*/ 0 w 128"/>
                  <a:gd name="txT" fmla="*/ 0 h 71"/>
                  <a:gd name="txR" fmla="*/ 128 w 128"/>
                  <a:gd name="txB" fmla="*/ 71 h 7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28" h="71">
                    <a:moveTo>
                      <a:pt x="128" y="0"/>
                    </a:moveTo>
                    <a:lnTo>
                      <a:pt x="112" y="6"/>
                    </a:lnTo>
                    <a:lnTo>
                      <a:pt x="96" y="8"/>
                    </a:lnTo>
                    <a:lnTo>
                      <a:pt x="81" y="10"/>
                    </a:lnTo>
                    <a:lnTo>
                      <a:pt x="67" y="10"/>
                    </a:lnTo>
                    <a:lnTo>
                      <a:pt x="53" y="8"/>
                    </a:lnTo>
                    <a:lnTo>
                      <a:pt x="41" y="6"/>
                    </a:lnTo>
                    <a:lnTo>
                      <a:pt x="30" y="5"/>
                    </a:lnTo>
                    <a:lnTo>
                      <a:pt x="20" y="3"/>
                    </a:lnTo>
                    <a:lnTo>
                      <a:pt x="8" y="14"/>
                    </a:lnTo>
                    <a:lnTo>
                      <a:pt x="3" y="26"/>
                    </a:lnTo>
                    <a:lnTo>
                      <a:pt x="0" y="37"/>
                    </a:lnTo>
                    <a:lnTo>
                      <a:pt x="3" y="48"/>
                    </a:lnTo>
                    <a:lnTo>
                      <a:pt x="6" y="57"/>
                    </a:lnTo>
                    <a:lnTo>
                      <a:pt x="12" y="64"/>
                    </a:lnTo>
                    <a:lnTo>
                      <a:pt x="18" y="70"/>
                    </a:lnTo>
                    <a:lnTo>
                      <a:pt x="23" y="71"/>
                    </a:lnTo>
                    <a:lnTo>
                      <a:pt x="26" y="60"/>
                    </a:lnTo>
                    <a:lnTo>
                      <a:pt x="33" y="49"/>
                    </a:lnTo>
                    <a:lnTo>
                      <a:pt x="44" y="37"/>
                    </a:lnTo>
                    <a:lnTo>
                      <a:pt x="58" y="29"/>
                    </a:lnTo>
                    <a:lnTo>
                      <a:pt x="74" y="22"/>
                    </a:lnTo>
                    <a:lnTo>
                      <a:pt x="90" y="21"/>
                    </a:lnTo>
                    <a:lnTo>
                      <a:pt x="105" y="23"/>
                    </a:lnTo>
                    <a:lnTo>
                      <a:pt x="117" y="33"/>
                    </a:lnTo>
                    <a:lnTo>
                      <a:pt x="128" y="0"/>
                    </a:lnTo>
                    <a:close/>
                  </a:path>
                </a:pathLst>
              </a:custGeom>
              <a:solidFill>
                <a:srgbClr val="A34733">
                  <a:alpha val="100000"/>
                </a:srgbClr>
              </a:solidFill>
              <a:ln w="9525">
                <a:noFill/>
              </a:ln>
            </p:spPr>
            <p:txBody>
              <a:bodyPr/>
              <a:p>
                <a:endParaRPr lang="zh-CN" altLang="en-US"/>
              </a:p>
            </p:txBody>
          </p:sp>
          <p:sp>
            <p:nvSpPr>
              <p:cNvPr id="44096" name="Freeform 229"/>
              <p:cNvSpPr/>
              <p:nvPr/>
            </p:nvSpPr>
            <p:spPr>
              <a:xfrm>
                <a:off x="4237" y="3543"/>
                <a:ext cx="57" cy="10"/>
              </a:xfrm>
              <a:custGeom>
                <a:avLst/>
                <a:gdLst>
                  <a:gd name="txL" fmla="*/ 0 w 114"/>
                  <a:gd name="txT" fmla="*/ 0 h 19"/>
                  <a:gd name="txR" fmla="*/ 114 w 114"/>
                  <a:gd name="txB" fmla="*/ 19 h 19"/>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Lst>
                <a:rect l="txL" t="txT" r="txR" b="txB"/>
                <a:pathLst>
                  <a:path w="114" h="19">
                    <a:moveTo>
                      <a:pt x="8" y="10"/>
                    </a:moveTo>
                    <a:lnTo>
                      <a:pt x="5" y="11"/>
                    </a:lnTo>
                    <a:lnTo>
                      <a:pt x="15" y="14"/>
                    </a:lnTo>
                    <a:lnTo>
                      <a:pt x="26" y="15"/>
                    </a:lnTo>
                    <a:lnTo>
                      <a:pt x="38" y="17"/>
                    </a:lnTo>
                    <a:lnTo>
                      <a:pt x="52" y="19"/>
                    </a:lnTo>
                    <a:lnTo>
                      <a:pt x="66" y="19"/>
                    </a:lnTo>
                    <a:lnTo>
                      <a:pt x="81" y="17"/>
                    </a:lnTo>
                    <a:lnTo>
                      <a:pt x="98" y="15"/>
                    </a:lnTo>
                    <a:lnTo>
                      <a:pt x="114" y="9"/>
                    </a:lnTo>
                    <a:lnTo>
                      <a:pt x="112" y="0"/>
                    </a:lnTo>
                    <a:lnTo>
                      <a:pt x="96" y="6"/>
                    </a:lnTo>
                    <a:lnTo>
                      <a:pt x="81" y="8"/>
                    </a:lnTo>
                    <a:lnTo>
                      <a:pt x="66" y="8"/>
                    </a:lnTo>
                    <a:lnTo>
                      <a:pt x="52" y="8"/>
                    </a:lnTo>
                    <a:lnTo>
                      <a:pt x="38" y="8"/>
                    </a:lnTo>
                    <a:lnTo>
                      <a:pt x="26" y="6"/>
                    </a:lnTo>
                    <a:lnTo>
                      <a:pt x="15" y="4"/>
                    </a:lnTo>
                    <a:lnTo>
                      <a:pt x="5" y="2"/>
                    </a:lnTo>
                    <a:lnTo>
                      <a:pt x="1" y="3"/>
                    </a:lnTo>
                    <a:lnTo>
                      <a:pt x="5" y="2"/>
                    </a:lnTo>
                    <a:lnTo>
                      <a:pt x="1" y="3"/>
                    </a:lnTo>
                    <a:lnTo>
                      <a:pt x="0" y="7"/>
                    </a:lnTo>
                    <a:lnTo>
                      <a:pt x="1" y="10"/>
                    </a:lnTo>
                    <a:lnTo>
                      <a:pt x="5" y="11"/>
                    </a:lnTo>
                    <a:lnTo>
                      <a:pt x="8" y="10"/>
                    </a:lnTo>
                    <a:close/>
                  </a:path>
                </a:pathLst>
              </a:custGeom>
              <a:solidFill>
                <a:srgbClr val="000000">
                  <a:alpha val="100000"/>
                </a:srgbClr>
              </a:solidFill>
              <a:ln w="9525">
                <a:noFill/>
              </a:ln>
            </p:spPr>
            <p:txBody>
              <a:bodyPr/>
              <a:p>
                <a:endParaRPr lang="zh-CN" altLang="en-US"/>
              </a:p>
            </p:txBody>
          </p:sp>
          <p:sp>
            <p:nvSpPr>
              <p:cNvPr id="44097" name="Freeform 230"/>
              <p:cNvSpPr/>
              <p:nvPr/>
            </p:nvSpPr>
            <p:spPr>
              <a:xfrm>
                <a:off x="4227" y="3545"/>
                <a:ext cx="17" cy="38"/>
              </a:xfrm>
              <a:custGeom>
                <a:avLst/>
                <a:gdLst>
                  <a:gd name="txL" fmla="*/ 0 w 34"/>
                  <a:gd name="txT" fmla="*/ 0 h 77"/>
                  <a:gd name="txR" fmla="*/ 34 w 34"/>
                  <a:gd name="txB" fmla="*/ 77 h 77"/>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4" h="77">
                    <a:moveTo>
                      <a:pt x="24" y="72"/>
                    </a:moveTo>
                    <a:lnTo>
                      <a:pt x="28" y="66"/>
                    </a:lnTo>
                    <a:lnTo>
                      <a:pt x="25" y="66"/>
                    </a:lnTo>
                    <a:lnTo>
                      <a:pt x="20" y="61"/>
                    </a:lnTo>
                    <a:lnTo>
                      <a:pt x="16" y="56"/>
                    </a:lnTo>
                    <a:lnTo>
                      <a:pt x="12" y="47"/>
                    </a:lnTo>
                    <a:lnTo>
                      <a:pt x="11" y="38"/>
                    </a:lnTo>
                    <a:lnTo>
                      <a:pt x="12" y="28"/>
                    </a:lnTo>
                    <a:lnTo>
                      <a:pt x="17" y="18"/>
                    </a:lnTo>
                    <a:lnTo>
                      <a:pt x="28" y="7"/>
                    </a:lnTo>
                    <a:lnTo>
                      <a:pt x="21" y="0"/>
                    </a:lnTo>
                    <a:lnTo>
                      <a:pt x="10" y="13"/>
                    </a:lnTo>
                    <a:lnTo>
                      <a:pt x="3" y="26"/>
                    </a:lnTo>
                    <a:lnTo>
                      <a:pt x="0" y="38"/>
                    </a:lnTo>
                    <a:lnTo>
                      <a:pt x="3" y="50"/>
                    </a:lnTo>
                    <a:lnTo>
                      <a:pt x="6" y="60"/>
                    </a:lnTo>
                    <a:lnTo>
                      <a:pt x="13" y="68"/>
                    </a:lnTo>
                    <a:lnTo>
                      <a:pt x="20" y="75"/>
                    </a:lnTo>
                    <a:lnTo>
                      <a:pt x="28" y="77"/>
                    </a:lnTo>
                    <a:lnTo>
                      <a:pt x="33" y="72"/>
                    </a:lnTo>
                    <a:lnTo>
                      <a:pt x="28" y="77"/>
                    </a:lnTo>
                    <a:lnTo>
                      <a:pt x="32" y="75"/>
                    </a:lnTo>
                    <a:lnTo>
                      <a:pt x="34" y="72"/>
                    </a:lnTo>
                    <a:lnTo>
                      <a:pt x="32" y="68"/>
                    </a:lnTo>
                    <a:lnTo>
                      <a:pt x="28" y="66"/>
                    </a:lnTo>
                    <a:lnTo>
                      <a:pt x="24" y="72"/>
                    </a:lnTo>
                    <a:close/>
                  </a:path>
                </a:pathLst>
              </a:custGeom>
              <a:solidFill>
                <a:srgbClr val="000000">
                  <a:alpha val="100000"/>
                </a:srgbClr>
              </a:solidFill>
              <a:ln w="9525">
                <a:noFill/>
              </a:ln>
            </p:spPr>
            <p:txBody>
              <a:bodyPr/>
              <a:p>
                <a:endParaRPr lang="zh-CN" altLang="en-US"/>
              </a:p>
            </p:txBody>
          </p:sp>
          <p:sp>
            <p:nvSpPr>
              <p:cNvPr id="44098" name="Freeform 231"/>
              <p:cNvSpPr/>
              <p:nvPr/>
            </p:nvSpPr>
            <p:spPr>
              <a:xfrm>
                <a:off x="4239" y="3553"/>
                <a:ext cx="51" cy="27"/>
              </a:xfrm>
              <a:custGeom>
                <a:avLst/>
                <a:gdLst>
                  <a:gd name="txL" fmla="*/ 0 w 102"/>
                  <a:gd name="txT" fmla="*/ 0 h 56"/>
                  <a:gd name="txR" fmla="*/ 102 w 102"/>
                  <a:gd name="txB" fmla="*/ 56 h 56"/>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02" h="56">
                    <a:moveTo>
                      <a:pt x="93" y="17"/>
                    </a:moveTo>
                    <a:lnTo>
                      <a:pt x="101" y="14"/>
                    </a:lnTo>
                    <a:lnTo>
                      <a:pt x="87" y="4"/>
                    </a:lnTo>
                    <a:lnTo>
                      <a:pt x="71" y="0"/>
                    </a:lnTo>
                    <a:lnTo>
                      <a:pt x="54" y="3"/>
                    </a:lnTo>
                    <a:lnTo>
                      <a:pt x="37" y="10"/>
                    </a:lnTo>
                    <a:lnTo>
                      <a:pt x="22" y="19"/>
                    </a:lnTo>
                    <a:lnTo>
                      <a:pt x="10" y="30"/>
                    </a:lnTo>
                    <a:lnTo>
                      <a:pt x="2" y="44"/>
                    </a:lnTo>
                    <a:lnTo>
                      <a:pt x="0" y="56"/>
                    </a:lnTo>
                    <a:lnTo>
                      <a:pt x="9" y="56"/>
                    </a:lnTo>
                    <a:lnTo>
                      <a:pt x="11" y="46"/>
                    </a:lnTo>
                    <a:lnTo>
                      <a:pt x="17" y="37"/>
                    </a:lnTo>
                    <a:lnTo>
                      <a:pt x="28" y="26"/>
                    </a:lnTo>
                    <a:lnTo>
                      <a:pt x="41" y="19"/>
                    </a:lnTo>
                    <a:lnTo>
                      <a:pt x="56" y="12"/>
                    </a:lnTo>
                    <a:lnTo>
                      <a:pt x="71" y="12"/>
                    </a:lnTo>
                    <a:lnTo>
                      <a:pt x="85" y="13"/>
                    </a:lnTo>
                    <a:lnTo>
                      <a:pt x="94" y="21"/>
                    </a:lnTo>
                    <a:lnTo>
                      <a:pt x="102" y="19"/>
                    </a:lnTo>
                    <a:lnTo>
                      <a:pt x="94" y="21"/>
                    </a:lnTo>
                    <a:lnTo>
                      <a:pt x="98" y="22"/>
                    </a:lnTo>
                    <a:lnTo>
                      <a:pt x="101" y="21"/>
                    </a:lnTo>
                    <a:lnTo>
                      <a:pt x="102" y="18"/>
                    </a:lnTo>
                    <a:lnTo>
                      <a:pt x="101" y="14"/>
                    </a:lnTo>
                    <a:lnTo>
                      <a:pt x="93" y="17"/>
                    </a:lnTo>
                    <a:close/>
                  </a:path>
                </a:pathLst>
              </a:custGeom>
              <a:solidFill>
                <a:srgbClr val="000000">
                  <a:alpha val="100000"/>
                </a:srgbClr>
              </a:solidFill>
              <a:ln w="9525">
                <a:noFill/>
              </a:ln>
            </p:spPr>
            <p:txBody>
              <a:bodyPr/>
              <a:p>
                <a:endParaRPr lang="zh-CN" altLang="en-US"/>
              </a:p>
            </p:txBody>
          </p:sp>
          <p:sp>
            <p:nvSpPr>
              <p:cNvPr id="44099" name="Freeform 232"/>
              <p:cNvSpPr/>
              <p:nvPr/>
            </p:nvSpPr>
            <p:spPr>
              <a:xfrm>
                <a:off x="4285" y="3543"/>
                <a:ext cx="11" cy="19"/>
              </a:xfrm>
              <a:custGeom>
                <a:avLst/>
                <a:gdLst>
                  <a:gd name="txL" fmla="*/ 0 w 21"/>
                  <a:gd name="txT" fmla="*/ 0 h 38"/>
                  <a:gd name="txR" fmla="*/ 21 w 21"/>
                  <a:gd name="txB" fmla="*/ 38 h 38"/>
                </a:gdLst>
                <a:ahLst/>
                <a:cxnLst>
                  <a:cxn ang="0">
                    <a:pos x="1" y="1"/>
                  </a:cxn>
                  <a:cxn ang="0">
                    <a:pos x="1" y="1"/>
                  </a:cxn>
                  <a:cxn ang="0">
                    <a:pos x="0" y="1"/>
                  </a:cxn>
                  <a:cxn ang="0">
                    <a:pos x="1" y="1"/>
                  </a:cxn>
                  <a:cxn ang="0">
                    <a:pos x="1" y="1"/>
                  </a:cxn>
                  <a:cxn ang="0">
                    <a:pos x="1" y="0"/>
                  </a:cxn>
                  <a:cxn ang="0">
                    <a:pos x="1" y="1"/>
                  </a:cxn>
                  <a:cxn ang="0">
                    <a:pos x="1" y="1"/>
                  </a:cxn>
                  <a:cxn ang="0">
                    <a:pos x="1" y="0"/>
                  </a:cxn>
                  <a:cxn ang="0">
                    <a:pos x="1" y="0"/>
                  </a:cxn>
                  <a:cxn ang="0">
                    <a:pos x="1" y="1"/>
                  </a:cxn>
                  <a:cxn ang="0">
                    <a:pos x="1" y="1"/>
                  </a:cxn>
                </a:cxnLst>
                <a:rect l="txL" t="txT" r="txR" b="txB"/>
                <a:pathLst>
                  <a:path w="21" h="38">
                    <a:moveTo>
                      <a:pt x="17" y="9"/>
                    </a:moveTo>
                    <a:lnTo>
                      <a:pt x="11" y="3"/>
                    </a:lnTo>
                    <a:lnTo>
                      <a:pt x="0" y="36"/>
                    </a:lnTo>
                    <a:lnTo>
                      <a:pt x="9" y="38"/>
                    </a:lnTo>
                    <a:lnTo>
                      <a:pt x="21" y="6"/>
                    </a:lnTo>
                    <a:lnTo>
                      <a:pt x="15" y="0"/>
                    </a:lnTo>
                    <a:lnTo>
                      <a:pt x="21" y="6"/>
                    </a:lnTo>
                    <a:lnTo>
                      <a:pt x="20" y="2"/>
                    </a:lnTo>
                    <a:lnTo>
                      <a:pt x="17" y="0"/>
                    </a:lnTo>
                    <a:lnTo>
                      <a:pt x="14" y="0"/>
                    </a:lnTo>
                    <a:lnTo>
                      <a:pt x="11" y="3"/>
                    </a:lnTo>
                    <a:lnTo>
                      <a:pt x="17" y="9"/>
                    </a:lnTo>
                    <a:close/>
                  </a:path>
                </a:pathLst>
              </a:custGeom>
              <a:solidFill>
                <a:srgbClr val="000000">
                  <a:alpha val="100000"/>
                </a:srgbClr>
              </a:solidFill>
              <a:ln w="9525">
                <a:noFill/>
              </a:ln>
            </p:spPr>
            <p:txBody>
              <a:bodyPr/>
              <a:p>
                <a:endParaRPr lang="zh-CN" altLang="en-US"/>
              </a:p>
            </p:txBody>
          </p:sp>
          <p:sp>
            <p:nvSpPr>
              <p:cNvPr id="44100" name="Freeform 233"/>
              <p:cNvSpPr/>
              <p:nvPr/>
            </p:nvSpPr>
            <p:spPr>
              <a:xfrm>
                <a:off x="4147" y="3315"/>
                <a:ext cx="56" cy="49"/>
              </a:xfrm>
              <a:custGeom>
                <a:avLst/>
                <a:gdLst>
                  <a:gd name="txL" fmla="*/ 0 w 111"/>
                  <a:gd name="txT" fmla="*/ 0 h 97"/>
                  <a:gd name="txR" fmla="*/ 111 w 111"/>
                  <a:gd name="txB" fmla="*/ 97 h 97"/>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0"/>
                  </a:cxn>
                  <a:cxn ang="0">
                    <a:pos x="1" y="0"/>
                  </a:cxn>
                  <a:cxn ang="0">
                    <a:pos x="1" y="1"/>
                  </a:cxn>
                  <a:cxn ang="0">
                    <a:pos x="1" y="1"/>
                  </a:cxn>
                  <a:cxn ang="0">
                    <a:pos x="1" y="1"/>
                  </a:cxn>
                </a:cxnLst>
                <a:rect l="txL" t="txT" r="txR" b="txB"/>
                <a:pathLst>
                  <a:path w="111" h="97">
                    <a:moveTo>
                      <a:pt x="77" y="14"/>
                    </a:moveTo>
                    <a:lnTo>
                      <a:pt x="82" y="19"/>
                    </a:lnTo>
                    <a:lnTo>
                      <a:pt x="88" y="26"/>
                    </a:lnTo>
                    <a:lnTo>
                      <a:pt x="93" y="34"/>
                    </a:lnTo>
                    <a:lnTo>
                      <a:pt x="97" y="44"/>
                    </a:lnTo>
                    <a:lnTo>
                      <a:pt x="102" y="55"/>
                    </a:lnTo>
                    <a:lnTo>
                      <a:pt x="105" y="67"/>
                    </a:lnTo>
                    <a:lnTo>
                      <a:pt x="109" y="80"/>
                    </a:lnTo>
                    <a:lnTo>
                      <a:pt x="111" y="97"/>
                    </a:lnTo>
                    <a:lnTo>
                      <a:pt x="104" y="94"/>
                    </a:lnTo>
                    <a:lnTo>
                      <a:pt x="99" y="92"/>
                    </a:lnTo>
                    <a:lnTo>
                      <a:pt x="94" y="91"/>
                    </a:lnTo>
                    <a:lnTo>
                      <a:pt x="89" y="91"/>
                    </a:lnTo>
                    <a:lnTo>
                      <a:pt x="85" y="79"/>
                    </a:lnTo>
                    <a:lnTo>
                      <a:pt x="78" y="67"/>
                    </a:lnTo>
                    <a:lnTo>
                      <a:pt x="69" y="53"/>
                    </a:lnTo>
                    <a:lnTo>
                      <a:pt x="57" y="39"/>
                    </a:lnTo>
                    <a:lnTo>
                      <a:pt x="44" y="26"/>
                    </a:lnTo>
                    <a:lnTo>
                      <a:pt x="29" y="17"/>
                    </a:lnTo>
                    <a:lnTo>
                      <a:pt x="15" y="11"/>
                    </a:lnTo>
                    <a:lnTo>
                      <a:pt x="0" y="11"/>
                    </a:lnTo>
                    <a:lnTo>
                      <a:pt x="6" y="8"/>
                    </a:lnTo>
                    <a:lnTo>
                      <a:pt x="16" y="4"/>
                    </a:lnTo>
                    <a:lnTo>
                      <a:pt x="25" y="2"/>
                    </a:lnTo>
                    <a:lnTo>
                      <a:pt x="35" y="0"/>
                    </a:lnTo>
                    <a:lnTo>
                      <a:pt x="46" y="0"/>
                    </a:lnTo>
                    <a:lnTo>
                      <a:pt x="56" y="2"/>
                    </a:lnTo>
                    <a:lnTo>
                      <a:pt x="66" y="7"/>
                    </a:lnTo>
                    <a:lnTo>
                      <a:pt x="77" y="14"/>
                    </a:lnTo>
                    <a:close/>
                  </a:path>
                </a:pathLst>
              </a:custGeom>
              <a:solidFill>
                <a:srgbClr val="A34733">
                  <a:alpha val="100000"/>
                </a:srgbClr>
              </a:solidFill>
              <a:ln w="9525">
                <a:noFill/>
              </a:ln>
            </p:spPr>
            <p:txBody>
              <a:bodyPr/>
              <a:p>
                <a:endParaRPr lang="zh-CN" altLang="en-US"/>
              </a:p>
            </p:txBody>
          </p:sp>
          <p:sp>
            <p:nvSpPr>
              <p:cNvPr id="44101" name="Freeform 234"/>
              <p:cNvSpPr/>
              <p:nvPr/>
            </p:nvSpPr>
            <p:spPr>
              <a:xfrm>
                <a:off x="4184" y="3321"/>
                <a:ext cx="21" cy="45"/>
              </a:xfrm>
              <a:custGeom>
                <a:avLst/>
                <a:gdLst>
                  <a:gd name="txL" fmla="*/ 0 w 43"/>
                  <a:gd name="txT" fmla="*/ 0 h 91"/>
                  <a:gd name="txR" fmla="*/ 43 w 43"/>
                  <a:gd name="txB" fmla="*/ 91 h 9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3" h="91">
                    <a:moveTo>
                      <a:pt x="37" y="91"/>
                    </a:moveTo>
                    <a:lnTo>
                      <a:pt x="43" y="87"/>
                    </a:lnTo>
                    <a:lnTo>
                      <a:pt x="41" y="70"/>
                    </a:lnTo>
                    <a:lnTo>
                      <a:pt x="37" y="56"/>
                    </a:lnTo>
                    <a:lnTo>
                      <a:pt x="34" y="44"/>
                    </a:lnTo>
                    <a:lnTo>
                      <a:pt x="29" y="31"/>
                    </a:lnTo>
                    <a:lnTo>
                      <a:pt x="24" y="22"/>
                    </a:lnTo>
                    <a:lnTo>
                      <a:pt x="20" y="14"/>
                    </a:lnTo>
                    <a:lnTo>
                      <a:pt x="13" y="6"/>
                    </a:lnTo>
                    <a:lnTo>
                      <a:pt x="7" y="0"/>
                    </a:lnTo>
                    <a:lnTo>
                      <a:pt x="0" y="7"/>
                    </a:lnTo>
                    <a:lnTo>
                      <a:pt x="6" y="13"/>
                    </a:lnTo>
                    <a:lnTo>
                      <a:pt x="11" y="19"/>
                    </a:lnTo>
                    <a:lnTo>
                      <a:pt x="15" y="27"/>
                    </a:lnTo>
                    <a:lnTo>
                      <a:pt x="20" y="36"/>
                    </a:lnTo>
                    <a:lnTo>
                      <a:pt x="24" y="46"/>
                    </a:lnTo>
                    <a:lnTo>
                      <a:pt x="28" y="58"/>
                    </a:lnTo>
                    <a:lnTo>
                      <a:pt x="31" y="70"/>
                    </a:lnTo>
                    <a:lnTo>
                      <a:pt x="34" y="87"/>
                    </a:lnTo>
                    <a:lnTo>
                      <a:pt x="39" y="82"/>
                    </a:lnTo>
                    <a:lnTo>
                      <a:pt x="34" y="87"/>
                    </a:lnTo>
                    <a:lnTo>
                      <a:pt x="35" y="90"/>
                    </a:lnTo>
                    <a:lnTo>
                      <a:pt x="38" y="91"/>
                    </a:lnTo>
                    <a:lnTo>
                      <a:pt x="42" y="90"/>
                    </a:lnTo>
                    <a:lnTo>
                      <a:pt x="43" y="87"/>
                    </a:lnTo>
                    <a:lnTo>
                      <a:pt x="37" y="91"/>
                    </a:lnTo>
                    <a:close/>
                  </a:path>
                </a:pathLst>
              </a:custGeom>
              <a:solidFill>
                <a:srgbClr val="000000">
                  <a:alpha val="100000"/>
                </a:srgbClr>
              </a:solidFill>
              <a:ln w="9525">
                <a:noFill/>
              </a:ln>
            </p:spPr>
            <p:txBody>
              <a:bodyPr/>
              <a:p>
                <a:endParaRPr lang="zh-CN" altLang="en-US"/>
              </a:p>
            </p:txBody>
          </p:sp>
          <p:sp>
            <p:nvSpPr>
              <p:cNvPr id="44102" name="Freeform 235"/>
              <p:cNvSpPr/>
              <p:nvPr/>
            </p:nvSpPr>
            <p:spPr>
              <a:xfrm>
                <a:off x="4189" y="3358"/>
                <a:ext cx="14" cy="8"/>
              </a:xfrm>
              <a:custGeom>
                <a:avLst/>
                <a:gdLst>
                  <a:gd name="txL" fmla="*/ 0 w 27"/>
                  <a:gd name="txT" fmla="*/ 0 h 16"/>
                  <a:gd name="txR" fmla="*/ 27 w 27"/>
                  <a:gd name="txB" fmla="*/ 16 h 16"/>
                </a:gdLst>
                <a:ahLst/>
                <a:cxnLst>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0"/>
                  </a:cxn>
                  <a:cxn ang="0">
                    <a:pos x="1" y="1"/>
                  </a:cxn>
                  <a:cxn ang="0">
                    <a:pos x="0" y="1"/>
                  </a:cxn>
                  <a:cxn ang="0">
                    <a:pos x="1" y="1"/>
                  </a:cxn>
                  <a:cxn ang="0">
                    <a:pos x="1" y="1"/>
                  </a:cxn>
                  <a:cxn ang="0">
                    <a:pos x="0" y="1"/>
                  </a:cxn>
                </a:cxnLst>
                <a:rect l="txL" t="txT" r="txR" b="txB"/>
                <a:pathLst>
                  <a:path w="27" h="16">
                    <a:moveTo>
                      <a:pt x="0" y="7"/>
                    </a:moveTo>
                    <a:lnTo>
                      <a:pt x="4" y="12"/>
                    </a:lnTo>
                    <a:lnTo>
                      <a:pt x="9" y="10"/>
                    </a:lnTo>
                    <a:lnTo>
                      <a:pt x="12" y="12"/>
                    </a:lnTo>
                    <a:lnTo>
                      <a:pt x="18" y="14"/>
                    </a:lnTo>
                    <a:lnTo>
                      <a:pt x="25" y="16"/>
                    </a:lnTo>
                    <a:lnTo>
                      <a:pt x="27" y="7"/>
                    </a:lnTo>
                    <a:lnTo>
                      <a:pt x="20" y="5"/>
                    </a:lnTo>
                    <a:lnTo>
                      <a:pt x="15" y="2"/>
                    </a:lnTo>
                    <a:lnTo>
                      <a:pt x="9" y="1"/>
                    </a:lnTo>
                    <a:lnTo>
                      <a:pt x="4" y="0"/>
                    </a:lnTo>
                    <a:lnTo>
                      <a:pt x="9" y="5"/>
                    </a:lnTo>
                    <a:lnTo>
                      <a:pt x="4" y="0"/>
                    </a:lnTo>
                    <a:lnTo>
                      <a:pt x="1" y="2"/>
                    </a:lnTo>
                    <a:lnTo>
                      <a:pt x="0" y="6"/>
                    </a:lnTo>
                    <a:lnTo>
                      <a:pt x="1" y="9"/>
                    </a:lnTo>
                    <a:lnTo>
                      <a:pt x="4" y="12"/>
                    </a:lnTo>
                    <a:lnTo>
                      <a:pt x="0" y="7"/>
                    </a:lnTo>
                    <a:close/>
                  </a:path>
                </a:pathLst>
              </a:custGeom>
              <a:solidFill>
                <a:srgbClr val="000000">
                  <a:alpha val="100000"/>
                </a:srgbClr>
              </a:solidFill>
              <a:ln w="9525">
                <a:noFill/>
              </a:ln>
            </p:spPr>
            <p:txBody>
              <a:bodyPr/>
              <a:p>
                <a:endParaRPr lang="zh-CN" altLang="en-US"/>
              </a:p>
            </p:txBody>
          </p:sp>
          <p:sp>
            <p:nvSpPr>
              <p:cNvPr id="44103" name="Freeform 236"/>
              <p:cNvSpPr/>
              <p:nvPr/>
            </p:nvSpPr>
            <p:spPr>
              <a:xfrm>
                <a:off x="4144" y="3319"/>
                <a:ext cx="50" cy="42"/>
              </a:xfrm>
              <a:custGeom>
                <a:avLst/>
                <a:gdLst>
                  <a:gd name="txL" fmla="*/ 0 w 99"/>
                  <a:gd name="txT" fmla="*/ 0 h 85"/>
                  <a:gd name="txR" fmla="*/ 99 w 99"/>
                  <a:gd name="txB" fmla="*/ 85 h 8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Lst>
                <a:rect l="txL" t="txT" r="txR" b="txB"/>
                <a:pathLst>
                  <a:path w="99" h="85">
                    <a:moveTo>
                      <a:pt x="2" y="0"/>
                    </a:moveTo>
                    <a:lnTo>
                      <a:pt x="5" y="9"/>
                    </a:lnTo>
                    <a:lnTo>
                      <a:pt x="20" y="9"/>
                    </a:lnTo>
                    <a:lnTo>
                      <a:pt x="32" y="15"/>
                    </a:lnTo>
                    <a:lnTo>
                      <a:pt x="46" y="23"/>
                    </a:lnTo>
                    <a:lnTo>
                      <a:pt x="59" y="35"/>
                    </a:lnTo>
                    <a:lnTo>
                      <a:pt x="70" y="48"/>
                    </a:lnTo>
                    <a:lnTo>
                      <a:pt x="78" y="62"/>
                    </a:lnTo>
                    <a:lnTo>
                      <a:pt x="85" y="75"/>
                    </a:lnTo>
                    <a:lnTo>
                      <a:pt x="90" y="85"/>
                    </a:lnTo>
                    <a:lnTo>
                      <a:pt x="99" y="83"/>
                    </a:lnTo>
                    <a:lnTo>
                      <a:pt x="94" y="70"/>
                    </a:lnTo>
                    <a:lnTo>
                      <a:pt x="87" y="57"/>
                    </a:lnTo>
                    <a:lnTo>
                      <a:pt x="77" y="44"/>
                    </a:lnTo>
                    <a:lnTo>
                      <a:pt x="66" y="29"/>
                    </a:lnTo>
                    <a:lnTo>
                      <a:pt x="53" y="16"/>
                    </a:lnTo>
                    <a:lnTo>
                      <a:pt x="37" y="6"/>
                    </a:lnTo>
                    <a:lnTo>
                      <a:pt x="20" y="0"/>
                    </a:lnTo>
                    <a:lnTo>
                      <a:pt x="5" y="0"/>
                    </a:lnTo>
                    <a:lnTo>
                      <a:pt x="7" y="9"/>
                    </a:lnTo>
                    <a:lnTo>
                      <a:pt x="5" y="0"/>
                    </a:lnTo>
                    <a:lnTo>
                      <a:pt x="1" y="1"/>
                    </a:lnTo>
                    <a:lnTo>
                      <a:pt x="0" y="4"/>
                    </a:lnTo>
                    <a:lnTo>
                      <a:pt x="1" y="8"/>
                    </a:lnTo>
                    <a:lnTo>
                      <a:pt x="5" y="9"/>
                    </a:lnTo>
                    <a:lnTo>
                      <a:pt x="2" y="0"/>
                    </a:lnTo>
                    <a:close/>
                  </a:path>
                </a:pathLst>
              </a:custGeom>
              <a:solidFill>
                <a:srgbClr val="000000">
                  <a:alpha val="100000"/>
                </a:srgbClr>
              </a:solidFill>
              <a:ln w="9525">
                <a:noFill/>
              </a:ln>
            </p:spPr>
            <p:txBody>
              <a:bodyPr/>
              <a:p>
                <a:endParaRPr lang="zh-CN" altLang="en-US"/>
              </a:p>
            </p:txBody>
          </p:sp>
          <p:sp>
            <p:nvSpPr>
              <p:cNvPr id="44104" name="Freeform 237"/>
              <p:cNvSpPr/>
              <p:nvPr/>
            </p:nvSpPr>
            <p:spPr>
              <a:xfrm>
                <a:off x="4146" y="3313"/>
                <a:ext cx="41" cy="11"/>
              </a:xfrm>
              <a:custGeom>
                <a:avLst/>
                <a:gdLst>
                  <a:gd name="txL" fmla="*/ 0 w 83"/>
                  <a:gd name="txT" fmla="*/ 0 h 22"/>
                  <a:gd name="txR" fmla="*/ 83 w 83"/>
                  <a:gd name="txB" fmla="*/ 22 h 22"/>
                </a:gdLst>
                <a:ahLst/>
                <a:cxnLst>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83" h="22">
                    <a:moveTo>
                      <a:pt x="83" y="15"/>
                    </a:moveTo>
                    <a:lnTo>
                      <a:pt x="83" y="15"/>
                    </a:lnTo>
                    <a:lnTo>
                      <a:pt x="72" y="7"/>
                    </a:lnTo>
                    <a:lnTo>
                      <a:pt x="60" y="3"/>
                    </a:lnTo>
                    <a:lnTo>
                      <a:pt x="49" y="0"/>
                    </a:lnTo>
                    <a:lnTo>
                      <a:pt x="38" y="0"/>
                    </a:lnTo>
                    <a:lnTo>
                      <a:pt x="27" y="3"/>
                    </a:lnTo>
                    <a:lnTo>
                      <a:pt x="18" y="5"/>
                    </a:lnTo>
                    <a:lnTo>
                      <a:pt x="8" y="8"/>
                    </a:lnTo>
                    <a:lnTo>
                      <a:pt x="0" y="12"/>
                    </a:lnTo>
                    <a:lnTo>
                      <a:pt x="5" y="21"/>
                    </a:lnTo>
                    <a:lnTo>
                      <a:pt x="11" y="18"/>
                    </a:lnTo>
                    <a:lnTo>
                      <a:pt x="20" y="14"/>
                    </a:lnTo>
                    <a:lnTo>
                      <a:pt x="29" y="12"/>
                    </a:lnTo>
                    <a:lnTo>
                      <a:pt x="38" y="9"/>
                    </a:lnTo>
                    <a:lnTo>
                      <a:pt x="49" y="9"/>
                    </a:lnTo>
                    <a:lnTo>
                      <a:pt x="58" y="12"/>
                    </a:lnTo>
                    <a:lnTo>
                      <a:pt x="67" y="16"/>
                    </a:lnTo>
                    <a:lnTo>
                      <a:pt x="76" y="22"/>
                    </a:lnTo>
                    <a:lnTo>
                      <a:pt x="83" y="15"/>
                    </a:lnTo>
                    <a:close/>
                  </a:path>
                </a:pathLst>
              </a:custGeom>
              <a:solidFill>
                <a:srgbClr val="000000">
                  <a:alpha val="100000"/>
                </a:srgbClr>
              </a:solidFill>
              <a:ln w="9525">
                <a:noFill/>
              </a:ln>
            </p:spPr>
            <p:txBody>
              <a:bodyPr/>
              <a:p>
                <a:endParaRPr lang="zh-CN" altLang="en-US"/>
              </a:p>
            </p:txBody>
          </p:sp>
          <p:sp>
            <p:nvSpPr>
              <p:cNvPr id="44105" name="Freeform 238"/>
              <p:cNvSpPr/>
              <p:nvPr/>
            </p:nvSpPr>
            <p:spPr>
              <a:xfrm>
                <a:off x="4230" y="3246"/>
                <a:ext cx="179" cy="258"/>
              </a:xfrm>
              <a:custGeom>
                <a:avLst/>
                <a:gdLst>
                  <a:gd name="txL" fmla="*/ 0 w 357"/>
                  <a:gd name="txT" fmla="*/ 0 h 516"/>
                  <a:gd name="txR" fmla="*/ 357 w 357"/>
                  <a:gd name="txB" fmla="*/ 516 h 516"/>
                </a:gdLst>
                <a:ahLst/>
                <a:cxnLst>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357" h="516">
                    <a:moveTo>
                      <a:pt x="29" y="153"/>
                    </a:moveTo>
                    <a:lnTo>
                      <a:pt x="30" y="148"/>
                    </a:lnTo>
                    <a:lnTo>
                      <a:pt x="35" y="142"/>
                    </a:lnTo>
                    <a:lnTo>
                      <a:pt x="41" y="135"/>
                    </a:lnTo>
                    <a:lnTo>
                      <a:pt x="46" y="128"/>
                    </a:lnTo>
                    <a:lnTo>
                      <a:pt x="51" y="119"/>
                    </a:lnTo>
                    <a:lnTo>
                      <a:pt x="55" y="110"/>
                    </a:lnTo>
                    <a:lnTo>
                      <a:pt x="53" y="98"/>
                    </a:lnTo>
                    <a:lnTo>
                      <a:pt x="46" y="87"/>
                    </a:lnTo>
                    <a:lnTo>
                      <a:pt x="42" y="73"/>
                    </a:lnTo>
                    <a:lnTo>
                      <a:pt x="48" y="56"/>
                    </a:lnTo>
                    <a:lnTo>
                      <a:pt x="59" y="40"/>
                    </a:lnTo>
                    <a:lnTo>
                      <a:pt x="76" y="24"/>
                    </a:lnTo>
                    <a:lnTo>
                      <a:pt x="96" y="10"/>
                    </a:lnTo>
                    <a:lnTo>
                      <a:pt x="117" y="2"/>
                    </a:lnTo>
                    <a:lnTo>
                      <a:pt x="135" y="0"/>
                    </a:lnTo>
                    <a:lnTo>
                      <a:pt x="151" y="9"/>
                    </a:lnTo>
                    <a:lnTo>
                      <a:pt x="159" y="7"/>
                    </a:lnTo>
                    <a:lnTo>
                      <a:pt x="173" y="6"/>
                    </a:lnTo>
                    <a:lnTo>
                      <a:pt x="188" y="5"/>
                    </a:lnTo>
                    <a:lnTo>
                      <a:pt x="205" y="5"/>
                    </a:lnTo>
                    <a:lnTo>
                      <a:pt x="224" y="5"/>
                    </a:lnTo>
                    <a:lnTo>
                      <a:pt x="240" y="7"/>
                    </a:lnTo>
                    <a:lnTo>
                      <a:pt x="254" y="11"/>
                    </a:lnTo>
                    <a:lnTo>
                      <a:pt x="263" y="15"/>
                    </a:lnTo>
                    <a:lnTo>
                      <a:pt x="271" y="26"/>
                    </a:lnTo>
                    <a:lnTo>
                      <a:pt x="279" y="40"/>
                    </a:lnTo>
                    <a:lnTo>
                      <a:pt x="285" y="58"/>
                    </a:lnTo>
                    <a:lnTo>
                      <a:pt x="291" y="79"/>
                    </a:lnTo>
                    <a:lnTo>
                      <a:pt x="293" y="89"/>
                    </a:lnTo>
                    <a:lnTo>
                      <a:pt x="294" y="102"/>
                    </a:lnTo>
                    <a:lnTo>
                      <a:pt x="293" y="121"/>
                    </a:lnTo>
                    <a:lnTo>
                      <a:pt x="288" y="149"/>
                    </a:lnTo>
                    <a:lnTo>
                      <a:pt x="292" y="156"/>
                    </a:lnTo>
                    <a:lnTo>
                      <a:pt x="296" y="167"/>
                    </a:lnTo>
                    <a:lnTo>
                      <a:pt x="303" y="180"/>
                    </a:lnTo>
                    <a:lnTo>
                      <a:pt x="311" y="194"/>
                    </a:lnTo>
                    <a:lnTo>
                      <a:pt x="319" y="208"/>
                    </a:lnTo>
                    <a:lnTo>
                      <a:pt x="327" y="220"/>
                    </a:lnTo>
                    <a:lnTo>
                      <a:pt x="335" y="230"/>
                    </a:lnTo>
                    <a:lnTo>
                      <a:pt x="342" y="237"/>
                    </a:lnTo>
                    <a:lnTo>
                      <a:pt x="353" y="246"/>
                    </a:lnTo>
                    <a:lnTo>
                      <a:pt x="357" y="256"/>
                    </a:lnTo>
                    <a:lnTo>
                      <a:pt x="355" y="268"/>
                    </a:lnTo>
                    <a:lnTo>
                      <a:pt x="348" y="282"/>
                    </a:lnTo>
                    <a:lnTo>
                      <a:pt x="345" y="284"/>
                    </a:lnTo>
                    <a:lnTo>
                      <a:pt x="340" y="286"/>
                    </a:lnTo>
                    <a:lnTo>
                      <a:pt x="334" y="288"/>
                    </a:lnTo>
                    <a:lnTo>
                      <a:pt x="327" y="291"/>
                    </a:lnTo>
                    <a:lnTo>
                      <a:pt x="320" y="293"/>
                    </a:lnTo>
                    <a:lnTo>
                      <a:pt x="315" y="296"/>
                    </a:lnTo>
                    <a:lnTo>
                      <a:pt x="309" y="299"/>
                    </a:lnTo>
                    <a:lnTo>
                      <a:pt x="304" y="302"/>
                    </a:lnTo>
                    <a:lnTo>
                      <a:pt x="299" y="309"/>
                    </a:lnTo>
                    <a:lnTo>
                      <a:pt x="294" y="318"/>
                    </a:lnTo>
                    <a:lnTo>
                      <a:pt x="293" y="329"/>
                    </a:lnTo>
                    <a:lnTo>
                      <a:pt x="297" y="341"/>
                    </a:lnTo>
                    <a:lnTo>
                      <a:pt x="293" y="348"/>
                    </a:lnTo>
                    <a:lnTo>
                      <a:pt x="288" y="353"/>
                    </a:lnTo>
                    <a:lnTo>
                      <a:pt x="284" y="356"/>
                    </a:lnTo>
                    <a:lnTo>
                      <a:pt x="282" y="358"/>
                    </a:lnTo>
                    <a:lnTo>
                      <a:pt x="288" y="364"/>
                    </a:lnTo>
                    <a:lnTo>
                      <a:pt x="292" y="374"/>
                    </a:lnTo>
                    <a:lnTo>
                      <a:pt x="288" y="382"/>
                    </a:lnTo>
                    <a:lnTo>
                      <a:pt x="279" y="387"/>
                    </a:lnTo>
                    <a:lnTo>
                      <a:pt x="270" y="397"/>
                    </a:lnTo>
                    <a:lnTo>
                      <a:pt x="267" y="412"/>
                    </a:lnTo>
                    <a:lnTo>
                      <a:pt x="270" y="429"/>
                    </a:lnTo>
                    <a:lnTo>
                      <a:pt x="277" y="443"/>
                    </a:lnTo>
                    <a:lnTo>
                      <a:pt x="280" y="450"/>
                    </a:lnTo>
                    <a:lnTo>
                      <a:pt x="282" y="460"/>
                    </a:lnTo>
                    <a:lnTo>
                      <a:pt x="282" y="472"/>
                    </a:lnTo>
                    <a:lnTo>
                      <a:pt x="280" y="484"/>
                    </a:lnTo>
                    <a:lnTo>
                      <a:pt x="276" y="497"/>
                    </a:lnTo>
                    <a:lnTo>
                      <a:pt x="266" y="506"/>
                    </a:lnTo>
                    <a:lnTo>
                      <a:pt x="254" y="513"/>
                    </a:lnTo>
                    <a:lnTo>
                      <a:pt x="238" y="515"/>
                    </a:lnTo>
                    <a:lnTo>
                      <a:pt x="233" y="515"/>
                    </a:lnTo>
                    <a:lnTo>
                      <a:pt x="228" y="515"/>
                    </a:lnTo>
                    <a:lnTo>
                      <a:pt x="224" y="516"/>
                    </a:lnTo>
                    <a:lnTo>
                      <a:pt x="219" y="516"/>
                    </a:lnTo>
                    <a:lnTo>
                      <a:pt x="215" y="516"/>
                    </a:lnTo>
                    <a:lnTo>
                      <a:pt x="209" y="516"/>
                    </a:lnTo>
                    <a:lnTo>
                      <a:pt x="202" y="515"/>
                    </a:lnTo>
                    <a:lnTo>
                      <a:pt x="194" y="514"/>
                    </a:lnTo>
                    <a:lnTo>
                      <a:pt x="192" y="506"/>
                    </a:lnTo>
                    <a:lnTo>
                      <a:pt x="188" y="498"/>
                    </a:lnTo>
                    <a:lnTo>
                      <a:pt x="185" y="489"/>
                    </a:lnTo>
                    <a:lnTo>
                      <a:pt x="180" y="481"/>
                    </a:lnTo>
                    <a:lnTo>
                      <a:pt x="175" y="473"/>
                    </a:lnTo>
                    <a:lnTo>
                      <a:pt x="170" y="465"/>
                    </a:lnTo>
                    <a:lnTo>
                      <a:pt x="164" y="457"/>
                    </a:lnTo>
                    <a:lnTo>
                      <a:pt x="157" y="449"/>
                    </a:lnTo>
                    <a:lnTo>
                      <a:pt x="143" y="434"/>
                    </a:lnTo>
                    <a:lnTo>
                      <a:pt x="131" y="423"/>
                    </a:lnTo>
                    <a:lnTo>
                      <a:pt x="118" y="416"/>
                    </a:lnTo>
                    <a:lnTo>
                      <a:pt x="108" y="412"/>
                    </a:lnTo>
                    <a:lnTo>
                      <a:pt x="97" y="411"/>
                    </a:lnTo>
                    <a:lnTo>
                      <a:pt x="88" y="412"/>
                    </a:lnTo>
                    <a:lnTo>
                      <a:pt x="80" y="413"/>
                    </a:lnTo>
                    <a:lnTo>
                      <a:pt x="74" y="414"/>
                    </a:lnTo>
                    <a:lnTo>
                      <a:pt x="74" y="400"/>
                    </a:lnTo>
                    <a:lnTo>
                      <a:pt x="71" y="387"/>
                    </a:lnTo>
                    <a:lnTo>
                      <a:pt x="63" y="375"/>
                    </a:lnTo>
                    <a:lnTo>
                      <a:pt x="51" y="363"/>
                    </a:lnTo>
                    <a:lnTo>
                      <a:pt x="40" y="353"/>
                    </a:lnTo>
                    <a:lnTo>
                      <a:pt x="27" y="341"/>
                    </a:lnTo>
                    <a:lnTo>
                      <a:pt x="14" y="330"/>
                    </a:lnTo>
                    <a:lnTo>
                      <a:pt x="4" y="317"/>
                    </a:lnTo>
                    <a:lnTo>
                      <a:pt x="4" y="316"/>
                    </a:lnTo>
                    <a:lnTo>
                      <a:pt x="4" y="313"/>
                    </a:lnTo>
                    <a:lnTo>
                      <a:pt x="3" y="303"/>
                    </a:lnTo>
                    <a:lnTo>
                      <a:pt x="2" y="285"/>
                    </a:lnTo>
                    <a:lnTo>
                      <a:pt x="2" y="279"/>
                    </a:lnTo>
                    <a:lnTo>
                      <a:pt x="2" y="275"/>
                    </a:lnTo>
                    <a:lnTo>
                      <a:pt x="2" y="271"/>
                    </a:lnTo>
                    <a:lnTo>
                      <a:pt x="0" y="268"/>
                    </a:lnTo>
                    <a:lnTo>
                      <a:pt x="9" y="268"/>
                    </a:lnTo>
                    <a:lnTo>
                      <a:pt x="14" y="268"/>
                    </a:lnTo>
                    <a:lnTo>
                      <a:pt x="19" y="267"/>
                    </a:lnTo>
                    <a:lnTo>
                      <a:pt x="21" y="267"/>
                    </a:lnTo>
                    <a:lnTo>
                      <a:pt x="20" y="224"/>
                    </a:lnTo>
                    <a:lnTo>
                      <a:pt x="23" y="196"/>
                    </a:lnTo>
                    <a:lnTo>
                      <a:pt x="28" y="176"/>
                    </a:lnTo>
                    <a:lnTo>
                      <a:pt x="29" y="153"/>
                    </a:lnTo>
                    <a:close/>
                  </a:path>
                </a:pathLst>
              </a:custGeom>
              <a:solidFill>
                <a:srgbClr val="A34733">
                  <a:alpha val="100000"/>
                </a:srgbClr>
              </a:solidFill>
              <a:ln w="9525">
                <a:noFill/>
              </a:ln>
            </p:spPr>
            <p:txBody>
              <a:bodyPr/>
              <a:p>
                <a:endParaRPr lang="zh-CN" altLang="en-US"/>
              </a:p>
            </p:txBody>
          </p:sp>
          <p:sp>
            <p:nvSpPr>
              <p:cNvPr id="44106" name="Freeform 239"/>
              <p:cNvSpPr/>
              <p:nvPr/>
            </p:nvSpPr>
            <p:spPr>
              <a:xfrm>
                <a:off x="4242" y="3322"/>
                <a:ext cx="5" cy="2"/>
              </a:xfrm>
              <a:custGeom>
                <a:avLst/>
                <a:gdLst>
                  <a:gd name="txL" fmla="*/ 0 w 9"/>
                  <a:gd name="txT" fmla="*/ 0 h 4"/>
                  <a:gd name="txR" fmla="*/ 9 w 9"/>
                  <a:gd name="txB" fmla="*/ 4 h 4"/>
                </a:gdLst>
                <a:ahLst/>
                <a:cxnLst>
                  <a:cxn ang="0">
                    <a:pos x="0" y="0"/>
                  </a:cxn>
                  <a:cxn ang="0">
                    <a:pos x="1" y="1"/>
                  </a:cxn>
                  <a:cxn ang="0">
                    <a:pos x="1" y="1"/>
                  </a:cxn>
                  <a:cxn ang="0">
                    <a:pos x="1" y="1"/>
                  </a:cxn>
                  <a:cxn ang="0">
                    <a:pos x="1" y="0"/>
                  </a:cxn>
                  <a:cxn ang="0">
                    <a:pos x="0" y="0"/>
                  </a:cxn>
                </a:cxnLst>
                <a:rect l="txL" t="txT" r="txR" b="txB"/>
                <a:pathLst>
                  <a:path w="9" h="4">
                    <a:moveTo>
                      <a:pt x="0" y="0"/>
                    </a:moveTo>
                    <a:lnTo>
                      <a:pt x="1" y="3"/>
                    </a:lnTo>
                    <a:lnTo>
                      <a:pt x="4" y="4"/>
                    </a:lnTo>
                    <a:lnTo>
                      <a:pt x="8" y="3"/>
                    </a:lnTo>
                    <a:lnTo>
                      <a:pt x="9" y="0"/>
                    </a:lnTo>
                    <a:lnTo>
                      <a:pt x="0" y="0"/>
                    </a:lnTo>
                    <a:close/>
                  </a:path>
                </a:pathLst>
              </a:custGeom>
              <a:solidFill>
                <a:srgbClr val="000000">
                  <a:alpha val="100000"/>
                </a:srgbClr>
              </a:solidFill>
              <a:ln w="9525">
                <a:noFill/>
              </a:ln>
            </p:spPr>
            <p:txBody>
              <a:bodyPr/>
              <a:p>
                <a:endParaRPr lang="zh-CN" altLang="en-US"/>
              </a:p>
            </p:txBody>
          </p:sp>
          <p:sp>
            <p:nvSpPr>
              <p:cNvPr id="44107" name="Freeform 240"/>
              <p:cNvSpPr/>
              <p:nvPr/>
            </p:nvSpPr>
            <p:spPr>
              <a:xfrm>
                <a:off x="4242" y="3287"/>
                <a:ext cx="18" cy="35"/>
              </a:xfrm>
              <a:custGeom>
                <a:avLst/>
                <a:gdLst>
                  <a:gd name="txL" fmla="*/ 0 w 34"/>
                  <a:gd name="txT" fmla="*/ 0 h 70"/>
                  <a:gd name="txR" fmla="*/ 34 w 34"/>
                  <a:gd name="txB" fmla="*/ 70 h 70"/>
                </a:gdLst>
                <a:ahLst/>
                <a:cxnLst>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Lst>
                <a:rect l="txL" t="txT" r="txR" b="txB"/>
                <a:pathLst>
                  <a:path w="34" h="70">
                    <a:moveTo>
                      <a:pt x="18" y="7"/>
                    </a:moveTo>
                    <a:lnTo>
                      <a:pt x="18" y="7"/>
                    </a:lnTo>
                    <a:lnTo>
                      <a:pt x="24" y="17"/>
                    </a:lnTo>
                    <a:lnTo>
                      <a:pt x="25" y="27"/>
                    </a:lnTo>
                    <a:lnTo>
                      <a:pt x="21" y="35"/>
                    </a:lnTo>
                    <a:lnTo>
                      <a:pt x="17" y="43"/>
                    </a:lnTo>
                    <a:lnTo>
                      <a:pt x="12" y="49"/>
                    </a:lnTo>
                    <a:lnTo>
                      <a:pt x="7" y="56"/>
                    </a:lnTo>
                    <a:lnTo>
                      <a:pt x="1" y="63"/>
                    </a:lnTo>
                    <a:lnTo>
                      <a:pt x="0" y="70"/>
                    </a:lnTo>
                    <a:lnTo>
                      <a:pt x="9" y="70"/>
                    </a:lnTo>
                    <a:lnTo>
                      <a:pt x="10" y="67"/>
                    </a:lnTo>
                    <a:lnTo>
                      <a:pt x="13" y="63"/>
                    </a:lnTo>
                    <a:lnTo>
                      <a:pt x="19" y="56"/>
                    </a:lnTo>
                    <a:lnTo>
                      <a:pt x="26" y="48"/>
                    </a:lnTo>
                    <a:lnTo>
                      <a:pt x="31" y="37"/>
                    </a:lnTo>
                    <a:lnTo>
                      <a:pt x="34" y="27"/>
                    </a:lnTo>
                    <a:lnTo>
                      <a:pt x="33" y="14"/>
                    </a:lnTo>
                    <a:lnTo>
                      <a:pt x="25" y="0"/>
                    </a:lnTo>
                    <a:lnTo>
                      <a:pt x="18" y="7"/>
                    </a:lnTo>
                    <a:close/>
                  </a:path>
                </a:pathLst>
              </a:custGeom>
              <a:solidFill>
                <a:srgbClr val="000000">
                  <a:alpha val="100000"/>
                </a:srgbClr>
              </a:solidFill>
              <a:ln w="9525">
                <a:noFill/>
              </a:ln>
            </p:spPr>
            <p:txBody>
              <a:bodyPr/>
              <a:p>
                <a:endParaRPr lang="zh-CN" altLang="en-US"/>
              </a:p>
            </p:txBody>
          </p:sp>
          <p:sp>
            <p:nvSpPr>
              <p:cNvPr id="44108" name="Freeform 241"/>
              <p:cNvSpPr/>
              <p:nvPr/>
            </p:nvSpPr>
            <p:spPr>
              <a:xfrm>
                <a:off x="4248" y="3243"/>
                <a:ext cx="60" cy="48"/>
              </a:xfrm>
              <a:custGeom>
                <a:avLst/>
                <a:gdLst>
                  <a:gd name="txL" fmla="*/ 0 w 120"/>
                  <a:gd name="txT" fmla="*/ 0 h 94"/>
                  <a:gd name="txR" fmla="*/ 120 w 120"/>
                  <a:gd name="txB" fmla="*/ 94 h 94"/>
                </a:gdLst>
                <a:ahLst/>
                <a:cxnLst>
                  <a:cxn ang="0">
                    <a:pos x="1" y="1"/>
                  </a:cxn>
                  <a:cxn ang="0">
                    <a:pos x="1" y="1"/>
                  </a:cxn>
                  <a:cxn ang="0">
                    <a:pos x="1" y="0"/>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20" h="94">
                    <a:moveTo>
                      <a:pt x="115" y="8"/>
                    </a:moveTo>
                    <a:lnTo>
                      <a:pt x="119" y="9"/>
                    </a:lnTo>
                    <a:lnTo>
                      <a:pt x="99" y="0"/>
                    </a:lnTo>
                    <a:lnTo>
                      <a:pt x="80" y="1"/>
                    </a:lnTo>
                    <a:lnTo>
                      <a:pt x="58" y="9"/>
                    </a:lnTo>
                    <a:lnTo>
                      <a:pt x="37" y="24"/>
                    </a:lnTo>
                    <a:lnTo>
                      <a:pt x="20" y="40"/>
                    </a:lnTo>
                    <a:lnTo>
                      <a:pt x="7" y="57"/>
                    </a:lnTo>
                    <a:lnTo>
                      <a:pt x="0" y="77"/>
                    </a:lnTo>
                    <a:lnTo>
                      <a:pt x="7" y="94"/>
                    </a:lnTo>
                    <a:lnTo>
                      <a:pt x="14" y="87"/>
                    </a:lnTo>
                    <a:lnTo>
                      <a:pt x="12" y="77"/>
                    </a:lnTo>
                    <a:lnTo>
                      <a:pt x="16" y="62"/>
                    </a:lnTo>
                    <a:lnTo>
                      <a:pt x="27" y="47"/>
                    </a:lnTo>
                    <a:lnTo>
                      <a:pt x="44" y="31"/>
                    </a:lnTo>
                    <a:lnTo>
                      <a:pt x="62" y="18"/>
                    </a:lnTo>
                    <a:lnTo>
                      <a:pt x="82" y="10"/>
                    </a:lnTo>
                    <a:lnTo>
                      <a:pt x="99" y="9"/>
                    </a:lnTo>
                    <a:lnTo>
                      <a:pt x="112" y="16"/>
                    </a:lnTo>
                    <a:lnTo>
                      <a:pt x="115" y="17"/>
                    </a:lnTo>
                    <a:lnTo>
                      <a:pt x="112" y="16"/>
                    </a:lnTo>
                    <a:lnTo>
                      <a:pt x="115" y="17"/>
                    </a:lnTo>
                    <a:lnTo>
                      <a:pt x="119" y="16"/>
                    </a:lnTo>
                    <a:lnTo>
                      <a:pt x="120" y="13"/>
                    </a:lnTo>
                    <a:lnTo>
                      <a:pt x="119" y="9"/>
                    </a:lnTo>
                    <a:lnTo>
                      <a:pt x="115" y="8"/>
                    </a:lnTo>
                    <a:close/>
                  </a:path>
                </a:pathLst>
              </a:custGeom>
              <a:solidFill>
                <a:srgbClr val="000000">
                  <a:alpha val="100000"/>
                </a:srgbClr>
              </a:solidFill>
              <a:ln w="9525">
                <a:noFill/>
              </a:ln>
            </p:spPr>
            <p:txBody>
              <a:bodyPr/>
              <a:p>
                <a:endParaRPr lang="zh-CN" altLang="en-US"/>
              </a:p>
            </p:txBody>
          </p:sp>
          <p:sp>
            <p:nvSpPr>
              <p:cNvPr id="44109" name="Freeform 242"/>
              <p:cNvSpPr/>
              <p:nvPr/>
            </p:nvSpPr>
            <p:spPr>
              <a:xfrm>
                <a:off x="4306" y="3245"/>
                <a:ext cx="58" cy="11"/>
              </a:xfrm>
              <a:custGeom>
                <a:avLst/>
                <a:gdLst>
                  <a:gd name="txL" fmla="*/ 0 w 116"/>
                  <a:gd name="txT" fmla="*/ 0 h 21"/>
                  <a:gd name="txR" fmla="*/ 116 w 116"/>
                  <a:gd name="txB" fmla="*/ 21 h 21"/>
                </a:gdLst>
                <a:ahLst/>
                <a:cxnLst>
                  <a:cxn ang="0">
                    <a:pos x="1" y="1"/>
                  </a:cxn>
                  <a:cxn ang="0">
                    <a:pos x="1" y="1"/>
                  </a:cxn>
                  <a:cxn ang="0">
                    <a:pos x="1" y="1"/>
                  </a:cxn>
                  <a:cxn ang="0">
                    <a:pos x="1" y="1"/>
                  </a:cxn>
                  <a:cxn ang="0">
                    <a:pos x="1" y="1"/>
                  </a:cxn>
                  <a:cxn ang="0">
                    <a:pos x="1" y="0"/>
                  </a:cxn>
                  <a:cxn ang="0">
                    <a:pos x="1" y="0"/>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16" h="21">
                    <a:moveTo>
                      <a:pt x="115" y="13"/>
                    </a:moveTo>
                    <a:lnTo>
                      <a:pt x="115" y="13"/>
                    </a:lnTo>
                    <a:lnTo>
                      <a:pt x="104" y="7"/>
                    </a:lnTo>
                    <a:lnTo>
                      <a:pt x="89" y="4"/>
                    </a:lnTo>
                    <a:lnTo>
                      <a:pt x="73" y="1"/>
                    </a:lnTo>
                    <a:lnTo>
                      <a:pt x="54" y="0"/>
                    </a:lnTo>
                    <a:lnTo>
                      <a:pt x="37" y="0"/>
                    </a:lnTo>
                    <a:lnTo>
                      <a:pt x="22" y="3"/>
                    </a:lnTo>
                    <a:lnTo>
                      <a:pt x="8" y="4"/>
                    </a:lnTo>
                    <a:lnTo>
                      <a:pt x="0" y="5"/>
                    </a:lnTo>
                    <a:lnTo>
                      <a:pt x="0" y="14"/>
                    </a:lnTo>
                    <a:lnTo>
                      <a:pt x="8" y="13"/>
                    </a:lnTo>
                    <a:lnTo>
                      <a:pt x="22" y="12"/>
                    </a:lnTo>
                    <a:lnTo>
                      <a:pt x="37" y="12"/>
                    </a:lnTo>
                    <a:lnTo>
                      <a:pt x="54" y="12"/>
                    </a:lnTo>
                    <a:lnTo>
                      <a:pt x="73" y="11"/>
                    </a:lnTo>
                    <a:lnTo>
                      <a:pt x="89" y="13"/>
                    </a:lnTo>
                    <a:lnTo>
                      <a:pt x="102" y="16"/>
                    </a:lnTo>
                    <a:lnTo>
                      <a:pt x="108" y="20"/>
                    </a:lnTo>
                    <a:lnTo>
                      <a:pt x="112" y="21"/>
                    </a:lnTo>
                    <a:lnTo>
                      <a:pt x="115" y="20"/>
                    </a:lnTo>
                    <a:lnTo>
                      <a:pt x="116" y="16"/>
                    </a:lnTo>
                    <a:lnTo>
                      <a:pt x="115" y="13"/>
                    </a:lnTo>
                    <a:close/>
                  </a:path>
                </a:pathLst>
              </a:custGeom>
              <a:solidFill>
                <a:srgbClr val="000000">
                  <a:alpha val="100000"/>
                </a:srgbClr>
              </a:solidFill>
              <a:ln w="9525">
                <a:noFill/>
              </a:ln>
            </p:spPr>
            <p:txBody>
              <a:bodyPr/>
              <a:p>
                <a:endParaRPr lang="zh-CN" altLang="en-US"/>
              </a:p>
            </p:txBody>
          </p:sp>
          <p:sp>
            <p:nvSpPr>
              <p:cNvPr id="44110" name="Freeform 243"/>
              <p:cNvSpPr/>
              <p:nvPr/>
            </p:nvSpPr>
            <p:spPr>
              <a:xfrm>
                <a:off x="4360" y="3252"/>
                <a:ext cx="18" cy="33"/>
              </a:xfrm>
              <a:custGeom>
                <a:avLst/>
                <a:gdLst>
                  <a:gd name="txL" fmla="*/ 0 w 36"/>
                  <a:gd name="txT" fmla="*/ 0 h 68"/>
                  <a:gd name="txR" fmla="*/ 36 w 36"/>
                  <a:gd name="txB" fmla="*/ 68 h 68"/>
                </a:gdLst>
                <a:ahLst/>
                <a:cxnLst>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Lst>
                <a:rect l="txL" t="txT" r="txR" b="txB"/>
                <a:pathLst>
                  <a:path w="36" h="68">
                    <a:moveTo>
                      <a:pt x="36" y="66"/>
                    </a:moveTo>
                    <a:lnTo>
                      <a:pt x="36" y="66"/>
                    </a:lnTo>
                    <a:lnTo>
                      <a:pt x="30" y="45"/>
                    </a:lnTo>
                    <a:lnTo>
                      <a:pt x="25" y="26"/>
                    </a:lnTo>
                    <a:lnTo>
                      <a:pt x="17" y="12"/>
                    </a:lnTo>
                    <a:lnTo>
                      <a:pt x="7" y="0"/>
                    </a:lnTo>
                    <a:lnTo>
                      <a:pt x="0" y="7"/>
                    </a:lnTo>
                    <a:lnTo>
                      <a:pt x="7" y="16"/>
                    </a:lnTo>
                    <a:lnTo>
                      <a:pt x="15" y="29"/>
                    </a:lnTo>
                    <a:lnTo>
                      <a:pt x="21" y="47"/>
                    </a:lnTo>
                    <a:lnTo>
                      <a:pt x="27" y="68"/>
                    </a:lnTo>
                    <a:lnTo>
                      <a:pt x="36" y="66"/>
                    </a:lnTo>
                    <a:close/>
                  </a:path>
                </a:pathLst>
              </a:custGeom>
              <a:solidFill>
                <a:srgbClr val="000000">
                  <a:alpha val="100000"/>
                </a:srgbClr>
              </a:solidFill>
              <a:ln w="9525">
                <a:noFill/>
              </a:ln>
            </p:spPr>
            <p:txBody>
              <a:bodyPr/>
              <a:p>
                <a:endParaRPr lang="zh-CN" altLang="en-US"/>
              </a:p>
            </p:txBody>
          </p:sp>
          <p:sp>
            <p:nvSpPr>
              <p:cNvPr id="44111" name="Freeform 244"/>
              <p:cNvSpPr/>
              <p:nvPr/>
            </p:nvSpPr>
            <p:spPr>
              <a:xfrm>
                <a:off x="4372" y="3284"/>
                <a:ext cx="8" cy="38"/>
              </a:xfrm>
              <a:custGeom>
                <a:avLst/>
                <a:gdLst>
                  <a:gd name="txL" fmla="*/ 0 w 16"/>
                  <a:gd name="txT" fmla="*/ 0 h 76"/>
                  <a:gd name="txR" fmla="*/ 16 w 16"/>
                  <a:gd name="txB" fmla="*/ 76 h 76"/>
                </a:gdLst>
                <a:ahLst/>
                <a:cxnLst>
                  <a:cxn ang="0">
                    <a:pos x="1" y="1"/>
                  </a:cxn>
                  <a:cxn ang="0">
                    <a:pos x="1" y="1"/>
                  </a:cxn>
                  <a:cxn ang="0">
                    <a:pos x="1" y="1"/>
                  </a:cxn>
                  <a:cxn ang="0">
                    <a:pos x="1" y="1"/>
                  </a:cxn>
                  <a:cxn ang="0">
                    <a:pos x="1" y="1"/>
                  </a:cxn>
                  <a:cxn ang="0">
                    <a:pos x="1" y="0"/>
                  </a:cxn>
                  <a:cxn ang="0">
                    <a:pos x="1" y="1"/>
                  </a:cxn>
                  <a:cxn ang="0">
                    <a:pos x="1" y="1"/>
                  </a:cxn>
                  <a:cxn ang="0">
                    <a:pos x="1" y="1"/>
                  </a:cxn>
                  <a:cxn ang="0">
                    <a:pos x="1" y="1"/>
                  </a:cxn>
                  <a:cxn ang="0">
                    <a:pos x="0" y="1"/>
                  </a:cxn>
                  <a:cxn ang="0">
                    <a:pos x="0" y="1"/>
                  </a:cxn>
                  <a:cxn ang="0">
                    <a:pos x="0" y="1"/>
                  </a:cxn>
                  <a:cxn ang="0">
                    <a:pos x="1" y="1"/>
                  </a:cxn>
                  <a:cxn ang="0">
                    <a:pos x="1" y="1"/>
                  </a:cxn>
                  <a:cxn ang="0">
                    <a:pos x="1" y="1"/>
                  </a:cxn>
                  <a:cxn ang="0">
                    <a:pos x="1" y="1"/>
                  </a:cxn>
                  <a:cxn ang="0">
                    <a:pos x="1" y="1"/>
                  </a:cxn>
                </a:cxnLst>
                <a:rect l="txL" t="txT" r="txR" b="txB"/>
                <a:pathLst>
                  <a:path w="16" h="76">
                    <a:moveTo>
                      <a:pt x="9" y="70"/>
                    </a:moveTo>
                    <a:lnTo>
                      <a:pt x="9" y="72"/>
                    </a:lnTo>
                    <a:lnTo>
                      <a:pt x="13" y="43"/>
                    </a:lnTo>
                    <a:lnTo>
                      <a:pt x="16" y="24"/>
                    </a:lnTo>
                    <a:lnTo>
                      <a:pt x="13" y="11"/>
                    </a:lnTo>
                    <a:lnTo>
                      <a:pt x="11" y="0"/>
                    </a:lnTo>
                    <a:lnTo>
                      <a:pt x="2" y="2"/>
                    </a:lnTo>
                    <a:lnTo>
                      <a:pt x="4" y="11"/>
                    </a:lnTo>
                    <a:lnTo>
                      <a:pt x="4" y="24"/>
                    </a:lnTo>
                    <a:lnTo>
                      <a:pt x="4" y="43"/>
                    </a:lnTo>
                    <a:lnTo>
                      <a:pt x="0" y="70"/>
                    </a:lnTo>
                    <a:lnTo>
                      <a:pt x="0" y="72"/>
                    </a:lnTo>
                    <a:lnTo>
                      <a:pt x="0" y="70"/>
                    </a:lnTo>
                    <a:lnTo>
                      <a:pt x="1" y="73"/>
                    </a:lnTo>
                    <a:lnTo>
                      <a:pt x="3" y="76"/>
                    </a:lnTo>
                    <a:lnTo>
                      <a:pt x="7" y="75"/>
                    </a:lnTo>
                    <a:lnTo>
                      <a:pt x="9" y="72"/>
                    </a:lnTo>
                    <a:lnTo>
                      <a:pt x="9" y="70"/>
                    </a:lnTo>
                    <a:close/>
                  </a:path>
                </a:pathLst>
              </a:custGeom>
              <a:solidFill>
                <a:srgbClr val="000000">
                  <a:alpha val="100000"/>
                </a:srgbClr>
              </a:solidFill>
              <a:ln w="9525">
                <a:noFill/>
              </a:ln>
            </p:spPr>
            <p:txBody>
              <a:bodyPr/>
              <a:p>
                <a:endParaRPr lang="zh-CN" altLang="en-US"/>
              </a:p>
            </p:txBody>
          </p:sp>
          <p:sp>
            <p:nvSpPr>
              <p:cNvPr id="44112" name="Freeform 245"/>
              <p:cNvSpPr/>
              <p:nvPr/>
            </p:nvSpPr>
            <p:spPr>
              <a:xfrm>
                <a:off x="4372" y="3319"/>
                <a:ext cx="30" cy="47"/>
              </a:xfrm>
              <a:custGeom>
                <a:avLst/>
                <a:gdLst>
                  <a:gd name="txL" fmla="*/ 0 w 61"/>
                  <a:gd name="txT" fmla="*/ 0 h 93"/>
                  <a:gd name="txR" fmla="*/ 61 w 61"/>
                  <a:gd name="txB" fmla="*/ 93 h 93"/>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61" h="93">
                    <a:moveTo>
                      <a:pt x="61" y="84"/>
                    </a:moveTo>
                    <a:lnTo>
                      <a:pt x="61" y="84"/>
                    </a:lnTo>
                    <a:lnTo>
                      <a:pt x="55" y="78"/>
                    </a:lnTo>
                    <a:lnTo>
                      <a:pt x="48" y="70"/>
                    </a:lnTo>
                    <a:lnTo>
                      <a:pt x="40" y="58"/>
                    </a:lnTo>
                    <a:lnTo>
                      <a:pt x="32" y="44"/>
                    </a:lnTo>
                    <a:lnTo>
                      <a:pt x="24" y="30"/>
                    </a:lnTo>
                    <a:lnTo>
                      <a:pt x="17" y="17"/>
                    </a:lnTo>
                    <a:lnTo>
                      <a:pt x="12" y="7"/>
                    </a:lnTo>
                    <a:lnTo>
                      <a:pt x="9" y="0"/>
                    </a:lnTo>
                    <a:lnTo>
                      <a:pt x="0" y="2"/>
                    </a:lnTo>
                    <a:lnTo>
                      <a:pt x="3" y="9"/>
                    </a:lnTo>
                    <a:lnTo>
                      <a:pt x="8" y="22"/>
                    </a:lnTo>
                    <a:lnTo>
                      <a:pt x="15" y="34"/>
                    </a:lnTo>
                    <a:lnTo>
                      <a:pt x="23" y="48"/>
                    </a:lnTo>
                    <a:lnTo>
                      <a:pt x="31" y="62"/>
                    </a:lnTo>
                    <a:lnTo>
                      <a:pt x="39" y="75"/>
                    </a:lnTo>
                    <a:lnTo>
                      <a:pt x="48" y="85"/>
                    </a:lnTo>
                    <a:lnTo>
                      <a:pt x="56" y="93"/>
                    </a:lnTo>
                    <a:lnTo>
                      <a:pt x="61" y="84"/>
                    </a:lnTo>
                    <a:close/>
                  </a:path>
                </a:pathLst>
              </a:custGeom>
              <a:solidFill>
                <a:srgbClr val="000000">
                  <a:alpha val="100000"/>
                </a:srgbClr>
              </a:solidFill>
              <a:ln w="9525">
                <a:noFill/>
              </a:ln>
            </p:spPr>
            <p:txBody>
              <a:bodyPr/>
              <a:p>
                <a:endParaRPr lang="zh-CN" altLang="en-US"/>
              </a:p>
            </p:txBody>
          </p:sp>
          <p:sp>
            <p:nvSpPr>
              <p:cNvPr id="44113" name="Freeform 246"/>
              <p:cNvSpPr/>
              <p:nvPr/>
            </p:nvSpPr>
            <p:spPr>
              <a:xfrm>
                <a:off x="4400" y="3361"/>
                <a:ext cx="11" cy="27"/>
              </a:xfrm>
              <a:custGeom>
                <a:avLst/>
                <a:gdLst>
                  <a:gd name="txL" fmla="*/ 0 w 22"/>
                  <a:gd name="txT" fmla="*/ 0 h 53"/>
                  <a:gd name="txR" fmla="*/ 22 w 22"/>
                  <a:gd name="txB" fmla="*/ 53 h 53"/>
                </a:gdLst>
                <a:ahLst/>
                <a:cxnLst>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Lst>
                <a:rect l="txL" t="txT" r="txR" b="txB"/>
                <a:pathLst>
                  <a:path w="22" h="53">
                    <a:moveTo>
                      <a:pt x="12" y="53"/>
                    </a:moveTo>
                    <a:lnTo>
                      <a:pt x="13" y="52"/>
                    </a:lnTo>
                    <a:lnTo>
                      <a:pt x="20" y="37"/>
                    </a:lnTo>
                    <a:lnTo>
                      <a:pt x="22" y="24"/>
                    </a:lnTo>
                    <a:lnTo>
                      <a:pt x="16" y="10"/>
                    </a:lnTo>
                    <a:lnTo>
                      <a:pt x="5" y="0"/>
                    </a:lnTo>
                    <a:lnTo>
                      <a:pt x="0" y="9"/>
                    </a:lnTo>
                    <a:lnTo>
                      <a:pt x="9" y="17"/>
                    </a:lnTo>
                    <a:lnTo>
                      <a:pt x="13" y="24"/>
                    </a:lnTo>
                    <a:lnTo>
                      <a:pt x="10" y="35"/>
                    </a:lnTo>
                    <a:lnTo>
                      <a:pt x="3" y="47"/>
                    </a:lnTo>
                    <a:lnTo>
                      <a:pt x="5" y="46"/>
                    </a:lnTo>
                    <a:lnTo>
                      <a:pt x="12" y="53"/>
                    </a:lnTo>
                    <a:close/>
                  </a:path>
                </a:pathLst>
              </a:custGeom>
              <a:solidFill>
                <a:srgbClr val="000000">
                  <a:alpha val="100000"/>
                </a:srgbClr>
              </a:solidFill>
              <a:ln w="9525">
                <a:noFill/>
              </a:ln>
            </p:spPr>
            <p:txBody>
              <a:bodyPr/>
              <a:p>
                <a:endParaRPr lang="zh-CN" altLang="en-US"/>
              </a:p>
            </p:txBody>
          </p:sp>
          <p:sp>
            <p:nvSpPr>
              <p:cNvPr id="44114" name="Freeform 247"/>
              <p:cNvSpPr/>
              <p:nvPr/>
            </p:nvSpPr>
            <p:spPr>
              <a:xfrm>
                <a:off x="4380" y="3385"/>
                <a:ext cx="26" cy="13"/>
              </a:xfrm>
              <a:custGeom>
                <a:avLst/>
                <a:gdLst>
                  <a:gd name="txL" fmla="*/ 0 w 51"/>
                  <a:gd name="txT" fmla="*/ 0 h 28"/>
                  <a:gd name="txR" fmla="*/ 51 w 51"/>
                  <a:gd name="txB" fmla="*/ 28 h 28"/>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Lst>
                <a:rect l="txL" t="txT" r="txR" b="txB"/>
                <a:pathLst>
                  <a:path w="51" h="28">
                    <a:moveTo>
                      <a:pt x="7" y="28"/>
                    </a:moveTo>
                    <a:lnTo>
                      <a:pt x="7" y="28"/>
                    </a:lnTo>
                    <a:lnTo>
                      <a:pt x="10" y="25"/>
                    </a:lnTo>
                    <a:lnTo>
                      <a:pt x="16" y="23"/>
                    </a:lnTo>
                    <a:lnTo>
                      <a:pt x="22" y="20"/>
                    </a:lnTo>
                    <a:lnTo>
                      <a:pt x="27" y="17"/>
                    </a:lnTo>
                    <a:lnTo>
                      <a:pt x="34" y="15"/>
                    </a:lnTo>
                    <a:lnTo>
                      <a:pt x="41" y="13"/>
                    </a:lnTo>
                    <a:lnTo>
                      <a:pt x="46" y="10"/>
                    </a:lnTo>
                    <a:lnTo>
                      <a:pt x="51" y="7"/>
                    </a:lnTo>
                    <a:lnTo>
                      <a:pt x="44" y="0"/>
                    </a:lnTo>
                    <a:lnTo>
                      <a:pt x="41" y="1"/>
                    </a:lnTo>
                    <a:lnTo>
                      <a:pt x="37" y="4"/>
                    </a:lnTo>
                    <a:lnTo>
                      <a:pt x="32" y="6"/>
                    </a:lnTo>
                    <a:lnTo>
                      <a:pt x="25" y="8"/>
                    </a:lnTo>
                    <a:lnTo>
                      <a:pt x="17" y="10"/>
                    </a:lnTo>
                    <a:lnTo>
                      <a:pt x="11" y="14"/>
                    </a:lnTo>
                    <a:lnTo>
                      <a:pt x="6" y="16"/>
                    </a:lnTo>
                    <a:lnTo>
                      <a:pt x="0" y="21"/>
                    </a:lnTo>
                    <a:lnTo>
                      <a:pt x="7" y="28"/>
                    </a:lnTo>
                    <a:close/>
                  </a:path>
                </a:pathLst>
              </a:custGeom>
              <a:solidFill>
                <a:srgbClr val="000000">
                  <a:alpha val="100000"/>
                </a:srgbClr>
              </a:solidFill>
              <a:ln w="9525">
                <a:noFill/>
              </a:ln>
            </p:spPr>
            <p:txBody>
              <a:bodyPr/>
              <a:p>
                <a:endParaRPr lang="zh-CN" altLang="en-US"/>
              </a:p>
            </p:txBody>
          </p:sp>
          <p:sp>
            <p:nvSpPr>
              <p:cNvPr id="44115" name="Freeform 248"/>
              <p:cNvSpPr/>
              <p:nvPr/>
            </p:nvSpPr>
            <p:spPr>
              <a:xfrm>
                <a:off x="4374" y="3395"/>
                <a:ext cx="10" cy="24"/>
              </a:xfrm>
              <a:custGeom>
                <a:avLst/>
                <a:gdLst>
                  <a:gd name="txL" fmla="*/ 0 w 20"/>
                  <a:gd name="txT" fmla="*/ 0 h 47"/>
                  <a:gd name="txR" fmla="*/ 20 w 20"/>
                  <a:gd name="txB" fmla="*/ 47 h 47"/>
                </a:gdLst>
                <a:ahLst/>
                <a:cxnLst>
                  <a:cxn ang="0">
                    <a:pos x="1" y="1"/>
                  </a:cxn>
                  <a:cxn ang="0">
                    <a:pos x="1" y="1"/>
                  </a:cxn>
                  <a:cxn ang="0">
                    <a:pos x="1" y="1"/>
                  </a:cxn>
                  <a:cxn ang="0">
                    <a:pos x="1" y="1"/>
                  </a:cxn>
                  <a:cxn ang="0">
                    <a:pos x="1" y="1"/>
                  </a:cxn>
                  <a:cxn ang="0">
                    <a:pos x="1" y="1"/>
                  </a:cxn>
                  <a:cxn ang="0">
                    <a:pos x="1" y="0"/>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Lst>
                <a:rect l="txL" t="txT" r="txR" b="txB"/>
                <a:pathLst>
                  <a:path w="20" h="47">
                    <a:moveTo>
                      <a:pt x="14" y="45"/>
                    </a:moveTo>
                    <a:lnTo>
                      <a:pt x="14" y="40"/>
                    </a:lnTo>
                    <a:lnTo>
                      <a:pt x="9" y="30"/>
                    </a:lnTo>
                    <a:lnTo>
                      <a:pt x="11" y="21"/>
                    </a:lnTo>
                    <a:lnTo>
                      <a:pt x="15" y="12"/>
                    </a:lnTo>
                    <a:lnTo>
                      <a:pt x="20" y="7"/>
                    </a:lnTo>
                    <a:lnTo>
                      <a:pt x="13" y="0"/>
                    </a:lnTo>
                    <a:lnTo>
                      <a:pt x="6" y="8"/>
                    </a:lnTo>
                    <a:lnTo>
                      <a:pt x="1" y="18"/>
                    </a:lnTo>
                    <a:lnTo>
                      <a:pt x="0" y="30"/>
                    </a:lnTo>
                    <a:lnTo>
                      <a:pt x="5" y="45"/>
                    </a:lnTo>
                    <a:lnTo>
                      <a:pt x="5" y="40"/>
                    </a:lnTo>
                    <a:lnTo>
                      <a:pt x="5" y="45"/>
                    </a:lnTo>
                    <a:lnTo>
                      <a:pt x="7" y="47"/>
                    </a:lnTo>
                    <a:lnTo>
                      <a:pt x="12" y="47"/>
                    </a:lnTo>
                    <a:lnTo>
                      <a:pt x="14" y="44"/>
                    </a:lnTo>
                    <a:lnTo>
                      <a:pt x="14" y="40"/>
                    </a:lnTo>
                    <a:lnTo>
                      <a:pt x="14" y="45"/>
                    </a:lnTo>
                    <a:close/>
                  </a:path>
                </a:pathLst>
              </a:custGeom>
              <a:solidFill>
                <a:srgbClr val="000000">
                  <a:alpha val="100000"/>
                </a:srgbClr>
              </a:solidFill>
              <a:ln w="9525">
                <a:noFill/>
              </a:ln>
            </p:spPr>
            <p:txBody>
              <a:bodyPr/>
              <a:p>
                <a:endParaRPr lang="zh-CN" altLang="en-US"/>
              </a:p>
            </p:txBody>
          </p:sp>
          <p:sp>
            <p:nvSpPr>
              <p:cNvPr id="44116" name="Freeform 249"/>
              <p:cNvSpPr/>
              <p:nvPr/>
            </p:nvSpPr>
            <p:spPr>
              <a:xfrm>
                <a:off x="4369" y="3415"/>
                <a:ext cx="12" cy="12"/>
              </a:xfrm>
              <a:custGeom>
                <a:avLst/>
                <a:gdLst>
                  <a:gd name="txL" fmla="*/ 0 w 24"/>
                  <a:gd name="txT" fmla="*/ 0 h 23"/>
                  <a:gd name="txR" fmla="*/ 24 w 24"/>
                  <a:gd name="txB" fmla="*/ 23 h 23"/>
                </a:gdLst>
                <a:ahLst/>
                <a:cxnLst>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Lst>
                <a:rect l="txL" t="txT" r="txR" b="txB"/>
                <a:pathLst>
                  <a:path w="24" h="23">
                    <a:moveTo>
                      <a:pt x="7" y="14"/>
                    </a:moveTo>
                    <a:lnTo>
                      <a:pt x="7" y="23"/>
                    </a:lnTo>
                    <a:lnTo>
                      <a:pt x="9" y="21"/>
                    </a:lnTo>
                    <a:lnTo>
                      <a:pt x="14" y="17"/>
                    </a:lnTo>
                    <a:lnTo>
                      <a:pt x="18" y="13"/>
                    </a:lnTo>
                    <a:lnTo>
                      <a:pt x="24" y="5"/>
                    </a:lnTo>
                    <a:lnTo>
                      <a:pt x="15" y="0"/>
                    </a:lnTo>
                    <a:lnTo>
                      <a:pt x="11" y="6"/>
                    </a:lnTo>
                    <a:lnTo>
                      <a:pt x="7" y="10"/>
                    </a:lnTo>
                    <a:lnTo>
                      <a:pt x="2" y="14"/>
                    </a:lnTo>
                    <a:lnTo>
                      <a:pt x="2" y="23"/>
                    </a:lnTo>
                    <a:lnTo>
                      <a:pt x="2" y="14"/>
                    </a:lnTo>
                    <a:lnTo>
                      <a:pt x="0" y="16"/>
                    </a:lnTo>
                    <a:lnTo>
                      <a:pt x="0" y="20"/>
                    </a:lnTo>
                    <a:lnTo>
                      <a:pt x="3" y="23"/>
                    </a:lnTo>
                    <a:lnTo>
                      <a:pt x="7" y="23"/>
                    </a:lnTo>
                    <a:lnTo>
                      <a:pt x="7" y="14"/>
                    </a:lnTo>
                    <a:close/>
                  </a:path>
                </a:pathLst>
              </a:custGeom>
              <a:solidFill>
                <a:srgbClr val="000000">
                  <a:alpha val="100000"/>
                </a:srgbClr>
              </a:solidFill>
              <a:ln w="9525">
                <a:noFill/>
              </a:ln>
            </p:spPr>
            <p:txBody>
              <a:bodyPr/>
              <a:p>
                <a:endParaRPr lang="zh-CN" altLang="en-US"/>
              </a:p>
            </p:txBody>
          </p:sp>
          <p:sp>
            <p:nvSpPr>
              <p:cNvPr id="44117" name="Freeform 250"/>
              <p:cNvSpPr/>
              <p:nvPr/>
            </p:nvSpPr>
            <p:spPr>
              <a:xfrm>
                <a:off x="4369" y="3422"/>
                <a:ext cx="10" cy="20"/>
              </a:xfrm>
              <a:custGeom>
                <a:avLst/>
                <a:gdLst>
                  <a:gd name="txL" fmla="*/ 0 w 19"/>
                  <a:gd name="txT" fmla="*/ 0 h 39"/>
                  <a:gd name="txR" fmla="*/ 19 w 19"/>
                  <a:gd name="txB" fmla="*/ 39 h 39"/>
                </a:gdLst>
                <a:ahLst/>
                <a:cxnLst>
                  <a:cxn ang="0">
                    <a:pos x="1" y="1"/>
                  </a:cxn>
                  <a:cxn ang="0">
                    <a:pos x="1" y="1"/>
                  </a:cxn>
                  <a:cxn ang="0">
                    <a:pos x="1" y="1"/>
                  </a:cxn>
                  <a:cxn ang="0">
                    <a:pos x="1" y="1"/>
                  </a:cxn>
                  <a:cxn ang="0">
                    <a:pos x="1" y="1"/>
                  </a:cxn>
                  <a:cxn ang="0">
                    <a:pos x="1" y="0"/>
                  </a:cxn>
                  <a:cxn ang="0">
                    <a:pos x="1" y="1"/>
                  </a:cxn>
                  <a:cxn ang="0">
                    <a:pos x="1" y="1"/>
                  </a:cxn>
                  <a:cxn ang="0">
                    <a:pos x="1" y="1"/>
                  </a:cxn>
                  <a:cxn ang="0">
                    <a:pos x="1" y="1"/>
                  </a:cxn>
                  <a:cxn ang="0">
                    <a:pos x="0" y="1"/>
                  </a:cxn>
                  <a:cxn ang="0">
                    <a:pos x="0" y="1"/>
                  </a:cxn>
                  <a:cxn ang="0">
                    <a:pos x="1" y="1"/>
                  </a:cxn>
                </a:cxnLst>
                <a:rect l="txL" t="txT" r="txR" b="txB"/>
                <a:pathLst>
                  <a:path w="19" h="39">
                    <a:moveTo>
                      <a:pt x="2" y="39"/>
                    </a:moveTo>
                    <a:lnTo>
                      <a:pt x="2" y="39"/>
                    </a:lnTo>
                    <a:lnTo>
                      <a:pt x="14" y="32"/>
                    </a:lnTo>
                    <a:lnTo>
                      <a:pt x="19" y="21"/>
                    </a:lnTo>
                    <a:lnTo>
                      <a:pt x="15" y="9"/>
                    </a:lnTo>
                    <a:lnTo>
                      <a:pt x="7" y="0"/>
                    </a:lnTo>
                    <a:lnTo>
                      <a:pt x="2" y="9"/>
                    </a:lnTo>
                    <a:lnTo>
                      <a:pt x="6" y="14"/>
                    </a:lnTo>
                    <a:lnTo>
                      <a:pt x="8" y="21"/>
                    </a:lnTo>
                    <a:lnTo>
                      <a:pt x="7" y="25"/>
                    </a:lnTo>
                    <a:lnTo>
                      <a:pt x="0" y="30"/>
                    </a:lnTo>
                    <a:lnTo>
                      <a:pt x="2" y="39"/>
                    </a:lnTo>
                    <a:close/>
                  </a:path>
                </a:pathLst>
              </a:custGeom>
              <a:solidFill>
                <a:srgbClr val="000000">
                  <a:alpha val="100000"/>
                </a:srgbClr>
              </a:solidFill>
              <a:ln w="9525">
                <a:noFill/>
              </a:ln>
            </p:spPr>
            <p:txBody>
              <a:bodyPr/>
              <a:p>
                <a:endParaRPr lang="zh-CN" altLang="en-US"/>
              </a:p>
            </p:txBody>
          </p:sp>
          <p:sp>
            <p:nvSpPr>
              <p:cNvPr id="44118" name="Freeform 251"/>
              <p:cNvSpPr/>
              <p:nvPr/>
            </p:nvSpPr>
            <p:spPr>
              <a:xfrm>
                <a:off x="4361" y="3437"/>
                <a:ext cx="9" cy="32"/>
              </a:xfrm>
              <a:custGeom>
                <a:avLst/>
                <a:gdLst>
                  <a:gd name="txL" fmla="*/ 0 w 18"/>
                  <a:gd name="txT" fmla="*/ 0 h 63"/>
                  <a:gd name="txR" fmla="*/ 18 w 18"/>
                  <a:gd name="txB" fmla="*/ 63 h 63"/>
                </a:gdLst>
                <a:ahLst/>
                <a:cxnLst>
                  <a:cxn ang="0">
                    <a:pos x="1" y="1"/>
                  </a:cxn>
                  <a:cxn ang="0">
                    <a:pos x="1" y="1"/>
                  </a:cxn>
                  <a:cxn ang="0">
                    <a:pos x="1" y="1"/>
                  </a:cxn>
                  <a:cxn ang="0">
                    <a:pos x="1" y="1"/>
                  </a:cxn>
                  <a:cxn ang="0">
                    <a:pos x="1" y="1"/>
                  </a:cxn>
                  <a:cxn ang="0">
                    <a:pos x="1" y="1"/>
                  </a:cxn>
                  <a:cxn ang="0">
                    <a:pos x="1" y="0"/>
                  </a:cxn>
                  <a:cxn ang="0">
                    <a:pos x="1" y="1"/>
                  </a:cxn>
                  <a:cxn ang="0">
                    <a:pos x="0" y="1"/>
                  </a:cxn>
                  <a:cxn ang="0">
                    <a:pos x="1" y="1"/>
                  </a:cxn>
                  <a:cxn ang="0">
                    <a:pos x="1" y="1"/>
                  </a:cxn>
                  <a:cxn ang="0">
                    <a:pos x="1" y="1"/>
                  </a:cxn>
                  <a:cxn ang="0">
                    <a:pos x="1" y="1"/>
                  </a:cxn>
                </a:cxnLst>
                <a:rect l="txL" t="txT" r="txR" b="txB"/>
                <a:pathLst>
                  <a:path w="18" h="63">
                    <a:moveTo>
                      <a:pt x="18" y="56"/>
                    </a:moveTo>
                    <a:lnTo>
                      <a:pt x="18" y="56"/>
                    </a:lnTo>
                    <a:lnTo>
                      <a:pt x="12" y="45"/>
                    </a:lnTo>
                    <a:lnTo>
                      <a:pt x="11" y="29"/>
                    </a:lnTo>
                    <a:lnTo>
                      <a:pt x="12" y="16"/>
                    </a:lnTo>
                    <a:lnTo>
                      <a:pt x="18" y="9"/>
                    </a:lnTo>
                    <a:lnTo>
                      <a:pt x="16" y="0"/>
                    </a:lnTo>
                    <a:lnTo>
                      <a:pt x="3" y="11"/>
                    </a:lnTo>
                    <a:lnTo>
                      <a:pt x="0" y="29"/>
                    </a:lnTo>
                    <a:lnTo>
                      <a:pt x="3" y="47"/>
                    </a:lnTo>
                    <a:lnTo>
                      <a:pt x="11" y="63"/>
                    </a:lnTo>
                    <a:lnTo>
                      <a:pt x="18" y="56"/>
                    </a:lnTo>
                    <a:close/>
                  </a:path>
                </a:pathLst>
              </a:custGeom>
              <a:solidFill>
                <a:srgbClr val="000000">
                  <a:alpha val="100000"/>
                </a:srgbClr>
              </a:solidFill>
              <a:ln w="9525">
                <a:noFill/>
              </a:ln>
            </p:spPr>
            <p:txBody>
              <a:bodyPr/>
              <a:p>
                <a:endParaRPr lang="zh-CN" altLang="en-US"/>
              </a:p>
            </p:txBody>
          </p:sp>
          <p:sp>
            <p:nvSpPr>
              <p:cNvPr id="44119" name="Freeform 252"/>
              <p:cNvSpPr/>
              <p:nvPr/>
            </p:nvSpPr>
            <p:spPr>
              <a:xfrm>
                <a:off x="4346" y="3465"/>
                <a:ext cx="28" cy="41"/>
              </a:xfrm>
              <a:custGeom>
                <a:avLst/>
                <a:gdLst>
                  <a:gd name="txL" fmla="*/ 0 w 54"/>
                  <a:gd name="txT" fmla="*/ 0 h 82"/>
                  <a:gd name="txR" fmla="*/ 54 w 54"/>
                  <a:gd name="txB" fmla="*/ 82 h 82"/>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Lst>
                <a:rect l="txL" t="txT" r="txR" b="txB"/>
                <a:pathLst>
                  <a:path w="54" h="82">
                    <a:moveTo>
                      <a:pt x="5" y="82"/>
                    </a:moveTo>
                    <a:lnTo>
                      <a:pt x="5" y="81"/>
                    </a:lnTo>
                    <a:lnTo>
                      <a:pt x="22" y="79"/>
                    </a:lnTo>
                    <a:lnTo>
                      <a:pt x="36" y="72"/>
                    </a:lnTo>
                    <a:lnTo>
                      <a:pt x="47" y="60"/>
                    </a:lnTo>
                    <a:lnTo>
                      <a:pt x="52" y="46"/>
                    </a:lnTo>
                    <a:lnTo>
                      <a:pt x="54" y="33"/>
                    </a:lnTo>
                    <a:lnTo>
                      <a:pt x="54" y="21"/>
                    </a:lnTo>
                    <a:lnTo>
                      <a:pt x="52" y="10"/>
                    </a:lnTo>
                    <a:lnTo>
                      <a:pt x="47" y="0"/>
                    </a:lnTo>
                    <a:lnTo>
                      <a:pt x="40" y="7"/>
                    </a:lnTo>
                    <a:lnTo>
                      <a:pt x="43" y="12"/>
                    </a:lnTo>
                    <a:lnTo>
                      <a:pt x="45" y="21"/>
                    </a:lnTo>
                    <a:lnTo>
                      <a:pt x="45" y="33"/>
                    </a:lnTo>
                    <a:lnTo>
                      <a:pt x="43" y="44"/>
                    </a:lnTo>
                    <a:lnTo>
                      <a:pt x="38" y="56"/>
                    </a:lnTo>
                    <a:lnTo>
                      <a:pt x="31" y="63"/>
                    </a:lnTo>
                    <a:lnTo>
                      <a:pt x="20" y="69"/>
                    </a:lnTo>
                    <a:lnTo>
                      <a:pt x="5" y="72"/>
                    </a:lnTo>
                    <a:lnTo>
                      <a:pt x="5" y="71"/>
                    </a:lnTo>
                    <a:lnTo>
                      <a:pt x="1" y="73"/>
                    </a:lnTo>
                    <a:lnTo>
                      <a:pt x="0" y="76"/>
                    </a:lnTo>
                    <a:lnTo>
                      <a:pt x="1" y="80"/>
                    </a:lnTo>
                    <a:lnTo>
                      <a:pt x="5" y="82"/>
                    </a:lnTo>
                    <a:close/>
                  </a:path>
                </a:pathLst>
              </a:custGeom>
              <a:solidFill>
                <a:srgbClr val="000000">
                  <a:alpha val="100000"/>
                </a:srgbClr>
              </a:solidFill>
              <a:ln w="9525">
                <a:noFill/>
              </a:ln>
            </p:spPr>
            <p:txBody>
              <a:bodyPr/>
              <a:p>
                <a:endParaRPr lang="zh-CN" altLang="en-US"/>
              </a:p>
            </p:txBody>
          </p:sp>
          <p:sp>
            <p:nvSpPr>
              <p:cNvPr id="44120" name="Freeform 253"/>
              <p:cNvSpPr/>
              <p:nvPr/>
            </p:nvSpPr>
            <p:spPr>
              <a:xfrm>
                <a:off x="4325" y="3500"/>
                <a:ext cx="24" cy="7"/>
              </a:xfrm>
              <a:custGeom>
                <a:avLst/>
                <a:gdLst>
                  <a:gd name="txL" fmla="*/ 0 w 49"/>
                  <a:gd name="txT" fmla="*/ 0 h 12"/>
                  <a:gd name="txR" fmla="*/ 49 w 49"/>
                  <a:gd name="txB" fmla="*/ 12 h 12"/>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0"/>
                  </a:cxn>
                  <a:cxn ang="0">
                    <a:pos x="0" y="1"/>
                  </a:cxn>
                  <a:cxn ang="0">
                    <a:pos x="0" y="0"/>
                  </a:cxn>
                  <a:cxn ang="0">
                    <a:pos x="0" y="1"/>
                  </a:cxn>
                  <a:cxn ang="0">
                    <a:pos x="0" y="1"/>
                  </a:cxn>
                  <a:cxn ang="0">
                    <a:pos x="0" y="1"/>
                  </a:cxn>
                  <a:cxn ang="0">
                    <a:pos x="0" y="1"/>
                  </a:cxn>
                  <a:cxn ang="0">
                    <a:pos x="0" y="1"/>
                  </a:cxn>
                </a:cxnLst>
                <a:rect l="txL" t="txT" r="txR" b="txB"/>
                <a:pathLst>
                  <a:path w="49" h="12">
                    <a:moveTo>
                      <a:pt x="0" y="5"/>
                    </a:moveTo>
                    <a:lnTo>
                      <a:pt x="5" y="9"/>
                    </a:lnTo>
                    <a:lnTo>
                      <a:pt x="13" y="10"/>
                    </a:lnTo>
                    <a:lnTo>
                      <a:pt x="20" y="11"/>
                    </a:lnTo>
                    <a:lnTo>
                      <a:pt x="26" y="12"/>
                    </a:lnTo>
                    <a:lnTo>
                      <a:pt x="30" y="12"/>
                    </a:lnTo>
                    <a:lnTo>
                      <a:pt x="35" y="11"/>
                    </a:lnTo>
                    <a:lnTo>
                      <a:pt x="39" y="10"/>
                    </a:lnTo>
                    <a:lnTo>
                      <a:pt x="44" y="11"/>
                    </a:lnTo>
                    <a:lnTo>
                      <a:pt x="49" y="11"/>
                    </a:lnTo>
                    <a:lnTo>
                      <a:pt x="49" y="0"/>
                    </a:lnTo>
                    <a:lnTo>
                      <a:pt x="44" y="0"/>
                    </a:lnTo>
                    <a:lnTo>
                      <a:pt x="39" y="1"/>
                    </a:lnTo>
                    <a:lnTo>
                      <a:pt x="35" y="2"/>
                    </a:lnTo>
                    <a:lnTo>
                      <a:pt x="30" y="1"/>
                    </a:lnTo>
                    <a:lnTo>
                      <a:pt x="26" y="1"/>
                    </a:lnTo>
                    <a:lnTo>
                      <a:pt x="20" y="2"/>
                    </a:lnTo>
                    <a:lnTo>
                      <a:pt x="13" y="1"/>
                    </a:lnTo>
                    <a:lnTo>
                      <a:pt x="5" y="0"/>
                    </a:lnTo>
                    <a:lnTo>
                      <a:pt x="9" y="3"/>
                    </a:lnTo>
                    <a:lnTo>
                      <a:pt x="5" y="0"/>
                    </a:lnTo>
                    <a:lnTo>
                      <a:pt x="1" y="1"/>
                    </a:lnTo>
                    <a:lnTo>
                      <a:pt x="0" y="4"/>
                    </a:lnTo>
                    <a:lnTo>
                      <a:pt x="1" y="8"/>
                    </a:lnTo>
                    <a:lnTo>
                      <a:pt x="5" y="9"/>
                    </a:lnTo>
                    <a:lnTo>
                      <a:pt x="0" y="5"/>
                    </a:lnTo>
                    <a:close/>
                  </a:path>
                </a:pathLst>
              </a:custGeom>
              <a:solidFill>
                <a:srgbClr val="000000">
                  <a:alpha val="100000"/>
                </a:srgbClr>
              </a:solidFill>
              <a:ln w="9525">
                <a:noFill/>
              </a:ln>
            </p:spPr>
            <p:txBody>
              <a:bodyPr/>
              <a:p>
                <a:endParaRPr lang="zh-CN" altLang="en-US"/>
              </a:p>
            </p:txBody>
          </p:sp>
          <p:sp>
            <p:nvSpPr>
              <p:cNvPr id="44121" name="Freeform 254"/>
              <p:cNvSpPr/>
              <p:nvPr/>
            </p:nvSpPr>
            <p:spPr>
              <a:xfrm>
                <a:off x="4307" y="3468"/>
                <a:ext cx="22" cy="35"/>
              </a:xfrm>
              <a:custGeom>
                <a:avLst/>
                <a:gdLst>
                  <a:gd name="txL" fmla="*/ 0 w 44"/>
                  <a:gd name="txT" fmla="*/ 0 h 70"/>
                  <a:gd name="txR" fmla="*/ 44 w 44"/>
                  <a:gd name="txB" fmla="*/ 70 h 70"/>
                </a:gdLst>
                <a:ahLst/>
                <a:cxnLst>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0" y="1"/>
                  </a:cxn>
                </a:cxnLst>
                <a:rect l="txL" t="txT" r="txR" b="txB"/>
                <a:pathLst>
                  <a:path w="44" h="70">
                    <a:moveTo>
                      <a:pt x="0" y="7"/>
                    </a:moveTo>
                    <a:lnTo>
                      <a:pt x="0" y="7"/>
                    </a:lnTo>
                    <a:lnTo>
                      <a:pt x="6" y="15"/>
                    </a:lnTo>
                    <a:lnTo>
                      <a:pt x="11" y="22"/>
                    </a:lnTo>
                    <a:lnTo>
                      <a:pt x="17" y="30"/>
                    </a:lnTo>
                    <a:lnTo>
                      <a:pt x="21" y="38"/>
                    </a:lnTo>
                    <a:lnTo>
                      <a:pt x="26" y="46"/>
                    </a:lnTo>
                    <a:lnTo>
                      <a:pt x="29" y="54"/>
                    </a:lnTo>
                    <a:lnTo>
                      <a:pt x="33" y="62"/>
                    </a:lnTo>
                    <a:lnTo>
                      <a:pt x="35" y="70"/>
                    </a:lnTo>
                    <a:lnTo>
                      <a:pt x="44" y="68"/>
                    </a:lnTo>
                    <a:lnTo>
                      <a:pt x="42" y="60"/>
                    </a:lnTo>
                    <a:lnTo>
                      <a:pt x="39" y="52"/>
                    </a:lnTo>
                    <a:lnTo>
                      <a:pt x="35" y="42"/>
                    </a:lnTo>
                    <a:lnTo>
                      <a:pt x="31" y="33"/>
                    </a:lnTo>
                    <a:lnTo>
                      <a:pt x="26" y="25"/>
                    </a:lnTo>
                    <a:lnTo>
                      <a:pt x="20" y="17"/>
                    </a:lnTo>
                    <a:lnTo>
                      <a:pt x="13" y="8"/>
                    </a:lnTo>
                    <a:lnTo>
                      <a:pt x="6" y="0"/>
                    </a:lnTo>
                    <a:lnTo>
                      <a:pt x="0" y="7"/>
                    </a:lnTo>
                    <a:close/>
                  </a:path>
                </a:pathLst>
              </a:custGeom>
              <a:solidFill>
                <a:srgbClr val="000000">
                  <a:alpha val="100000"/>
                </a:srgbClr>
              </a:solidFill>
              <a:ln w="9525">
                <a:noFill/>
              </a:ln>
            </p:spPr>
            <p:txBody>
              <a:bodyPr/>
              <a:p>
                <a:endParaRPr lang="zh-CN" altLang="en-US"/>
              </a:p>
            </p:txBody>
          </p:sp>
          <p:sp>
            <p:nvSpPr>
              <p:cNvPr id="44122" name="Freeform 255"/>
              <p:cNvSpPr/>
              <p:nvPr/>
            </p:nvSpPr>
            <p:spPr>
              <a:xfrm>
                <a:off x="4265" y="3448"/>
                <a:ext cx="45" cy="23"/>
              </a:xfrm>
              <a:custGeom>
                <a:avLst/>
                <a:gdLst>
                  <a:gd name="txL" fmla="*/ 0 w 90"/>
                  <a:gd name="txT" fmla="*/ 0 h 47"/>
                  <a:gd name="txR" fmla="*/ 90 w 90"/>
                  <a:gd name="txB" fmla="*/ 47 h 47"/>
                </a:gdLst>
                <a:ahLst/>
                <a:cxnLst>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0" y="0"/>
                  </a:cxn>
                </a:cxnLst>
                <a:rect l="txL" t="txT" r="txR" b="txB"/>
                <a:pathLst>
                  <a:path w="90" h="47">
                    <a:moveTo>
                      <a:pt x="0" y="9"/>
                    </a:moveTo>
                    <a:lnTo>
                      <a:pt x="5" y="14"/>
                    </a:lnTo>
                    <a:lnTo>
                      <a:pt x="10" y="12"/>
                    </a:lnTo>
                    <a:lnTo>
                      <a:pt x="18" y="11"/>
                    </a:lnTo>
                    <a:lnTo>
                      <a:pt x="27" y="11"/>
                    </a:lnTo>
                    <a:lnTo>
                      <a:pt x="36" y="11"/>
                    </a:lnTo>
                    <a:lnTo>
                      <a:pt x="46" y="16"/>
                    </a:lnTo>
                    <a:lnTo>
                      <a:pt x="58" y="23"/>
                    </a:lnTo>
                    <a:lnTo>
                      <a:pt x="70" y="32"/>
                    </a:lnTo>
                    <a:lnTo>
                      <a:pt x="84" y="47"/>
                    </a:lnTo>
                    <a:lnTo>
                      <a:pt x="90" y="40"/>
                    </a:lnTo>
                    <a:lnTo>
                      <a:pt x="77" y="25"/>
                    </a:lnTo>
                    <a:lnTo>
                      <a:pt x="63" y="14"/>
                    </a:lnTo>
                    <a:lnTo>
                      <a:pt x="50" y="7"/>
                    </a:lnTo>
                    <a:lnTo>
                      <a:pt x="39" y="2"/>
                    </a:lnTo>
                    <a:lnTo>
                      <a:pt x="27" y="0"/>
                    </a:lnTo>
                    <a:lnTo>
                      <a:pt x="18" y="2"/>
                    </a:lnTo>
                    <a:lnTo>
                      <a:pt x="10" y="3"/>
                    </a:lnTo>
                    <a:lnTo>
                      <a:pt x="3" y="4"/>
                    </a:lnTo>
                    <a:lnTo>
                      <a:pt x="9" y="9"/>
                    </a:lnTo>
                    <a:lnTo>
                      <a:pt x="3" y="4"/>
                    </a:lnTo>
                    <a:lnTo>
                      <a:pt x="1" y="7"/>
                    </a:lnTo>
                    <a:lnTo>
                      <a:pt x="0" y="10"/>
                    </a:lnTo>
                    <a:lnTo>
                      <a:pt x="2" y="12"/>
                    </a:lnTo>
                    <a:lnTo>
                      <a:pt x="5" y="14"/>
                    </a:lnTo>
                    <a:lnTo>
                      <a:pt x="0" y="9"/>
                    </a:lnTo>
                    <a:close/>
                  </a:path>
                </a:pathLst>
              </a:custGeom>
              <a:solidFill>
                <a:srgbClr val="000000">
                  <a:alpha val="100000"/>
                </a:srgbClr>
              </a:solidFill>
              <a:ln w="9525">
                <a:noFill/>
              </a:ln>
            </p:spPr>
            <p:txBody>
              <a:bodyPr/>
              <a:p>
                <a:endParaRPr lang="zh-CN" altLang="en-US"/>
              </a:p>
            </p:txBody>
          </p:sp>
          <p:sp>
            <p:nvSpPr>
              <p:cNvPr id="44123" name="Freeform 256"/>
              <p:cNvSpPr/>
              <p:nvPr/>
            </p:nvSpPr>
            <p:spPr>
              <a:xfrm>
                <a:off x="4229" y="3402"/>
                <a:ext cx="40" cy="50"/>
              </a:xfrm>
              <a:custGeom>
                <a:avLst/>
                <a:gdLst>
                  <a:gd name="txL" fmla="*/ 0 w 81"/>
                  <a:gd name="txT" fmla="*/ 0 h 101"/>
                  <a:gd name="txR" fmla="*/ 81 w 81"/>
                  <a:gd name="txB" fmla="*/ 101 h 10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81" h="101">
                    <a:moveTo>
                      <a:pt x="0" y="4"/>
                    </a:moveTo>
                    <a:lnTo>
                      <a:pt x="1" y="7"/>
                    </a:lnTo>
                    <a:lnTo>
                      <a:pt x="13" y="20"/>
                    </a:lnTo>
                    <a:lnTo>
                      <a:pt x="25" y="32"/>
                    </a:lnTo>
                    <a:lnTo>
                      <a:pt x="38" y="43"/>
                    </a:lnTo>
                    <a:lnTo>
                      <a:pt x="50" y="54"/>
                    </a:lnTo>
                    <a:lnTo>
                      <a:pt x="61" y="65"/>
                    </a:lnTo>
                    <a:lnTo>
                      <a:pt x="68" y="77"/>
                    </a:lnTo>
                    <a:lnTo>
                      <a:pt x="72" y="87"/>
                    </a:lnTo>
                    <a:lnTo>
                      <a:pt x="72" y="101"/>
                    </a:lnTo>
                    <a:lnTo>
                      <a:pt x="81" y="101"/>
                    </a:lnTo>
                    <a:lnTo>
                      <a:pt x="81" y="87"/>
                    </a:lnTo>
                    <a:lnTo>
                      <a:pt x="77" y="72"/>
                    </a:lnTo>
                    <a:lnTo>
                      <a:pt x="68" y="58"/>
                    </a:lnTo>
                    <a:lnTo>
                      <a:pt x="57" y="47"/>
                    </a:lnTo>
                    <a:lnTo>
                      <a:pt x="45" y="36"/>
                    </a:lnTo>
                    <a:lnTo>
                      <a:pt x="32" y="25"/>
                    </a:lnTo>
                    <a:lnTo>
                      <a:pt x="20" y="13"/>
                    </a:lnTo>
                    <a:lnTo>
                      <a:pt x="11" y="2"/>
                    </a:lnTo>
                    <a:lnTo>
                      <a:pt x="12" y="4"/>
                    </a:lnTo>
                    <a:lnTo>
                      <a:pt x="11" y="2"/>
                    </a:lnTo>
                    <a:lnTo>
                      <a:pt x="8" y="0"/>
                    </a:lnTo>
                    <a:lnTo>
                      <a:pt x="5" y="0"/>
                    </a:lnTo>
                    <a:lnTo>
                      <a:pt x="1" y="3"/>
                    </a:lnTo>
                    <a:lnTo>
                      <a:pt x="1" y="7"/>
                    </a:lnTo>
                    <a:lnTo>
                      <a:pt x="0" y="4"/>
                    </a:lnTo>
                    <a:close/>
                  </a:path>
                </a:pathLst>
              </a:custGeom>
              <a:solidFill>
                <a:srgbClr val="000000">
                  <a:alpha val="100000"/>
                </a:srgbClr>
              </a:solidFill>
              <a:ln w="9525">
                <a:noFill/>
              </a:ln>
            </p:spPr>
            <p:txBody>
              <a:bodyPr/>
              <a:p>
                <a:endParaRPr lang="zh-CN" altLang="en-US"/>
              </a:p>
            </p:txBody>
          </p:sp>
          <p:sp>
            <p:nvSpPr>
              <p:cNvPr id="44124" name="Freeform 257"/>
              <p:cNvSpPr/>
              <p:nvPr/>
            </p:nvSpPr>
            <p:spPr>
              <a:xfrm>
                <a:off x="4228" y="3388"/>
                <a:ext cx="7" cy="16"/>
              </a:xfrm>
              <a:custGeom>
                <a:avLst/>
                <a:gdLst>
                  <a:gd name="txL" fmla="*/ 0 w 14"/>
                  <a:gd name="txT" fmla="*/ 0 h 32"/>
                  <a:gd name="txR" fmla="*/ 14 w 14"/>
                  <a:gd name="txB" fmla="*/ 32 h 32"/>
                </a:gdLst>
                <a:ahLst/>
                <a:cxnLst>
                  <a:cxn ang="0">
                    <a:pos x="0" y="0"/>
                  </a:cxn>
                  <a:cxn ang="0">
                    <a:pos x="1" y="0"/>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0" y="0"/>
                  </a:cxn>
                </a:cxnLst>
                <a:rect l="txL" t="txT" r="txR" b="txB"/>
                <a:pathLst>
                  <a:path w="14" h="32">
                    <a:moveTo>
                      <a:pt x="0" y="0"/>
                    </a:moveTo>
                    <a:lnTo>
                      <a:pt x="1" y="0"/>
                    </a:lnTo>
                    <a:lnTo>
                      <a:pt x="2" y="18"/>
                    </a:lnTo>
                    <a:lnTo>
                      <a:pt x="3" y="28"/>
                    </a:lnTo>
                    <a:lnTo>
                      <a:pt x="2" y="31"/>
                    </a:lnTo>
                    <a:lnTo>
                      <a:pt x="2" y="32"/>
                    </a:lnTo>
                    <a:lnTo>
                      <a:pt x="14" y="32"/>
                    </a:lnTo>
                    <a:lnTo>
                      <a:pt x="14" y="31"/>
                    </a:lnTo>
                    <a:lnTo>
                      <a:pt x="13" y="28"/>
                    </a:lnTo>
                    <a:lnTo>
                      <a:pt x="11" y="18"/>
                    </a:lnTo>
                    <a:lnTo>
                      <a:pt x="10" y="0"/>
                    </a:lnTo>
                    <a:lnTo>
                      <a:pt x="11" y="0"/>
                    </a:lnTo>
                    <a:lnTo>
                      <a:pt x="0" y="0"/>
                    </a:lnTo>
                    <a:close/>
                  </a:path>
                </a:pathLst>
              </a:custGeom>
              <a:solidFill>
                <a:srgbClr val="000000">
                  <a:alpha val="100000"/>
                </a:srgbClr>
              </a:solidFill>
              <a:ln w="9525">
                <a:noFill/>
              </a:ln>
            </p:spPr>
            <p:txBody>
              <a:bodyPr/>
              <a:p>
                <a:endParaRPr lang="zh-CN" altLang="en-US"/>
              </a:p>
            </p:txBody>
          </p:sp>
          <p:sp>
            <p:nvSpPr>
              <p:cNvPr id="44125" name="Freeform 258"/>
              <p:cNvSpPr/>
              <p:nvPr/>
            </p:nvSpPr>
            <p:spPr>
              <a:xfrm>
                <a:off x="4228" y="3377"/>
                <a:ext cx="6" cy="11"/>
              </a:xfrm>
              <a:custGeom>
                <a:avLst/>
                <a:gdLst>
                  <a:gd name="txL" fmla="*/ 0 w 11"/>
                  <a:gd name="txT" fmla="*/ 0 h 22"/>
                  <a:gd name="txR" fmla="*/ 11 w 11"/>
                  <a:gd name="txB" fmla="*/ 22 h 22"/>
                </a:gdLst>
                <a:ahLst/>
                <a:cxnLst>
                  <a:cxn ang="0">
                    <a:pos x="1" y="0"/>
                  </a:cxn>
                  <a:cxn ang="0">
                    <a:pos x="0" y="1"/>
                  </a:cxn>
                  <a:cxn ang="0">
                    <a:pos x="1" y="1"/>
                  </a:cxn>
                  <a:cxn ang="0">
                    <a:pos x="0" y="1"/>
                  </a:cxn>
                  <a:cxn ang="0">
                    <a:pos x="0" y="1"/>
                  </a:cxn>
                  <a:cxn ang="0">
                    <a:pos x="0"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0" y="1"/>
                  </a:cxn>
                  <a:cxn ang="0">
                    <a:pos x="1" y="0"/>
                  </a:cxn>
                </a:cxnLst>
                <a:rect l="txL" t="txT" r="txR" b="txB"/>
                <a:pathLst>
                  <a:path w="11" h="22">
                    <a:moveTo>
                      <a:pt x="4" y="0"/>
                    </a:moveTo>
                    <a:lnTo>
                      <a:pt x="0" y="6"/>
                    </a:lnTo>
                    <a:lnTo>
                      <a:pt x="1" y="8"/>
                    </a:lnTo>
                    <a:lnTo>
                      <a:pt x="0" y="12"/>
                    </a:lnTo>
                    <a:lnTo>
                      <a:pt x="0" y="16"/>
                    </a:lnTo>
                    <a:lnTo>
                      <a:pt x="0" y="22"/>
                    </a:lnTo>
                    <a:lnTo>
                      <a:pt x="11" y="22"/>
                    </a:lnTo>
                    <a:lnTo>
                      <a:pt x="11" y="16"/>
                    </a:lnTo>
                    <a:lnTo>
                      <a:pt x="11" y="12"/>
                    </a:lnTo>
                    <a:lnTo>
                      <a:pt x="10" y="8"/>
                    </a:lnTo>
                    <a:lnTo>
                      <a:pt x="9" y="4"/>
                    </a:lnTo>
                    <a:lnTo>
                      <a:pt x="4" y="9"/>
                    </a:lnTo>
                    <a:lnTo>
                      <a:pt x="9" y="4"/>
                    </a:lnTo>
                    <a:lnTo>
                      <a:pt x="7" y="0"/>
                    </a:lnTo>
                    <a:lnTo>
                      <a:pt x="3" y="0"/>
                    </a:lnTo>
                    <a:lnTo>
                      <a:pt x="1" y="2"/>
                    </a:lnTo>
                    <a:lnTo>
                      <a:pt x="0" y="6"/>
                    </a:lnTo>
                    <a:lnTo>
                      <a:pt x="4" y="0"/>
                    </a:lnTo>
                    <a:close/>
                  </a:path>
                </a:pathLst>
              </a:custGeom>
              <a:solidFill>
                <a:srgbClr val="000000">
                  <a:alpha val="100000"/>
                </a:srgbClr>
              </a:solidFill>
              <a:ln w="9525">
                <a:noFill/>
              </a:ln>
            </p:spPr>
            <p:txBody>
              <a:bodyPr/>
              <a:p>
                <a:endParaRPr lang="zh-CN" altLang="en-US"/>
              </a:p>
            </p:txBody>
          </p:sp>
          <p:sp>
            <p:nvSpPr>
              <p:cNvPr id="44126" name="Freeform 259"/>
              <p:cNvSpPr/>
              <p:nvPr/>
            </p:nvSpPr>
            <p:spPr>
              <a:xfrm>
                <a:off x="4230" y="3376"/>
                <a:ext cx="13" cy="6"/>
              </a:xfrm>
              <a:custGeom>
                <a:avLst/>
                <a:gdLst>
                  <a:gd name="txL" fmla="*/ 0 w 26"/>
                  <a:gd name="txT" fmla="*/ 0 h 11"/>
                  <a:gd name="txR" fmla="*/ 26 w 26"/>
                  <a:gd name="txB" fmla="*/ 11 h 11"/>
                </a:gdLst>
                <a:ahLst/>
                <a:cxnLst>
                  <a:cxn ang="0">
                    <a:pos x="1" y="1"/>
                  </a:cxn>
                  <a:cxn ang="0">
                    <a:pos x="1" y="0"/>
                  </a:cxn>
                  <a:cxn ang="0">
                    <a:pos x="1" y="0"/>
                  </a:cxn>
                  <a:cxn ang="0">
                    <a:pos x="1" y="1"/>
                  </a:cxn>
                  <a:cxn ang="0">
                    <a:pos x="1" y="0"/>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26" h="11">
                    <a:moveTo>
                      <a:pt x="17" y="5"/>
                    </a:moveTo>
                    <a:lnTo>
                      <a:pt x="20" y="0"/>
                    </a:lnTo>
                    <a:lnTo>
                      <a:pt x="19" y="0"/>
                    </a:lnTo>
                    <a:lnTo>
                      <a:pt x="14" y="1"/>
                    </a:lnTo>
                    <a:lnTo>
                      <a:pt x="9" y="0"/>
                    </a:lnTo>
                    <a:lnTo>
                      <a:pt x="0" y="1"/>
                    </a:lnTo>
                    <a:lnTo>
                      <a:pt x="0" y="10"/>
                    </a:lnTo>
                    <a:lnTo>
                      <a:pt x="9" y="11"/>
                    </a:lnTo>
                    <a:lnTo>
                      <a:pt x="14" y="10"/>
                    </a:lnTo>
                    <a:lnTo>
                      <a:pt x="19" y="9"/>
                    </a:lnTo>
                    <a:lnTo>
                      <a:pt x="22" y="9"/>
                    </a:lnTo>
                    <a:lnTo>
                      <a:pt x="26" y="5"/>
                    </a:lnTo>
                    <a:lnTo>
                      <a:pt x="22" y="9"/>
                    </a:lnTo>
                    <a:lnTo>
                      <a:pt x="26" y="7"/>
                    </a:lnTo>
                    <a:lnTo>
                      <a:pt x="26" y="3"/>
                    </a:lnTo>
                    <a:lnTo>
                      <a:pt x="23" y="1"/>
                    </a:lnTo>
                    <a:lnTo>
                      <a:pt x="20" y="0"/>
                    </a:lnTo>
                    <a:lnTo>
                      <a:pt x="17" y="5"/>
                    </a:lnTo>
                    <a:close/>
                  </a:path>
                </a:pathLst>
              </a:custGeom>
              <a:solidFill>
                <a:srgbClr val="000000">
                  <a:alpha val="100000"/>
                </a:srgbClr>
              </a:solidFill>
              <a:ln w="9525">
                <a:noFill/>
              </a:ln>
            </p:spPr>
            <p:txBody>
              <a:bodyPr/>
              <a:p>
                <a:endParaRPr lang="zh-CN" altLang="en-US"/>
              </a:p>
            </p:txBody>
          </p:sp>
          <p:sp>
            <p:nvSpPr>
              <p:cNvPr id="44127" name="Freeform 260"/>
              <p:cNvSpPr/>
              <p:nvPr/>
            </p:nvSpPr>
            <p:spPr>
              <a:xfrm>
                <a:off x="4238" y="3322"/>
                <a:ext cx="9" cy="57"/>
              </a:xfrm>
              <a:custGeom>
                <a:avLst/>
                <a:gdLst>
                  <a:gd name="txL" fmla="*/ 0 w 19"/>
                  <a:gd name="txT" fmla="*/ 0 h 114"/>
                  <a:gd name="txR" fmla="*/ 19 w 19"/>
                  <a:gd name="txB" fmla="*/ 114 h 114"/>
                </a:gdLst>
                <a:ahLst/>
                <a:cxnLst>
                  <a:cxn ang="0">
                    <a:pos x="0" y="0"/>
                  </a:cxn>
                  <a:cxn ang="0">
                    <a:pos x="0" y="1"/>
                  </a:cxn>
                  <a:cxn ang="0">
                    <a:pos x="0" y="1"/>
                  </a:cxn>
                  <a:cxn ang="0">
                    <a:pos x="0" y="1"/>
                  </a:cxn>
                  <a:cxn ang="0">
                    <a:pos x="0" y="1"/>
                  </a:cxn>
                  <a:cxn ang="0">
                    <a:pos x="0" y="1"/>
                  </a:cxn>
                  <a:cxn ang="0">
                    <a:pos x="0" y="1"/>
                  </a:cxn>
                  <a:cxn ang="0">
                    <a:pos x="0" y="1"/>
                  </a:cxn>
                  <a:cxn ang="0">
                    <a:pos x="0" y="1"/>
                  </a:cxn>
                  <a:cxn ang="0">
                    <a:pos x="0" y="0"/>
                  </a:cxn>
                  <a:cxn ang="0">
                    <a:pos x="0" y="0"/>
                  </a:cxn>
                </a:cxnLst>
                <a:rect l="txL" t="txT" r="txR" b="txB"/>
                <a:pathLst>
                  <a:path w="19" h="114">
                    <a:moveTo>
                      <a:pt x="10" y="0"/>
                    </a:moveTo>
                    <a:lnTo>
                      <a:pt x="8" y="23"/>
                    </a:lnTo>
                    <a:lnTo>
                      <a:pt x="4" y="43"/>
                    </a:lnTo>
                    <a:lnTo>
                      <a:pt x="0" y="71"/>
                    </a:lnTo>
                    <a:lnTo>
                      <a:pt x="2" y="114"/>
                    </a:lnTo>
                    <a:lnTo>
                      <a:pt x="11" y="114"/>
                    </a:lnTo>
                    <a:lnTo>
                      <a:pt x="10" y="71"/>
                    </a:lnTo>
                    <a:lnTo>
                      <a:pt x="13" y="43"/>
                    </a:lnTo>
                    <a:lnTo>
                      <a:pt x="18" y="23"/>
                    </a:lnTo>
                    <a:lnTo>
                      <a:pt x="19" y="0"/>
                    </a:lnTo>
                    <a:lnTo>
                      <a:pt x="10" y="0"/>
                    </a:lnTo>
                    <a:close/>
                  </a:path>
                </a:pathLst>
              </a:custGeom>
              <a:solidFill>
                <a:srgbClr val="000000">
                  <a:alpha val="100000"/>
                </a:srgbClr>
              </a:solidFill>
              <a:ln w="9525">
                <a:noFill/>
              </a:ln>
            </p:spPr>
            <p:txBody>
              <a:bodyPr/>
              <a:p>
                <a:endParaRPr lang="zh-CN" altLang="en-US"/>
              </a:p>
            </p:txBody>
          </p:sp>
          <p:sp>
            <p:nvSpPr>
              <p:cNvPr id="44128" name="Freeform 261"/>
              <p:cNvSpPr/>
              <p:nvPr/>
            </p:nvSpPr>
            <p:spPr>
              <a:xfrm>
                <a:off x="4242" y="3319"/>
                <a:ext cx="5" cy="3"/>
              </a:xfrm>
              <a:custGeom>
                <a:avLst/>
                <a:gdLst>
                  <a:gd name="txL" fmla="*/ 0 w 9"/>
                  <a:gd name="txT" fmla="*/ 0 h 5"/>
                  <a:gd name="txR" fmla="*/ 9 w 9"/>
                  <a:gd name="txB" fmla="*/ 5 h 5"/>
                </a:gdLst>
                <a:ahLst/>
                <a:cxnLst>
                  <a:cxn ang="0">
                    <a:pos x="1" y="1"/>
                  </a:cxn>
                  <a:cxn ang="0">
                    <a:pos x="1" y="1"/>
                  </a:cxn>
                  <a:cxn ang="0">
                    <a:pos x="1" y="0"/>
                  </a:cxn>
                  <a:cxn ang="0">
                    <a:pos x="1" y="1"/>
                  </a:cxn>
                  <a:cxn ang="0">
                    <a:pos x="0" y="1"/>
                  </a:cxn>
                  <a:cxn ang="0">
                    <a:pos x="1" y="1"/>
                  </a:cxn>
                </a:cxnLst>
                <a:rect l="txL" t="txT" r="txR" b="txB"/>
                <a:pathLst>
                  <a:path w="9" h="5">
                    <a:moveTo>
                      <a:pt x="9" y="5"/>
                    </a:moveTo>
                    <a:lnTo>
                      <a:pt x="8" y="1"/>
                    </a:lnTo>
                    <a:lnTo>
                      <a:pt x="4" y="0"/>
                    </a:lnTo>
                    <a:lnTo>
                      <a:pt x="1" y="1"/>
                    </a:lnTo>
                    <a:lnTo>
                      <a:pt x="0" y="5"/>
                    </a:lnTo>
                    <a:lnTo>
                      <a:pt x="9" y="5"/>
                    </a:lnTo>
                    <a:close/>
                  </a:path>
                </a:pathLst>
              </a:custGeom>
              <a:solidFill>
                <a:srgbClr val="000000">
                  <a:alpha val="100000"/>
                </a:srgbClr>
              </a:solidFill>
              <a:ln w="9525">
                <a:noFill/>
              </a:ln>
            </p:spPr>
            <p:txBody>
              <a:bodyPr/>
              <a:p>
                <a:endParaRPr lang="zh-CN" altLang="en-US"/>
              </a:p>
            </p:txBody>
          </p:sp>
          <p:sp>
            <p:nvSpPr>
              <p:cNvPr id="44129" name="Freeform 262"/>
              <p:cNvSpPr/>
              <p:nvPr/>
            </p:nvSpPr>
            <p:spPr>
              <a:xfrm>
                <a:off x="4469" y="3383"/>
                <a:ext cx="144" cy="228"/>
              </a:xfrm>
              <a:custGeom>
                <a:avLst/>
                <a:gdLst>
                  <a:gd name="txL" fmla="*/ 0 w 288"/>
                  <a:gd name="txT" fmla="*/ 0 h 455"/>
                  <a:gd name="txR" fmla="*/ 288 w 288"/>
                  <a:gd name="txB" fmla="*/ 455 h 455"/>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288" h="455">
                    <a:moveTo>
                      <a:pt x="35" y="375"/>
                    </a:moveTo>
                    <a:lnTo>
                      <a:pt x="50" y="375"/>
                    </a:lnTo>
                    <a:lnTo>
                      <a:pt x="63" y="375"/>
                    </a:lnTo>
                    <a:lnTo>
                      <a:pt x="77" y="375"/>
                    </a:lnTo>
                    <a:lnTo>
                      <a:pt x="89" y="374"/>
                    </a:lnTo>
                    <a:lnTo>
                      <a:pt x="100" y="374"/>
                    </a:lnTo>
                    <a:lnTo>
                      <a:pt x="109" y="374"/>
                    </a:lnTo>
                    <a:lnTo>
                      <a:pt x="116" y="373"/>
                    </a:lnTo>
                    <a:lnTo>
                      <a:pt x="122" y="373"/>
                    </a:lnTo>
                    <a:lnTo>
                      <a:pt x="126" y="366"/>
                    </a:lnTo>
                    <a:lnTo>
                      <a:pt x="132" y="355"/>
                    </a:lnTo>
                    <a:lnTo>
                      <a:pt x="141" y="338"/>
                    </a:lnTo>
                    <a:lnTo>
                      <a:pt x="150" y="320"/>
                    </a:lnTo>
                    <a:lnTo>
                      <a:pt x="159" y="302"/>
                    </a:lnTo>
                    <a:lnTo>
                      <a:pt x="167" y="283"/>
                    </a:lnTo>
                    <a:lnTo>
                      <a:pt x="174" y="269"/>
                    </a:lnTo>
                    <a:lnTo>
                      <a:pt x="179" y="259"/>
                    </a:lnTo>
                    <a:lnTo>
                      <a:pt x="154" y="262"/>
                    </a:lnTo>
                    <a:lnTo>
                      <a:pt x="138" y="259"/>
                    </a:lnTo>
                    <a:lnTo>
                      <a:pt x="129" y="252"/>
                    </a:lnTo>
                    <a:lnTo>
                      <a:pt x="126" y="242"/>
                    </a:lnTo>
                    <a:lnTo>
                      <a:pt x="126" y="231"/>
                    </a:lnTo>
                    <a:lnTo>
                      <a:pt x="129" y="220"/>
                    </a:lnTo>
                    <a:lnTo>
                      <a:pt x="135" y="211"/>
                    </a:lnTo>
                    <a:lnTo>
                      <a:pt x="141" y="205"/>
                    </a:lnTo>
                    <a:lnTo>
                      <a:pt x="130" y="196"/>
                    </a:lnTo>
                    <a:lnTo>
                      <a:pt x="131" y="178"/>
                    </a:lnTo>
                    <a:lnTo>
                      <a:pt x="139" y="162"/>
                    </a:lnTo>
                    <a:lnTo>
                      <a:pt x="151" y="153"/>
                    </a:lnTo>
                    <a:lnTo>
                      <a:pt x="143" y="148"/>
                    </a:lnTo>
                    <a:lnTo>
                      <a:pt x="138" y="141"/>
                    </a:lnTo>
                    <a:lnTo>
                      <a:pt x="138" y="132"/>
                    </a:lnTo>
                    <a:lnTo>
                      <a:pt x="141" y="123"/>
                    </a:lnTo>
                    <a:lnTo>
                      <a:pt x="145" y="114"/>
                    </a:lnTo>
                    <a:lnTo>
                      <a:pt x="151" y="106"/>
                    </a:lnTo>
                    <a:lnTo>
                      <a:pt x="158" y="101"/>
                    </a:lnTo>
                    <a:lnTo>
                      <a:pt x="165" y="99"/>
                    </a:lnTo>
                    <a:lnTo>
                      <a:pt x="149" y="87"/>
                    </a:lnTo>
                    <a:lnTo>
                      <a:pt x="147" y="72"/>
                    </a:lnTo>
                    <a:lnTo>
                      <a:pt x="154" y="56"/>
                    </a:lnTo>
                    <a:lnTo>
                      <a:pt x="165" y="44"/>
                    </a:lnTo>
                    <a:lnTo>
                      <a:pt x="170" y="39"/>
                    </a:lnTo>
                    <a:lnTo>
                      <a:pt x="176" y="34"/>
                    </a:lnTo>
                    <a:lnTo>
                      <a:pt x="182" y="30"/>
                    </a:lnTo>
                    <a:lnTo>
                      <a:pt x="189" y="25"/>
                    </a:lnTo>
                    <a:lnTo>
                      <a:pt x="197" y="20"/>
                    </a:lnTo>
                    <a:lnTo>
                      <a:pt x="206" y="16"/>
                    </a:lnTo>
                    <a:lnTo>
                      <a:pt x="215" y="9"/>
                    </a:lnTo>
                    <a:lnTo>
                      <a:pt x="227" y="2"/>
                    </a:lnTo>
                    <a:lnTo>
                      <a:pt x="234" y="0"/>
                    </a:lnTo>
                    <a:lnTo>
                      <a:pt x="245" y="0"/>
                    </a:lnTo>
                    <a:lnTo>
                      <a:pt x="258" y="1"/>
                    </a:lnTo>
                    <a:lnTo>
                      <a:pt x="271" y="6"/>
                    </a:lnTo>
                    <a:lnTo>
                      <a:pt x="280" y="12"/>
                    </a:lnTo>
                    <a:lnTo>
                      <a:pt x="286" y="23"/>
                    </a:lnTo>
                    <a:lnTo>
                      <a:pt x="286" y="37"/>
                    </a:lnTo>
                    <a:lnTo>
                      <a:pt x="276" y="55"/>
                    </a:lnTo>
                    <a:lnTo>
                      <a:pt x="284" y="64"/>
                    </a:lnTo>
                    <a:lnTo>
                      <a:pt x="288" y="84"/>
                    </a:lnTo>
                    <a:lnTo>
                      <a:pt x="283" y="107"/>
                    </a:lnTo>
                    <a:lnTo>
                      <a:pt x="268" y="125"/>
                    </a:lnTo>
                    <a:lnTo>
                      <a:pt x="274" y="128"/>
                    </a:lnTo>
                    <a:lnTo>
                      <a:pt x="278" y="133"/>
                    </a:lnTo>
                    <a:lnTo>
                      <a:pt x="279" y="141"/>
                    </a:lnTo>
                    <a:lnTo>
                      <a:pt x="276" y="151"/>
                    </a:lnTo>
                    <a:lnTo>
                      <a:pt x="272" y="160"/>
                    </a:lnTo>
                    <a:lnTo>
                      <a:pt x="265" y="169"/>
                    </a:lnTo>
                    <a:lnTo>
                      <a:pt x="257" y="177"/>
                    </a:lnTo>
                    <a:lnTo>
                      <a:pt x="246" y="184"/>
                    </a:lnTo>
                    <a:lnTo>
                      <a:pt x="251" y="189"/>
                    </a:lnTo>
                    <a:lnTo>
                      <a:pt x="252" y="197"/>
                    </a:lnTo>
                    <a:lnTo>
                      <a:pt x="252" y="207"/>
                    </a:lnTo>
                    <a:lnTo>
                      <a:pt x="249" y="217"/>
                    </a:lnTo>
                    <a:lnTo>
                      <a:pt x="242" y="229"/>
                    </a:lnTo>
                    <a:lnTo>
                      <a:pt x="233" y="239"/>
                    </a:lnTo>
                    <a:lnTo>
                      <a:pt x="221" y="247"/>
                    </a:lnTo>
                    <a:lnTo>
                      <a:pt x="206" y="254"/>
                    </a:lnTo>
                    <a:lnTo>
                      <a:pt x="200" y="296"/>
                    </a:lnTo>
                    <a:lnTo>
                      <a:pt x="190" y="346"/>
                    </a:lnTo>
                    <a:lnTo>
                      <a:pt x="181" y="389"/>
                    </a:lnTo>
                    <a:lnTo>
                      <a:pt x="177" y="407"/>
                    </a:lnTo>
                    <a:lnTo>
                      <a:pt x="170" y="409"/>
                    </a:lnTo>
                    <a:lnTo>
                      <a:pt x="161" y="409"/>
                    </a:lnTo>
                    <a:lnTo>
                      <a:pt x="151" y="410"/>
                    </a:lnTo>
                    <a:lnTo>
                      <a:pt x="139" y="410"/>
                    </a:lnTo>
                    <a:lnTo>
                      <a:pt x="129" y="410"/>
                    </a:lnTo>
                    <a:lnTo>
                      <a:pt x="120" y="410"/>
                    </a:lnTo>
                    <a:lnTo>
                      <a:pt x="114" y="410"/>
                    </a:lnTo>
                    <a:lnTo>
                      <a:pt x="112" y="410"/>
                    </a:lnTo>
                    <a:lnTo>
                      <a:pt x="105" y="455"/>
                    </a:lnTo>
                    <a:lnTo>
                      <a:pt x="46" y="452"/>
                    </a:lnTo>
                    <a:lnTo>
                      <a:pt x="43" y="414"/>
                    </a:lnTo>
                    <a:lnTo>
                      <a:pt x="0" y="410"/>
                    </a:lnTo>
                    <a:lnTo>
                      <a:pt x="8" y="402"/>
                    </a:lnTo>
                    <a:lnTo>
                      <a:pt x="16" y="391"/>
                    </a:lnTo>
                    <a:lnTo>
                      <a:pt x="23" y="382"/>
                    </a:lnTo>
                    <a:lnTo>
                      <a:pt x="31" y="373"/>
                    </a:lnTo>
                    <a:lnTo>
                      <a:pt x="35" y="375"/>
                    </a:lnTo>
                    <a:close/>
                  </a:path>
                </a:pathLst>
              </a:custGeom>
              <a:solidFill>
                <a:srgbClr val="A34733">
                  <a:alpha val="100000"/>
                </a:srgbClr>
              </a:solidFill>
              <a:ln w="9525">
                <a:noFill/>
              </a:ln>
            </p:spPr>
            <p:txBody>
              <a:bodyPr/>
              <a:p>
                <a:endParaRPr lang="zh-CN" altLang="en-US"/>
              </a:p>
            </p:txBody>
          </p:sp>
          <p:sp>
            <p:nvSpPr>
              <p:cNvPr id="44130" name="Freeform 263"/>
              <p:cNvSpPr/>
              <p:nvPr/>
            </p:nvSpPr>
            <p:spPr>
              <a:xfrm>
                <a:off x="4484" y="3568"/>
                <a:ext cx="2" cy="6"/>
              </a:xfrm>
              <a:custGeom>
                <a:avLst/>
                <a:gdLst>
                  <a:gd name="txL" fmla="*/ 0 w 5"/>
                  <a:gd name="txT" fmla="*/ 0 h 12"/>
                  <a:gd name="txR" fmla="*/ 5 w 5"/>
                  <a:gd name="txB" fmla="*/ 12 h 12"/>
                </a:gdLst>
                <a:ahLst/>
                <a:cxnLst>
                  <a:cxn ang="0">
                    <a:pos x="0" y="0"/>
                  </a:cxn>
                  <a:cxn ang="0">
                    <a:pos x="0" y="1"/>
                  </a:cxn>
                  <a:cxn ang="0">
                    <a:pos x="0" y="1"/>
                  </a:cxn>
                  <a:cxn ang="0">
                    <a:pos x="0" y="1"/>
                  </a:cxn>
                  <a:cxn ang="0">
                    <a:pos x="0" y="1"/>
                  </a:cxn>
                  <a:cxn ang="0">
                    <a:pos x="0" y="0"/>
                  </a:cxn>
                </a:cxnLst>
                <a:rect l="txL" t="txT" r="txR" b="txB"/>
                <a:pathLst>
                  <a:path w="5" h="12">
                    <a:moveTo>
                      <a:pt x="5" y="0"/>
                    </a:moveTo>
                    <a:lnTo>
                      <a:pt x="1" y="3"/>
                    </a:lnTo>
                    <a:lnTo>
                      <a:pt x="0" y="6"/>
                    </a:lnTo>
                    <a:lnTo>
                      <a:pt x="1" y="10"/>
                    </a:lnTo>
                    <a:lnTo>
                      <a:pt x="5" y="12"/>
                    </a:lnTo>
                    <a:lnTo>
                      <a:pt x="5" y="0"/>
                    </a:lnTo>
                    <a:close/>
                  </a:path>
                </a:pathLst>
              </a:custGeom>
              <a:solidFill>
                <a:srgbClr val="000000">
                  <a:alpha val="100000"/>
                </a:srgbClr>
              </a:solidFill>
              <a:ln w="9525">
                <a:noFill/>
              </a:ln>
            </p:spPr>
            <p:txBody>
              <a:bodyPr/>
              <a:p>
                <a:endParaRPr lang="zh-CN" altLang="en-US"/>
              </a:p>
            </p:txBody>
          </p:sp>
          <p:sp>
            <p:nvSpPr>
              <p:cNvPr id="44131" name="Freeform 264"/>
              <p:cNvSpPr/>
              <p:nvPr/>
            </p:nvSpPr>
            <p:spPr>
              <a:xfrm>
                <a:off x="4486" y="3568"/>
                <a:ext cx="46" cy="6"/>
              </a:xfrm>
              <a:custGeom>
                <a:avLst/>
                <a:gdLst>
                  <a:gd name="txL" fmla="*/ 0 w 92"/>
                  <a:gd name="txT" fmla="*/ 0 h 13"/>
                  <a:gd name="txR" fmla="*/ 92 w 92"/>
                  <a:gd name="txB" fmla="*/ 13 h 13"/>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92" h="13">
                    <a:moveTo>
                      <a:pt x="83" y="3"/>
                    </a:moveTo>
                    <a:lnTo>
                      <a:pt x="87" y="0"/>
                    </a:lnTo>
                    <a:lnTo>
                      <a:pt x="81" y="0"/>
                    </a:lnTo>
                    <a:lnTo>
                      <a:pt x="74" y="1"/>
                    </a:lnTo>
                    <a:lnTo>
                      <a:pt x="65" y="0"/>
                    </a:lnTo>
                    <a:lnTo>
                      <a:pt x="54" y="0"/>
                    </a:lnTo>
                    <a:lnTo>
                      <a:pt x="42" y="1"/>
                    </a:lnTo>
                    <a:lnTo>
                      <a:pt x="28" y="1"/>
                    </a:lnTo>
                    <a:lnTo>
                      <a:pt x="15" y="1"/>
                    </a:lnTo>
                    <a:lnTo>
                      <a:pt x="0" y="1"/>
                    </a:lnTo>
                    <a:lnTo>
                      <a:pt x="0" y="13"/>
                    </a:lnTo>
                    <a:lnTo>
                      <a:pt x="15" y="13"/>
                    </a:lnTo>
                    <a:lnTo>
                      <a:pt x="28" y="13"/>
                    </a:lnTo>
                    <a:lnTo>
                      <a:pt x="42" y="13"/>
                    </a:lnTo>
                    <a:lnTo>
                      <a:pt x="54" y="12"/>
                    </a:lnTo>
                    <a:lnTo>
                      <a:pt x="65" y="12"/>
                    </a:lnTo>
                    <a:lnTo>
                      <a:pt x="74" y="11"/>
                    </a:lnTo>
                    <a:lnTo>
                      <a:pt x="81" y="10"/>
                    </a:lnTo>
                    <a:lnTo>
                      <a:pt x="87" y="10"/>
                    </a:lnTo>
                    <a:lnTo>
                      <a:pt x="92" y="7"/>
                    </a:lnTo>
                    <a:lnTo>
                      <a:pt x="87" y="10"/>
                    </a:lnTo>
                    <a:lnTo>
                      <a:pt x="91" y="8"/>
                    </a:lnTo>
                    <a:lnTo>
                      <a:pt x="92" y="5"/>
                    </a:lnTo>
                    <a:lnTo>
                      <a:pt x="91" y="1"/>
                    </a:lnTo>
                    <a:lnTo>
                      <a:pt x="87" y="0"/>
                    </a:lnTo>
                    <a:lnTo>
                      <a:pt x="83" y="3"/>
                    </a:lnTo>
                    <a:close/>
                  </a:path>
                </a:pathLst>
              </a:custGeom>
              <a:solidFill>
                <a:srgbClr val="000000">
                  <a:alpha val="100000"/>
                </a:srgbClr>
              </a:solidFill>
              <a:ln w="9525">
                <a:noFill/>
              </a:ln>
            </p:spPr>
            <p:txBody>
              <a:bodyPr/>
              <a:p>
                <a:endParaRPr lang="zh-CN" altLang="en-US"/>
              </a:p>
            </p:txBody>
          </p:sp>
          <p:sp>
            <p:nvSpPr>
              <p:cNvPr id="44132" name="Freeform 265"/>
              <p:cNvSpPr/>
              <p:nvPr/>
            </p:nvSpPr>
            <p:spPr>
              <a:xfrm>
                <a:off x="4528" y="3511"/>
                <a:ext cx="33" cy="60"/>
              </a:xfrm>
              <a:custGeom>
                <a:avLst/>
                <a:gdLst>
                  <a:gd name="txL" fmla="*/ 0 w 65"/>
                  <a:gd name="txT" fmla="*/ 0 h 121"/>
                  <a:gd name="txR" fmla="*/ 65 w 65"/>
                  <a:gd name="txB" fmla="*/ 121 h 121"/>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65" h="121">
                    <a:moveTo>
                      <a:pt x="62" y="10"/>
                    </a:moveTo>
                    <a:lnTo>
                      <a:pt x="56" y="4"/>
                    </a:lnTo>
                    <a:lnTo>
                      <a:pt x="51" y="13"/>
                    </a:lnTo>
                    <a:lnTo>
                      <a:pt x="44" y="27"/>
                    </a:lnTo>
                    <a:lnTo>
                      <a:pt x="36" y="45"/>
                    </a:lnTo>
                    <a:lnTo>
                      <a:pt x="27" y="64"/>
                    </a:lnTo>
                    <a:lnTo>
                      <a:pt x="18" y="82"/>
                    </a:lnTo>
                    <a:lnTo>
                      <a:pt x="10" y="98"/>
                    </a:lnTo>
                    <a:lnTo>
                      <a:pt x="3" y="110"/>
                    </a:lnTo>
                    <a:lnTo>
                      <a:pt x="0" y="117"/>
                    </a:lnTo>
                    <a:lnTo>
                      <a:pt x="9" y="121"/>
                    </a:lnTo>
                    <a:lnTo>
                      <a:pt x="12" y="114"/>
                    </a:lnTo>
                    <a:lnTo>
                      <a:pt x="19" y="103"/>
                    </a:lnTo>
                    <a:lnTo>
                      <a:pt x="27" y="87"/>
                    </a:lnTo>
                    <a:lnTo>
                      <a:pt x="36" y="68"/>
                    </a:lnTo>
                    <a:lnTo>
                      <a:pt x="46" y="50"/>
                    </a:lnTo>
                    <a:lnTo>
                      <a:pt x="54" y="31"/>
                    </a:lnTo>
                    <a:lnTo>
                      <a:pt x="61" y="18"/>
                    </a:lnTo>
                    <a:lnTo>
                      <a:pt x="65" y="6"/>
                    </a:lnTo>
                    <a:lnTo>
                      <a:pt x="59" y="0"/>
                    </a:lnTo>
                    <a:lnTo>
                      <a:pt x="65" y="6"/>
                    </a:lnTo>
                    <a:lnTo>
                      <a:pt x="64" y="3"/>
                    </a:lnTo>
                    <a:lnTo>
                      <a:pt x="62" y="0"/>
                    </a:lnTo>
                    <a:lnTo>
                      <a:pt x="58" y="0"/>
                    </a:lnTo>
                    <a:lnTo>
                      <a:pt x="56" y="4"/>
                    </a:lnTo>
                    <a:lnTo>
                      <a:pt x="62" y="10"/>
                    </a:lnTo>
                    <a:close/>
                  </a:path>
                </a:pathLst>
              </a:custGeom>
              <a:solidFill>
                <a:srgbClr val="000000">
                  <a:alpha val="100000"/>
                </a:srgbClr>
              </a:solidFill>
              <a:ln w="9525">
                <a:noFill/>
              </a:ln>
            </p:spPr>
            <p:txBody>
              <a:bodyPr/>
              <a:p>
                <a:endParaRPr lang="zh-CN" altLang="en-US"/>
              </a:p>
            </p:txBody>
          </p:sp>
          <p:sp>
            <p:nvSpPr>
              <p:cNvPr id="44133" name="Freeform 266"/>
              <p:cNvSpPr/>
              <p:nvPr/>
            </p:nvSpPr>
            <p:spPr>
              <a:xfrm>
                <a:off x="4529" y="3484"/>
                <a:ext cx="30" cy="34"/>
              </a:xfrm>
              <a:custGeom>
                <a:avLst/>
                <a:gdLst>
                  <a:gd name="txL" fmla="*/ 0 w 59"/>
                  <a:gd name="txT" fmla="*/ 0 h 68"/>
                  <a:gd name="txR" fmla="*/ 59 w 59"/>
                  <a:gd name="txB" fmla="*/ 68 h 68"/>
                </a:gdLst>
                <a:ahLst/>
                <a:cxnLst>
                  <a:cxn ang="0">
                    <a:pos x="1" y="1"/>
                  </a:cxn>
                  <a:cxn ang="0">
                    <a:pos x="1" y="0"/>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0"/>
                  </a:cxn>
                  <a:cxn ang="0">
                    <a:pos x="1" y="0"/>
                  </a:cxn>
                  <a:cxn ang="0">
                    <a:pos x="1" y="1"/>
                  </a:cxn>
                </a:cxnLst>
                <a:rect l="txL" t="txT" r="txR" b="txB"/>
                <a:pathLst>
                  <a:path w="59" h="68">
                    <a:moveTo>
                      <a:pt x="20" y="9"/>
                    </a:moveTo>
                    <a:lnTo>
                      <a:pt x="17" y="0"/>
                    </a:lnTo>
                    <a:lnTo>
                      <a:pt x="10" y="7"/>
                    </a:lnTo>
                    <a:lnTo>
                      <a:pt x="3" y="17"/>
                    </a:lnTo>
                    <a:lnTo>
                      <a:pt x="0" y="31"/>
                    </a:lnTo>
                    <a:lnTo>
                      <a:pt x="0" y="42"/>
                    </a:lnTo>
                    <a:lnTo>
                      <a:pt x="3" y="54"/>
                    </a:lnTo>
                    <a:lnTo>
                      <a:pt x="16" y="64"/>
                    </a:lnTo>
                    <a:lnTo>
                      <a:pt x="33" y="68"/>
                    </a:lnTo>
                    <a:lnTo>
                      <a:pt x="59" y="64"/>
                    </a:lnTo>
                    <a:lnTo>
                      <a:pt x="56" y="54"/>
                    </a:lnTo>
                    <a:lnTo>
                      <a:pt x="33" y="57"/>
                    </a:lnTo>
                    <a:lnTo>
                      <a:pt x="18" y="54"/>
                    </a:lnTo>
                    <a:lnTo>
                      <a:pt x="13" y="50"/>
                    </a:lnTo>
                    <a:lnTo>
                      <a:pt x="9" y="42"/>
                    </a:lnTo>
                    <a:lnTo>
                      <a:pt x="9" y="31"/>
                    </a:lnTo>
                    <a:lnTo>
                      <a:pt x="13" y="22"/>
                    </a:lnTo>
                    <a:lnTo>
                      <a:pt x="17" y="14"/>
                    </a:lnTo>
                    <a:lnTo>
                      <a:pt x="22" y="9"/>
                    </a:lnTo>
                    <a:lnTo>
                      <a:pt x="20" y="0"/>
                    </a:lnTo>
                    <a:lnTo>
                      <a:pt x="22" y="9"/>
                    </a:lnTo>
                    <a:lnTo>
                      <a:pt x="24" y="7"/>
                    </a:lnTo>
                    <a:lnTo>
                      <a:pt x="24" y="2"/>
                    </a:lnTo>
                    <a:lnTo>
                      <a:pt x="21" y="0"/>
                    </a:lnTo>
                    <a:lnTo>
                      <a:pt x="17" y="0"/>
                    </a:lnTo>
                    <a:lnTo>
                      <a:pt x="20" y="9"/>
                    </a:lnTo>
                    <a:close/>
                  </a:path>
                </a:pathLst>
              </a:custGeom>
              <a:solidFill>
                <a:srgbClr val="000000">
                  <a:alpha val="100000"/>
                </a:srgbClr>
              </a:solidFill>
              <a:ln w="9525">
                <a:noFill/>
              </a:ln>
            </p:spPr>
            <p:txBody>
              <a:bodyPr/>
              <a:p>
                <a:endParaRPr lang="zh-CN" altLang="en-US"/>
              </a:p>
            </p:txBody>
          </p:sp>
          <p:sp>
            <p:nvSpPr>
              <p:cNvPr id="44134" name="Freeform 267"/>
              <p:cNvSpPr/>
              <p:nvPr/>
            </p:nvSpPr>
            <p:spPr>
              <a:xfrm>
                <a:off x="4532" y="3458"/>
                <a:ext cx="15" cy="30"/>
              </a:xfrm>
              <a:custGeom>
                <a:avLst/>
                <a:gdLst>
                  <a:gd name="txL" fmla="*/ 0 w 30"/>
                  <a:gd name="txT" fmla="*/ 0 h 61"/>
                  <a:gd name="txR" fmla="*/ 30 w 30"/>
                  <a:gd name="txB" fmla="*/ 61 h 61"/>
                </a:gdLst>
                <a:ahLst/>
                <a:cxnLst>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0" h="61">
                    <a:moveTo>
                      <a:pt x="24" y="10"/>
                    </a:moveTo>
                    <a:lnTo>
                      <a:pt x="24" y="0"/>
                    </a:lnTo>
                    <a:lnTo>
                      <a:pt x="10" y="11"/>
                    </a:lnTo>
                    <a:lnTo>
                      <a:pt x="1" y="29"/>
                    </a:lnTo>
                    <a:lnTo>
                      <a:pt x="0" y="49"/>
                    </a:lnTo>
                    <a:lnTo>
                      <a:pt x="15" y="61"/>
                    </a:lnTo>
                    <a:lnTo>
                      <a:pt x="15" y="52"/>
                    </a:lnTo>
                    <a:lnTo>
                      <a:pt x="9" y="46"/>
                    </a:lnTo>
                    <a:lnTo>
                      <a:pt x="10" y="31"/>
                    </a:lnTo>
                    <a:lnTo>
                      <a:pt x="17" y="18"/>
                    </a:lnTo>
                    <a:lnTo>
                      <a:pt x="26" y="10"/>
                    </a:lnTo>
                    <a:lnTo>
                      <a:pt x="26" y="0"/>
                    </a:lnTo>
                    <a:lnTo>
                      <a:pt x="26" y="10"/>
                    </a:lnTo>
                    <a:lnTo>
                      <a:pt x="30" y="7"/>
                    </a:lnTo>
                    <a:lnTo>
                      <a:pt x="30" y="4"/>
                    </a:lnTo>
                    <a:lnTo>
                      <a:pt x="27" y="1"/>
                    </a:lnTo>
                    <a:lnTo>
                      <a:pt x="24" y="0"/>
                    </a:lnTo>
                    <a:lnTo>
                      <a:pt x="24" y="10"/>
                    </a:lnTo>
                    <a:close/>
                  </a:path>
                </a:pathLst>
              </a:custGeom>
              <a:solidFill>
                <a:srgbClr val="000000">
                  <a:alpha val="100000"/>
                </a:srgbClr>
              </a:solidFill>
              <a:ln w="9525">
                <a:noFill/>
              </a:ln>
            </p:spPr>
            <p:txBody>
              <a:bodyPr/>
              <a:p>
                <a:endParaRPr lang="zh-CN" altLang="en-US"/>
              </a:p>
            </p:txBody>
          </p:sp>
          <p:sp>
            <p:nvSpPr>
              <p:cNvPr id="44135" name="Freeform 268"/>
              <p:cNvSpPr/>
              <p:nvPr/>
            </p:nvSpPr>
            <p:spPr>
              <a:xfrm>
                <a:off x="4536" y="3430"/>
                <a:ext cx="18" cy="32"/>
              </a:xfrm>
              <a:custGeom>
                <a:avLst/>
                <a:gdLst>
                  <a:gd name="txL" fmla="*/ 0 w 36"/>
                  <a:gd name="txT" fmla="*/ 0 h 65"/>
                  <a:gd name="txR" fmla="*/ 36 w 36"/>
                  <a:gd name="txB" fmla="*/ 65 h 65"/>
                </a:gdLst>
                <a:ahLst/>
                <a:cxnLst>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6" h="65">
                    <a:moveTo>
                      <a:pt x="30" y="10"/>
                    </a:moveTo>
                    <a:lnTo>
                      <a:pt x="31" y="0"/>
                    </a:lnTo>
                    <a:lnTo>
                      <a:pt x="22" y="4"/>
                    </a:lnTo>
                    <a:lnTo>
                      <a:pt x="13" y="9"/>
                    </a:lnTo>
                    <a:lnTo>
                      <a:pt x="7" y="18"/>
                    </a:lnTo>
                    <a:lnTo>
                      <a:pt x="2" y="29"/>
                    </a:lnTo>
                    <a:lnTo>
                      <a:pt x="0" y="39"/>
                    </a:lnTo>
                    <a:lnTo>
                      <a:pt x="0" y="50"/>
                    </a:lnTo>
                    <a:lnTo>
                      <a:pt x="5" y="59"/>
                    </a:lnTo>
                    <a:lnTo>
                      <a:pt x="16" y="65"/>
                    </a:lnTo>
                    <a:lnTo>
                      <a:pt x="18" y="55"/>
                    </a:lnTo>
                    <a:lnTo>
                      <a:pt x="12" y="52"/>
                    </a:lnTo>
                    <a:lnTo>
                      <a:pt x="9" y="47"/>
                    </a:lnTo>
                    <a:lnTo>
                      <a:pt x="9" y="39"/>
                    </a:lnTo>
                    <a:lnTo>
                      <a:pt x="11" y="31"/>
                    </a:lnTo>
                    <a:lnTo>
                      <a:pt x="16" y="23"/>
                    </a:lnTo>
                    <a:lnTo>
                      <a:pt x="20" y="16"/>
                    </a:lnTo>
                    <a:lnTo>
                      <a:pt x="26" y="13"/>
                    </a:lnTo>
                    <a:lnTo>
                      <a:pt x="31" y="12"/>
                    </a:lnTo>
                    <a:lnTo>
                      <a:pt x="32" y="1"/>
                    </a:lnTo>
                    <a:lnTo>
                      <a:pt x="31" y="12"/>
                    </a:lnTo>
                    <a:lnTo>
                      <a:pt x="34" y="9"/>
                    </a:lnTo>
                    <a:lnTo>
                      <a:pt x="36" y="6"/>
                    </a:lnTo>
                    <a:lnTo>
                      <a:pt x="34" y="2"/>
                    </a:lnTo>
                    <a:lnTo>
                      <a:pt x="31" y="0"/>
                    </a:lnTo>
                    <a:lnTo>
                      <a:pt x="30" y="10"/>
                    </a:lnTo>
                    <a:close/>
                  </a:path>
                </a:pathLst>
              </a:custGeom>
              <a:solidFill>
                <a:srgbClr val="000000">
                  <a:alpha val="100000"/>
                </a:srgbClr>
              </a:solidFill>
              <a:ln w="9525">
                <a:noFill/>
              </a:ln>
            </p:spPr>
            <p:txBody>
              <a:bodyPr/>
              <a:p>
                <a:endParaRPr lang="zh-CN" altLang="en-US"/>
              </a:p>
            </p:txBody>
          </p:sp>
          <p:sp>
            <p:nvSpPr>
              <p:cNvPr id="44136" name="Freeform 269"/>
              <p:cNvSpPr/>
              <p:nvPr/>
            </p:nvSpPr>
            <p:spPr>
              <a:xfrm>
                <a:off x="4540" y="3404"/>
                <a:ext cx="13" cy="31"/>
              </a:xfrm>
              <a:custGeom>
                <a:avLst/>
                <a:gdLst>
                  <a:gd name="txL" fmla="*/ 0 w 25"/>
                  <a:gd name="txT" fmla="*/ 0 h 63"/>
                  <a:gd name="txR" fmla="*/ 25 w 25"/>
                  <a:gd name="txB" fmla="*/ 63 h 63"/>
                </a:gdLst>
                <a:ahLst/>
                <a:cxnLst>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25" h="63">
                    <a:moveTo>
                      <a:pt x="18" y="0"/>
                    </a:moveTo>
                    <a:lnTo>
                      <a:pt x="18" y="0"/>
                    </a:lnTo>
                    <a:lnTo>
                      <a:pt x="7" y="14"/>
                    </a:lnTo>
                    <a:lnTo>
                      <a:pt x="0" y="32"/>
                    </a:lnTo>
                    <a:lnTo>
                      <a:pt x="1" y="50"/>
                    </a:lnTo>
                    <a:lnTo>
                      <a:pt x="21" y="63"/>
                    </a:lnTo>
                    <a:lnTo>
                      <a:pt x="23" y="54"/>
                    </a:lnTo>
                    <a:lnTo>
                      <a:pt x="10" y="45"/>
                    </a:lnTo>
                    <a:lnTo>
                      <a:pt x="9" y="32"/>
                    </a:lnTo>
                    <a:lnTo>
                      <a:pt x="16" y="18"/>
                    </a:lnTo>
                    <a:lnTo>
                      <a:pt x="25" y="7"/>
                    </a:lnTo>
                    <a:lnTo>
                      <a:pt x="18" y="0"/>
                    </a:lnTo>
                    <a:close/>
                  </a:path>
                </a:pathLst>
              </a:custGeom>
              <a:solidFill>
                <a:srgbClr val="000000">
                  <a:alpha val="100000"/>
                </a:srgbClr>
              </a:solidFill>
              <a:ln w="9525">
                <a:noFill/>
              </a:ln>
            </p:spPr>
            <p:txBody>
              <a:bodyPr/>
              <a:p>
                <a:endParaRPr lang="zh-CN" altLang="en-US"/>
              </a:p>
            </p:txBody>
          </p:sp>
          <p:sp>
            <p:nvSpPr>
              <p:cNvPr id="44137" name="Freeform 270"/>
              <p:cNvSpPr/>
              <p:nvPr/>
            </p:nvSpPr>
            <p:spPr>
              <a:xfrm>
                <a:off x="4550" y="3382"/>
                <a:ext cx="35" cy="25"/>
              </a:xfrm>
              <a:custGeom>
                <a:avLst/>
                <a:gdLst>
                  <a:gd name="txL" fmla="*/ 0 w 70"/>
                  <a:gd name="txT" fmla="*/ 0 h 50"/>
                  <a:gd name="txR" fmla="*/ 70 w 70"/>
                  <a:gd name="txB" fmla="*/ 50 h 50"/>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Lst>
                <a:rect l="txL" t="txT" r="txR" b="txB"/>
                <a:pathLst>
                  <a:path w="70" h="50">
                    <a:moveTo>
                      <a:pt x="64" y="0"/>
                    </a:moveTo>
                    <a:lnTo>
                      <a:pt x="64" y="0"/>
                    </a:lnTo>
                    <a:lnTo>
                      <a:pt x="52" y="7"/>
                    </a:lnTo>
                    <a:lnTo>
                      <a:pt x="43" y="14"/>
                    </a:lnTo>
                    <a:lnTo>
                      <a:pt x="34" y="19"/>
                    </a:lnTo>
                    <a:lnTo>
                      <a:pt x="26" y="23"/>
                    </a:lnTo>
                    <a:lnTo>
                      <a:pt x="19" y="28"/>
                    </a:lnTo>
                    <a:lnTo>
                      <a:pt x="12" y="34"/>
                    </a:lnTo>
                    <a:lnTo>
                      <a:pt x="6" y="38"/>
                    </a:lnTo>
                    <a:lnTo>
                      <a:pt x="0" y="43"/>
                    </a:lnTo>
                    <a:lnTo>
                      <a:pt x="7" y="50"/>
                    </a:lnTo>
                    <a:lnTo>
                      <a:pt x="13" y="45"/>
                    </a:lnTo>
                    <a:lnTo>
                      <a:pt x="19" y="41"/>
                    </a:lnTo>
                    <a:lnTo>
                      <a:pt x="23" y="37"/>
                    </a:lnTo>
                    <a:lnTo>
                      <a:pt x="30" y="33"/>
                    </a:lnTo>
                    <a:lnTo>
                      <a:pt x="38" y="28"/>
                    </a:lnTo>
                    <a:lnTo>
                      <a:pt x="47" y="23"/>
                    </a:lnTo>
                    <a:lnTo>
                      <a:pt x="57" y="17"/>
                    </a:lnTo>
                    <a:lnTo>
                      <a:pt x="68" y="10"/>
                    </a:lnTo>
                    <a:lnTo>
                      <a:pt x="70" y="7"/>
                    </a:lnTo>
                    <a:lnTo>
                      <a:pt x="70" y="3"/>
                    </a:lnTo>
                    <a:lnTo>
                      <a:pt x="67" y="0"/>
                    </a:lnTo>
                    <a:lnTo>
                      <a:pt x="64" y="0"/>
                    </a:lnTo>
                    <a:close/>
                  </a:path>
                </a:pathLst>
              </a:custGeom>
              <a:solidFill>
                <a:srgbClr val="000000">
                  <a:alpha val="100000"/>
                </a:srgbClr>
              </a:solidFill>
              <a:ln w="9525">
                <a:noFill/>
              </a:ln>
            </p:spPr>
            <p:txBody>
              <a:bodyPr/>
              <a:p>
                <a:endParaRPr lang="zh-CN" altLang="en-US"/>
              </a:p>
            </p:txBody>
          </p:sp>
          <p:sp>
            <p:nvSpPr>
              <p:cNvPr id="44138" name="Freeform 271"/>
              <p:cNvSpPr/>
              <p:nvPr/>
            </p:nvSpPr>
            <p:spPr>
              <a:xfrm>
                <a:off x="4581" y="3380"/>
                <a:ext cx="33" cy="33"/>
              </a:xfrm>
              <a:custGeom>
                <a:avLst/>
                <a:gdLst>
                  <a:gd name="txL" fmla="*/ 0 w 65"/>
                  <a:gd name="txT" fmla="*/ 0 h 66"/>
                  <a:gd name="txR" fmla="*/ 65 w 65"/>
                  <a:gd name="txB" fmla="*/ 66 h 66"/>
                </a:gdLst>
                <a:ahLst/>
                <a:cxnLst>
                  <a:cxn ang="0">
                    <a:pos x="1" y="1"/>
                  </a:cxn>
                  <a:cxn ang="0">
                    <a:pos x="1" y="1"/>
                  </a:cxn>
                  <a:cxn ang="0">
                    <a:pos x="1" y="1"/>
                  </a:cxn>
                  <a:cxn ang="0">
                    <a:pos x="1" y="1"/>
                  </a:cxn>
                  <a:cxn ang="0">
                    <a:pos x="1" y="1"/>
                  </a:cxn>
                  <a:cxn ang="0">
                    <a:pos x="1" y="1"/>
                  </a:cxn>
                  <a:cxn ang="0">
                    <a:pos x="1" y="1"/>
                  </a:cxn>
                  <a:cxn ang="0">
                    <a:pos x="1" y="0"/>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5" h="66">
                    <a:moveTo>
                      <a:pt x="53" y="56"/>
                    </a:moveTo>
                    <a:lnTo>
                      <a:pt x="56" y="63"/>
                    </a:lnTo>
                    <a:lnTo>
                      <a:pt x="65" y="44"/>
                    </a:lnTo>
                    <a:lnTo>
                      <a:pt x="65" y="28"/>
                    </a:lnTo>
                    <a:lnTo>
                      <a:pt x="58" y="15"/>
                    </a:lnTo>
                    <a:lnTo>
                      <a:pt x="48" y="7"/>
                    </a:lnTo>
                    <a:lnTo>
                      <a:pt x="34" y="2"/>
                    </a:lnTo>
                    <a:lnTo>
                      <a:pt x="20" y="0"/>
                    </a:lnTo>
                    <a:lnTo>
                      <a:pt x="9" y="1"/>
                    </a:lnTo>
                    <a:lnTo>
                      <a:pt x="0" y="3"/>
                    </a:lnTo>
                    <a:lnTo>
                      <a:pt x="4" y="13"/>
                    </a:lnTo>
                    <a:lnTo>
                      <a:pt x="9" y="10"/>
                    </a:lnTo>
                    <a:lnTo>
                      <a:pt x="20" y="12"/>
                    </a:lnTo>
                    <a:lnTo>
                      <a:pt x="32" y="12"/>
                    </a:lnTo>
                    <a:lnTo>
                      <a:pt x="43" y="16"/>
                    </a:lnTo>
                    <a:lnTo>
                      <a:pt x="51" y="22"/>
                    </a:lnTo>
                    <a:lnTo>
                      <a:pt x="56" y="30"/>
                    </a:lnTo>
                    <a:lnTo>
                      <a:pt x="56" y="41"/>
                    </a:lnTo>
                    <a:lnTo>
                      <a:pt x="47" y="59"/>
                    </a:lnTo>
                    <a:lnTo>
                      <a:pt x="50" y="66"/>
                    </a:lnTo>
                    <a:lnTo>
                      <a:pt x="47" y="59"/>
                    </a:lnTo>
                    <a:lnTo>
                      <a:pt x="47" y="62"/>
                    </a:lnTo>
                    <a:lnTo>
                      <a:pt x="50" y="66"/>
                    </a:lnTo>
                    <a:lnTo>
                      <a:pt x="54" y="66"/>
                    </a:lnTo>
                    <a:lnTo>
                      <a:pt x="56" y="63"/>
                    </a:lnTo>
                    <a:lnTo>
                      <a:pt x="53" y="56"/>
                    </a:lnTo>
                    <a:close/>
                  </a:path>
                </a:pathLst>
              </a:custGeom>
              <a:solidFill>
                <a:srgbClr val="000000">
                  <a:alpha val="100000"/>
                </a:srgbClr>
              </a:solidFill>
              <a:ln w="9525">
                <a:noFill/>
              </a:ln>
            </p:spPr>
            <p:txBody>
              <a:bodyPr/>
              <a:p>
                <a:endParaRPr lang="zh-CN" altLang="en-US"/>
              </a:p>
            </p:txBody>
          </p:sp>
          <p:sp>
            <p:nvSpPr>
              <p:cNvPr id="44139" name="Freeform 272"/>
              <p:cNvSpPr/>
              <p:nvPr/>
            </p:nvSpPr>
            <p:spPr>
              <a:xfrm>
                <a:off x="4601" y="3409"/>
                <a:ext cx="15" cy="39"/>
              </a:xfrm>
              <a:custGeom>
                <a:avLst/>
                <a:gdLst>
                  <a:gd name="txL" fmla="*/ 0 w 30"/>
                  <a:gd name="txT" fmla="*/ 0 h 80"/>
                  <a:gd name="txR" fmla="*/ 30 w 30"/>
                  <a:gd name="txB" fmla="*/ 80 h 80"/>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Lst>
                <a:rect l="txL" t="txT" r="txR" b="txB"/>
                <a:pathLst>
                  <a:path w="30" h="80">
                    <a:moveTo>
                      <a:pt x="4" y="71"/>
                    </a:moveTo>
                    <a:lnTo>
                      <a:pt x="7" y="80"/>
                    </a:lnTo>
                    <a:lnTo>
                      <a:pt x="24" y="59"/>
                    </a:lnTo>
                    <a:lnTo>
                      <a:pt x="30" y="34"/>
                    </a:lnTo>
                    <a:lnTo>
                      <a:pt x="25" y="13"/>
                    </a:lnTo>
                    <a:lnTo>
                      <a:pt x="14" y="0"/>
                    </a:lnTo>
                    <a:lnTo>
                      <a:pt x="11" y="10"/>
                    </a:lnTo>
                    <a:lnTo>
                      <a:pt x="16" y="15"/>
                    </a:lnTo>
                    <a:lnTo>
                      <a:pt x="18" y="34"/>
                    </a:lnTo>
                    <a:lnTo>
                      <a:pt x="15" y="55"/>
                    </a:lnTo>
                    <a:lnTo>
                      <a:pt x="2" y="71"/>
                    </a:lnTo>
                    <a:lnTo>
                      <a:pt x="4" y="80"/>
                    </a:lnTo>
                    <a:lnTo>
                      <a:pt x="2" y="71"/>
                    </a:lnTo>
                    <a:lnTo>
                      <a:pt x="0" y="73"/>
                    </a:lnTo>
                    <a:lnTo>
                      <a:pt x="0" y="76"/>
                    </a:lnTo>
                    <a:lnTo>
                      <a:pt x="3" y="80"/>
                    </a:lnTo>
                    <a:lnTo>
                      <a:pt x="7" y="80"/>
                    </a:lnTo>
                    <a:lnTo>
                      <a:pt x="4" y="71"/>
                    </a:lnTo>
                    <a:close/>
                  </a:path>
                </a:pathLst>
              </a:custGeom>
              <a:solidFill>
                <a:srgbClr val="000000">
                  <a:alpha val="100000"/>
                </a:srgbClr>
              </a:solidFill>
              <a:ln w="9525">
                <a:noFill/>
              </a:ln>
            </p:spPr>
            <p:txBody>
              <a:bodyPr/>
              <a:p>
                <a:endParaRPr lang="zh-CN" altLang="en-US"/>
              </a:p>
            </p:txBody>
          </p:sp>
          <p:sp>
            <p:nvSpPr>
              <p:cNvPr id="44140" name="Freeform 273"/>
              <p:cNvSpPr/>
              <p:nvPr/>
            </p:nvSpPr>
            <p:spPr>
              <a:xfrm>
                <a:off x="4590" y="3444"/>
                <a:ext cx="21" cy="34"/>
              </a:xfrm>
              <a:custGeom>
                <a:avLst/>
                <a:gdLst>
                  <a:gd name="txL" fmla="*/ 0 w 41"/>
                  <a:gd name="txT" fmla="*/ 0 h 68"/>
                  <a:gd name="txR" fmla="*/ 41 w 41"/>
                  <a:gd name="txB" fmla="*/ 68 h 68"/>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Lst>
                <a:rect l="txL" t="txT" r="txR" b="txB"/>
                <a:pathLst>
                  <a:path w="41" h="68">
                    <a:moveTo>
                      <a:pt x="7" y="58"/>
                    </a:moveTo>
                    <a:lnTo>
                      <a:pt x="7" y="68"/>
                    </a:lnTo>
                    <a:lnTo>
                      <a:pt x="18" y="60"/>
                    </a:lnTo>
                    <a:lnTo>
                      <a:pt x="26" y="52"/>
                    </a:lnTo>
                    <a:lnTo>
                      <a:pt x="34" y="41"/>
                    </a:lnTo>
                    <a:lnTo>
                      <a:pt x="39" y="31"/>
                    </a:lnTo>
                    <a:lnTo>
                      <a:pt x="41" y="20"/>
                    </a:lnTo>
                    <a:lnTo>
                      <a:pt x="40" y="11"/>
                    </a:lnTo>
                    <a:lnTo>
                      <a:pt x="36" y="3"/>
                    </a:lnTo>
                    <a:lnTo>
                      <a:pt x="26" y="0"/>
                    </a:lnTo>
                    <a:lnTo>
                      <a:pt x="26" y="9"/>
                    </a:lnTo>
                    <a:lnTo>
                      <a:pt x="29" y="10"/>
                    </a:lnTo>
                    <a:lnTo>
                      <a:pt x="31" y="14"/>
                    </a:lnTo>
                    <a:lnTo>
                      <a:pt x="32" y="20"/>
                    </a:lnTo>
                    <a:lnTo>
                      <a:pt x="30" y="28"/>
                    </a:lnTo>
                    <a:lnTo>
                      <a:pt x="25" y="37"/>
                    </a:lnTo>
                    <a:lnTo>
                      <a:pt x="19" y="45"/>
                    </a:lnTo>
                    <a:lnTo>
                      <a:pt x="11" y="53"/>
                    </a:lnTo>
                    <a:lnTo>
                      <a:pt x="2" y="58"/>
                    </a:lnTo>
                    <a:lnTo>
                      <a:pt x="2" y="68"/>
                    </a:lnTo>
                    <a:lnTo>
                      <a:pt x="2" y="58"/>
                    </a:lnTo>
                    <a:lnTo>
                      <a:pt x="0" y="61"/>
                    </a:lnTo>
                    <a:lnTo>
                      <a:pt x="0" y="64"/>
                    </a:lnTo>
                    <a:lnTo>
                      <a:pt x="3" y="68"/>
                    </a:lnTo>
                    <a:lnTo>
                      <a:pt x="7" y="68"/>
                    </a:lnTo>
                    <a:lnTo>
                      <a:pt x="7" y="58"/>
                    </a:lnTo>
                    <a:close/>
                  </a:path>
                </a:pathLst>
              </a:custGeom>
              <a:solidFill>
                <a:srgbClr val="000000">
                  <a:alpha val="100000"/>
                </a:srgbClr>
              </a:solidFill>
              <a:ln w="9525">
                <a:noFill/>
              </a:ln>
            </p:spPr>
            <p:txBody>
              <a:bodyPr/>
              <a:p>
                <a:endParaRPr lang="zh-CN" altLang="en-US"/>
              </a:p>
            </p:txBody>
          </p:sp>
          <p:sp>
            <p:nvSpPr>
              <p:cNvPr id="44141" name="Freeform 274"/>
              <p:cNvSpPr/>
              <p:nvPr/>
            </p:nvSpPr>
            <p:spPr>
              <a:xfrm>
                <a:off x="4570" y="3473"/>
                <a:ext cx="27" cy="40"/>
              </a:xfrm>
              <a:custGeom>
                <a:avLst/>
                <a:gdLst>
                  <a:gd name="txL" fmla="*/ 0 w 55"/>
                  <a:gd name="txT" fmla="*/ 0 h 80"/>
                  <a:gd name="txR" fmla="*/ 55 w 55"/>
                  <a:gd name="txB" fmla="*/ 80 h 80"/>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55" h="80">
                    <a:moveTo>
                      <a:pt x="9" y="75"/>
                    </a:moveTo>
                    <a:lnTo>
                      <a:pt x="5" y="80"/>
                    </a:lnTo>
                    <a:lnTo>
                      <a:pt x="21" y="73"/>
                    </a:lnTo>
                    <a:lnTo>
                      <a:pt x="34" y="64"/>
                    </a:lnTo>
                    <a:lnTo>
                      <a:pt x="44" y="52"/>
                    </a:lnTo>
                    <a:lnTo>
                      <a:pt x="51" y="41"/>
                    </a:lnTo>
                    <a:lnTo>
                      <a:pt x="55" y="28"/>
                    </a:lnTo>
                    <a:lnTo>
                      <a:pt x="55" y="18"/>
                    </a:lnTo>
                    <a:lnTo>
                      <a:pt x="54" y="7"/>
                    </a:lnTo>
                    <a:lnTo>
                      <a:pt x="47" y="0"/>
                    </a:lnTo>
                    <a:lnTo>
                      <a:pt x="42" y="10"/>
                    </a:lnTo>
                    <a:lnTo>
                      <a:pt x="44" y="12"/>
                    </a:lnTo>
                    <a:lnTo>
                      <a:pt x="46" y="18"/>
                    </a:lnTo>
                    <a:lnTo>
                      <a:pt x="46" y="28"/>
                    </a:lnTo>
                    <a:lnTo>
                      <a:pt x="42" y="36"/>
                    </a:lnTo>
                    <a:lnTo>
                      <a:pt x="35" y="48"/>
                    </a:lnTo>
                    <a:lnTo>
                      <a:pt x="27" y="57"/>
                    </a:lnTo>
                    <a:lnTo>
                      <a:pt x="17" y="64"/>
                    </a:lnTo>
                    <a:lnTo>
                      <a:pt x="3" y="71"/>
                    </a:lnTo>
                    <a:lnTo>
                      <a:pt x="0" y="75"/>
                    </a:lnTo>
                    <a:lnTo>
                      <a:pt x="3" y="71"/>
                    </a:lnTo>
                    <a:lnTo>
                      <a:pt x="1" y="73"/>
                    </a:lnTo>
                    <a:lnTo>
                      <a:pt x="0" y="76"/>
                    </a:lnTo>
                    <a:lnTo>
                      <a:pt x="2" y="79"/>
                    </a:lnTo>
                    <a:lnTo>
                      <a:pt x="5" y="80"/>
                    </a:lnTo>
                    <a:lnTo>
                      <a:pt x="9" y="75"/>
                    </a:lnTo>
                    <a:close/>
                  </a:path>
                </a:pathLst>
              </a:custGeom>
              <a:solidFill>
                <a:srgbClr val="000000">
                  <a:alpha val="100000"/>
                </a:srgbClr>
              </a:solidFill>
              <a:ln w="9525">
                <a:noFill/>
              </a:ln>
            </p:spPr>
            <p:txBody>
              <a:bodyPr/>
              <a:p>
                <a:endParaRPr lang="zh-CN" altLang="en-US"/>
              </a:p>
            </p:txBody>
          </p:sp>
          <p:sp>
            <p:nvSpPr>
              <p:cNvPr id="44142" name="Freeform 275"/>
              <p:cNvSpPr/>
              <p:nvPr/>
            </p:nvSpPr>
            <p:spPr>
              <a:xfrm>
                <a:off x="4555" y="3511"/>
                <a:ext cx="19" cy="79"/>
              </a:xfrm>
              <a:custGeom>
                <a:avLst/>
                <a:gdLst>
                  <a:gd name="txL" fmla="*/ 0 w 38"/>
                  <a:gd name="txT" fmla="*/ 0 h 158"/>
                  <a:gd name="txR" fmla="*/ 38 w 38"/>
                  <a:gd name="txB" fmla="*/ 158 h 158"/>
                </a:gdLst>
                <a:ahLst/>
                <a:cxnLst>
                  <a:cxn ang="0">
                    <a:pos x="1" y="1"/>
                  </a:cxn>
                  <a:cxn ang="0">
                    <a:pos x="1" y="1"/>
                  </a:cxn>
                  <a:cxn ang="0">
                    <a:pos x="1" y="1"/>
                  </a:cxn>
                  <a:cxn ang="0">
                    <a:pos x="1" y="1"/>
                  </a:cxn>
                  <a:cxn ang="0">
                    <a:pos x="1" y="1"/>
                  </a:cxn>
                  <a:cxn ang="0">
                    <a:pos x="1" y="0"/>
                  </a:cxn>
                  <a:cxn ang="0">
                    <a:pos x="1" y="0"/>
                  </a:cxn>
                  <a:cxn ang="0">
                    <a:pos x="1" y="1"/>
                  </a:cxn>
                  <a:cxn ang="0">
                    <a:pos x="1" y="1"/>
                  </a:cxn>
                  <a:cxn ang="0">
                    <a:pos x="1" y="1"/>
                  </a:cxn>
                  <a:cxn ang="0">
                    <a:pos x="0" y="1"/>
                  </a:cxn>
                  <a:cxn ang="0">
                    <a:pos x="1" y="1"/>
                  </a:cxn>
                  <a:cxn ang="0">
                    <a:pos x="0" y="1"/>
                  </a:cxn>
                  <a:cxn ang="0">
                    <a:pos x="1" y="1"/>
                  </a:cxn>
                  <a:cxn ang="0">
                    <a:pos x="1" y="1"/>
                  </a:cxn>
                  <a:cxn ang="0">
                    <a:pos x="1" y="1"/>
                  </a:cxn>
                  <a:cxn ang="0">
                    <a:pos x="1" y="1"/>
                  </a:cxn>
                  <a:cxn ang="0">
                    <a:pos x="1" y="1"/>
                  </a:cxn>
                </a:cxnLst>
                <a:rect l="txL" t="txT" r="txR" b="txB"/>
                <a:pathLst>
                  <a:path w="38" h="158">
                    <a:moveTo>
                      <a:pt x="4" y="158"/>
                    </a:moveTo>
                    <a:lnTo>
                      <a:pt x="9" y="155"/>
                    </a:lnTo>
                    <a:lnTo>
                      <a:pt x="12" y="136"/>
                    </a:lnTo>
                    <a:lnTo>
                      <a:pt x="22" y="94"/>
                    </a:lnTo>
                    <a:lnTo>
                      <a:pt x="32" y="42"/>
                    </a:lnTo>
                    <a:lnTo>
                      <a:pt x="38" y="0"/>
                    </a:lnTo>
                    <a:lnTo>
                      <a:pt x="29" y="0"/>
                    </a:lnTo>
                    <a:lnTo>
                      <a:pt x="23" y="42"/>
                    </a:lnTo>
                    <a:lnTo>
                      <a:pt x="12" y="91"/>
                    </a:lnTo>
                    <a:lnTo>
                      <a:pt x="3" y="134"/>
                    </a:lnTo>
                    <a:lnTo>
                      <a:pt x="0" y="152"/>
                    </a:lnTo>
                    <a:lnTo>
                      <a:pt x="4" y="149"/>
                    </a:lnTo>
                    <a:lnTo>
                      <a:pt x="0" y="152"/>
                    </a:lnTo>
                    <a:lnTo>
                      <a:pt x="1" y="156"/>
                    </a:lnTo>
                    <a:lnTo>
                      <a:pt x="3" y="158"/>
                    </a:lnTo>
                    <a:lnTo>
                      <a:pt x="7" y="157"/>
                    </a:lnTo>
                    <a:lnTo>
                      <a:pt x="9" y="155"/>
                    </a:lnTo>
                    <a:lnTo>
                      <a:pt x="4" y="158"/>
                    </a:lnTo>
                    <a:close/>
                  </a:path>
                </a:pathLst>
              </a:custGeom>
              <a:solidFill>
                <a:srgbClr val="000000">
                  <a:alpha val="100000"/>
                </a:srgbClr>
              </a:solidFill>
              <a:ln w="9525">
                <a:noFill/>
              </a:ln>
            </p:spPr>
            <p:txBody>
              <a:bodyPr/>
              <a:p>
                <a:endParaRPr lang="zh-CN" altLang="en-US"/>
              </a:p>
            </p:txBody>
          </p:sp>
          <p:sp>
            <p:nvSpPr>
              <p:cNvPr id="44143" name="Freeform 276"/>
              <p:cNvSpPr/>
              <p:nvPr/>
            </p:nvSpPr>
            <p:spPr>
              <a:xfrm>
                <a:off x="4523" y="3585"/>
                <a:ext cx="35" cy="6"/>
              </a:xfrm>
              <a:custGeom>
                <a:avLst/>
                <a:gdLst>
                  <a:gd name="txL" fmla="*/ 0 w 70"/>
                  <a:gd name="txT" fmla="*/ 0 h 13"/>
                  <a:gd name="txR" fmla="*/ 70 w 70"/>
                  <a:gd name="txB" fmla="*/ 13 h 13"/>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0" y="0"/>
                  </a:cxn>
                  <a:cxn ang="0">
                    <a:pos x="1" y="0"/>
                  </a:cxn>
                  <a:cxn ang="0">
                    <a:pos x="1" y="0"/>
                  </a:cxn>
                  <a:cxn ang="0">
                    <a:pos x="1" y="0"/>
                  </a:cxn>
                </a:cxnLst>
                <a:rect l="txL" t="txT" r="txR" b="txB"/>
                <a:pathLst>
                  <a:path w="70" h="13">
                    <a:moveTo>
                      <a:pt x="9" y="7"/>
                    </a:moveTo>
                    <a:lnTo>
                      <a:pt x="5" y="13"/>
                    </a:lnTo>
                    <a:lnTo>
                      <a:pt x="7" y="13"/>
                    </a:lnTo>
                    <a:lnTo>
                      <a:pt x="13" y="13"/>
                    </a:lnTo>
                    <a:lnTo>
                      <a:pt x="22" y="13"/>
                    </a:lnTo>
                    <a:lnTo>
                      <a:pt x="32" y="13"/>
                    </a:lnTo>
                    <a:lnTo>
                      <a:pt x="44" y="13"/>
                    </a:lnTo>
                    <a:lnTo>
                      <a:pt x="54" y="11"/>
                    </a:lnTo>
                    <a:lnTo>
                      <a:pt x="63" y="10"/>
                    </a:lnTo>
                    <a:lnTo>
                      <a:pt x="70" y="9"/>
                    </a:lnTo>
                    <a:lnTo>
                      <a:pt x="70" y="0"/>
                    </a:lnTo>
                    <a:lnTo>
                      <a:pt x="63" y="1"/>
                    </a:lnTo>
                    <a:lnTo>
                      <a:pt x="54" y="0"/>
                    </a:lnTo>
                    <a:lnTo>
                      <a:pt x="44" y="1"/>
                    </a:lnTo>
                    <a:lnTo>
                      <a:pt x="32" y="1"/>
                    </a:lnTo>
                    <a:lnTo>
                      <a:pt x="22" y="1"/>
                    </a:lnTo>
                    <a:lnTo>
                      <a:pt x="13" y="1"/>
                    </a:lnTo>
                    <a:lnTo>
                      <a:pt x="7" y="1"/>
                    </a:lnTo>
                    <a:lnTo>
                      <a:pt x="5" y="1"/>
                    </a:lnTo>
                    <a:lnTo>
                      <a:pt x="0" y="7"/>
                    </a:lnTo>
                    <a:lnTo>
                      <a:pt x="5" y="1"/>
                    </a:lnTo>
                    <a:lnTo>
                      <a:pt x="1" y="3"/>
                    </a:lnTo>
                    <a:lnTo>
                      <a:pt x="0" y="7"/>
                    </a:lnTo>
                    <a:lnTo>
                      <a:pt x="1" y="10"/>
                    </a:lnTo>
                    <a:lnTo>
                      <a:pt x="5" y="13"/>
                    </a:lnTo>
                    <a:lnTo>
                      <a:pt x="9" y="7"/>
                    </a:lnTo>
                    <a:close/>
                  </a:path>
                </a:pathLst>
              </a:custGeom>
              <a:solidFill>
                <a:srgbClr val="000000">
                  <a:alpha val="100000"/>
                </a:srgbClr>
              </a:solidFill>
              <a:ln w="9525">
                <a:noFill/>
              </a:ln>
            </p:spPr>
            <p:txBody>
              <a:bodyPr/>
              <a:p>
                <a:endParaRPr lang="zh-CN" altLang="en-US"/>
              </a:p>
            </p:txBody>
          </p:sp>
          <p:sp>
            <p:nvSpPr>
              <p:cNvPr id="44144" name="Freeform 277"/>
              <p:cNvSpPr/>
              <p:nvPr/>
            </p:nvSpPr>
            <p:spPr>
              <a:xfrm>
                <a:off x="4519" y="3588"/>
                <a:ext cx="8" cy="25"/>
              </a:xfrm>
              <a:custGeom>
                <a:avLst/>
                <a:gdLst>
                  <a:gd name="txL" fmla="*/ 0 w 16"/>
                  <a:gd name="txT" fmla="*/ 0 h 49"/>
                  <a:gd name="txR" fmla="*/ 16 w 16"/>
                  <a:gd name="txB" fmla="*/ 49 h 49"/>
                </a:gdLst>
                <a:ahLst/>
                <a:cxnLst>
                  <a:cxn ang="0">
                    <a:pos x="1" y="1"/>
                  </a:cxn>
                  <a:cxn ang="0">
                    <a:pos x="1" y="1"/>
                  </a:cxn>
                  <a:cxn ang="0">
                    <a:pos x="1" y="0"/>
                  </a:cxn>
                  <a:cxn ang="0">
                    <a:pos x="1" y="0"/>
                  </a:cxn>
                  <a:cxn ang="0">
                    <a:pos x="0" y="1"/>
                  </a:cxn>
                  <a:cxn ang="0">
                    <a:pos x="1" y="1"/>
                  </a:cxn>
                  <a:cxn ang="0">
                    <a:pos x="0" y="1"/>
                  </a:cxn>
                  <a:cxn ang="0">
                    <a:pos x="1" y="1"/>
                  </a:cxn>
                  <a:cxn ang="0">
                    <a:pos x="1" y="1"/>
                  </a:cxn>
                  <a:cxn ang="0">
                    <a:pos x="1" y="1"/>
                  </a:cxn>
                  <a:cxn ang="0">
                    <a:pos x="1" y="1"/>
                  </a:cxn>
                  <a:cxn ang="0">
                    <a:pos x="1" y="1"/>
                  </a:cxn>
                </a:cxnLst>
                <a:rect l="txL" t="txT" r="txR" b="txB"/>
                <a:pathLst>
                  <a:path w="16" h="49">
                    <a:moveTo>
                      <a:pt x="5" y="49"/>
                    </a:moveTo>
                    <a:lnTo>
                      <a:pt x="9" y="45"/>
                    </a:lnTo>
                    <a:lnTo>
                      <a:pt x="16" y="0"/>
                    </a:lnTo>
                    <a:lnTo>
                      <a:pt x="7" y="0"/>
                    </a:lnTo>
                    <a:lnTo>
                      <a:pt x="0" y="45"/>
                    </a:lnTo>
                    <a:lnTo>
                      <a:pt x="5" y="40"/>
                    </a:lnTo>
                    <a:lnTo>
                      <a:pt x="0" y="45"/>
                    </a:lnTo>
                    <a:lnTo>
                      <a:pt x="1" y="48"/>
                    </a:lnTo>
                    <a:lnTo>
                      <a:pt x="5" y="49"/>
                    </a:lnTo>
                    <a:lnTo>
                      <a:pt x="8" y="48"/>
                    </a:lnTo>
                    <a:lnTo>
                      <a:pt x="9" y="45"/>
                    </a:lnTo>
                    <a:lnTo>
                      <a:pt x="5" y="49"/>
                    </a:lnTo>
                    <a:close/>
                  </a:path>
                </a:pathLst>
              </a:custGeom>
              <a:solidFill>
                <a:srgbClr val="000000">
                  <a:alpha val="100000"/>
                </a:srgbClr>
              </a:solidFill>
              <a:ln w="9525">
                <a:noFill/>
              </a:ln>
            </p:spPr>
            <p:txBody>
              <a:bodyPr/>
              <a:p>
                <a:endParaRPr lang="zh-CN" altLang="en-US"/>
              </a:p>
            </p:txBody>
          </p:sp>
          <p:sp>
            <p:nvSpPr>
              <p:cNvPr id="44145" name="Freeform 278"/>
              <p:cNvSpPr/>
              <p:nvPr/>
            </p:nvSpPr>
            <p:spPr>
              <a:xfrm>
                <a:off x="4490" y="3607"/>
                <a:ext cx="31" cy="6"/>
              </a:xfrm>
              <a:custGeom>
                <a:avLst/>
                <a:gdLst>
                  <a:gd name="txL" fmla="*/ 0 w 63"/>
                  <a:gd name="txT" fmla="*/ 0 h 11"/>
                  <a:gd name="txR" fmla="*/ 63 w 63"/>
                  <a:gd name="txB" fmla="*/ 11 h 11"/>
                </a:gdLst>
                <a:ahLst/>
                <a:cxnLst>
                  <a:cxn ang="0">
                    <a:pos x="0" y="1"/>
                  </a:cxn>
                  <a:cxn ang="0">
                    <a:pos x="0" y="1"/>
                  </a:cxn>
                  <a:cxn ang="0">
                    <a:pos x="0" y="1"/>
                  </a:cxn>
                  <a:cxn ang="0">
                    <a:pos x="0" y="1"/>
                  </a:cxn>
                  <a:cxn ang="0">
                    <a:pos x="0" y="0"/>
                  </a:cxn>
                  <a:cxn ang="0">
                    <a:pos x="0" y="1"/>
                  </a:cxn>
                  <a:cxn ang="0">
                    <a:pos x="0" y="0"/>
                  </a:cxn>
                  <a:cxn ang="0">
                    <a:pos x="0" y="1"/>
                  </a:cxn>
                  <a:cxn ang="0">
                    <a:pos x="0" y="1"/>
                  </a:cxn>
                  <a:cxn ang="0">
                    <a:pos x="0" y="1"/>
                  </a:cxn>
                  <a:cxn ang="0">
                    <a:pos x="0" y="1"/>
                  </a:cxn>
                  <a:cxn ang="0">
                    <a:pos x="0" y="1"/>
                  </a:cxn>
                </a:cxnLst>
                <a:rect l="txL" t="txT" r="txR" b="txB"/>
                <a:pathLst>
                  <a:path w="63" h="11">
                    <a:moveTo>
                      <a:pt x="0" y="4"/>
                    </a:moveTo>
                    <a:lnTo>
                      <a:pt x="4" y="9"/>
                    </a:lnTo>
                    <a:lnTo>
                      <a:pt x="63" y="11"/>
                    </a:lnTo>
                    <a:lnTo>
                      <a:pt x="63" y="2"/>
                    </a:lnTo>
                    <a:lnTo>
                      <a:pt x="4" y="0"/>
                    </a:lnTo>
                    <a:lnTo>
                      <a:pt x="9" y="4"/>
                    </a:lnTo>
                    <a:lnTo>
                      <a:pt x="4" y="0"/>
                    </a:lnTo>
                    <a:lnTo>
                      <a:pt x="1" y="1"/>
                    </a:lnTo>
                    <a:lnTo>
                      <a:pt x="0" y="4"/>
                    </a:lnTo>
                    <a:lnTo>
                      <a:pt x="1" y="8"/>
                    </a:lnTo>
                    <a:lnTo>
                      <a:pt x="4" y="9"/>
                    </a:lnTo>
                    <a:lnTo>
                      <a:pt x="0" y="4"/>
                    </a:lnTo>
                    <a:close/>
                  </a:path>
                </a:pathLst>
              </a:custGeom>
              <a:solidFill>
                <a:srgbClr val="000000">
                  <a:alpha val="100000"/>
                </a:srgbClr>
              </a:solidFill>
              <a:ln w="9525">
                <a:noFill/>
              </a:ln>
            </p:spPr>
            <p:txBody>
              <a:bodyPr/>
              <a:p>
                <a:endParaRPr lang="zh-CN" altLang="en-US"/>
              </a:p>
            </p:txBody>
          </p:sp>
          <p:sp>
            <p:nvSpPr>
              <p:cNvPr id="44146" name="Freeform 279"/>
              <p:cNvSpPr/>
              <p:nvPr/>
            </p:nvSpPr>
            <p:spPr>
              <a:xfrm>
                <a:off x="4488" y="3588"/>
                <a:ext cx="6" cy="22"/>
              </a:xfrm>
              <a:custGeom>
                <a:avLst/>
                <a:gdLst>
                  <a:gd name="txL" fmla="*/ 0 w 13"/>
                  <a:gd name="txT" fmla="*/ 0 h 42"/>
                  <a:gd name="txR" fmla="*/ 13 w 13"/>
                  <a:gd name="txB" fmla="*/ 42 h 42"/>
                </a:gdLst>
                <a:ahLst/>
                <a:cxnLst>
                  <a:cxn ang="0">
                    <a:pos x="0" y="1"/>
                  </a:cxn>
                  <a:cxn ang="0">
                    <a:pos x="0" y="1"/>
                  </a:cxn>
                  <a:cxn ang="0">
                    <a:pos x="0" y="1"/>
                  </a:cxn>
                  <a:cxn ang="0">
                    <a:pos x="0" y="1"/>
                  </a:cxn>
                  <a:cxn ang="0">
                    <a:pos x="0" y="1"/>
                  </a:cxn>
                  <a:cxn ang="0">
                    <a:pos x="0" y="0"/>
                  </a:cxn>
                  <a:cxn ang="0">
                    <a:pos x="0" y="1"/>
                  </a:cxn>
                  <a:cxn ang="0">
                    <a:pos x="0" y="1"/>
                  </a:cxn>
                  <a:cxn ang="0">
                    <a:pos x="0" y="0"/>
                  </a:cxn>
                  <a:cxn ang="0">
                    <a:pos x="0" y="1"/>
                  </a:cxn>
                  <a:cxn ang="0">
                    <a:pos x="0" y="1"/>
                  </a:cxn>
                  <a:cxn ang="0">
                    <a:pos x="0" y="1"/>
                  </a:cxn>
                </a:cxnLst>
                <a:rect l="txL" t="txT" r="txR" b="txB"/>
                <a:pathLst>
                  <a:path w="13" h="42">
                    <a:moveTo>
                      <a:pt x="5" y="9"/>
                    </a:moveTo>
                    <a:lnTo>
                      <a:pt x="0" y="4"/>
                    </a:lnTo>
                    <a:lnTo>
                      <a:pt x="4" y="42"/>
                    </a:lnTo>
                    <a:lnTo>
                      <a:pt x="13" y="42"/>
                    </a:lnTo>
                    <a:lnTo>
                      <a:pt x="9" y="4"/>
                    </a:lnTo>
                    <a:lnTo>
                      <a:pt x="5" y="0"/>
                    </a:lnTo>
                    <a:lnTo>
                      <a:pt x="9" y="4"/>
                    </a:lnTo>
                    <a:lnTo>
                      <a:pt x="8" y="1"/>
                    </a:lnTo>
                    <a:lnTo>
                      <a:pt x="5" y="0"/>
                    </a:lnTo>
                    <a:lnTo>
                      <a:pt x="1" y="1"/>
                    </a:lnTo>
                    <a:lnTo>
                      <a:pt x="0" y="4"/>
                    </a:lnTo>
                    <a:lnTo>
                      <a:pt x="5" y="9"/>
                    </a:lnTo>
                    <a:close/>
                  </a:path>
                </a:pathLst>
              </a:custGeom>
              <a:solidFill>
                <a:srgbClr val="000000">
                  <a:alpha val="100000"/>
                </a:srgbClr>
              </a:solidFill>
              <a:ln w="9525">
                <a:noFill/>
              </a:ln>
            </p:spPr>
            <p:txBody>
              <a:bodyPr/>
              <a:p>
                <a:endParaRPr lang="zh-CN" altLang="en-US"/>
              </a:p>
            </p:txBody>
          </p:sp>
          <p:sp>
            <p:nvSpPr>
              <p:cNvPr id="44147" name="Freeform 280"/>
              <p:cNvSpPr/>
              <p:nvPr/>
            </p:nvSpPr>
            <p:spPr>
              <a:xfrm>
                <a:off x="4467" y="3586"/>
                <a:ext cx="23" cy="7"/>
              </a:xfrm>
              <a:custGeom>
                <a:avLst/>
                <a:gdLst>
                  <a:gd name="txL" fmla="*/ 0 w 47"/>
                  <a:gd name="txT" fmla="*/ 0 h 14"/>
                  <a:gd name="txR" fmla="*/ 47 w 47"/>
                  <a:gd name="txB" fmla="*/ 14 h 14"/>
                </a:gdLst>
                <a:ahLst/>
                <a:cxnLst>
                  <a:cxn ang="0">
                    <a:pos x="0" y="1"/>
                  </a:cxn>
                  <a:cxn ang="0">
                    <a:pos x="0" y="1"/>
                  </a:cxn>
                  <a:cxn ang="0">
                    <a:pos x="0" y="1"/>
                  </a:cxn>
                  <a:cxn ang="0">
                    <a:pos x="0" y="1"/>
                  </a:cxn>
                  <a:cxn ang="0">
                    <a:pos x="0" y="0"/>
                  </a:cxn>
                  <a:cxn ang="0">
                    <a:pos x="0" y="1"/>
                  </a:cxn>
                  <a:cxn ang="0">
                    <a:pos x="0" y="0"/>
                  </a:cxn>
                  <a:cxn ang="0">
                    <a:pos x="0" y="1"/>
                  </a:cxn>
                  <a:cxn ang="0">
                    <a:pos x="0" y="1"/>
                  </a:cxn>
                  <a:cxn ang="0">
                    <a:pos x="0" y="1"/>
                  </a:cxn>
                  <a:cxn ang="0">
                    <a:pos x="0" y="1"/>
                  </a:cxn>
                  <a:cxn ang="0">
                    <a:pos x="0" y="1"/>
                  </a:cxn>
                </a:cxnLst>
                <a:rect l="txL" t="txT" r="txR" b="txB"/>
                <a:pathLst>
                  <a:path w="47" h="14">
                    <a:moveTo>
                      <a:pt x="1" y="1"/>
                    </a:moveTo>
                    <a:lnTo>
                      <a:pt x="4" y="9"/>
                    </a:lnTo>
                    <a:lnTo>
                      <a:pt x="47" y="14"/>
                    </a:lnTo>
                    <a:lnTo>
                      <a:pt x="47" y="5"/>
                    </a:lnTo>
                    <a:lnTo>
                      <a:pt x="4" y="0"/>
                    </a:lnTo>
                    <a:lnTo>
                      <a:pt x="8" y="8"/>
                    </a:lnTo>
                    <a:lnTo>
                      <a:pt x="4" y="0"/>
                    </a:lnTo>
                    <a:lnTo>
                      <a:pt x="1" y="1"/>
                    </a:lnTo>
                    <a:lnTo>
                      <a:pt x="0" y="5"/>
                    </a:lnTo>
                    <a:lnTo>
                      <a:pt x="1" y="8"/>
                    </a:lnTo>
                    <a:lnTo>
                      <a:pt x="4" y="9"/>
                    </a:lnTo>
                    <a:lnTo>
                      <a:pt x="1" y="1"/>
                    </a:lnTo>
                    <a:close/>
                  </a:path>
                </a:pathLst>
              </a:custGeom>
              <a:solidFill>
                <a:srgbClr val="000000">
                  <a:alpha val="100000"/>
                </a:srgbClr>
              </a:solidFill>
              <a:ln w="9525">
                <a:noFill/>
              </a:ln>
            </p:spPr>
            <p:txBody>
              <a:bodyPr/>
              <a:p>
                <a:endParaRPr lang="zh-CN" altLang="en-US"/>
              </a:p>
            </p:txBody>
          </p:sp>
          <p:sp>
            <p:nvSpPr>
              <p:cNvPr id="44148" name="Freeform 281"/>
              <p:cNvSpPr/>
              <p:nvPr/>
            </p:nvSpPr>
            <p:spPr>
              <a:xfrm>
                <a:off x="4467" y="3568"/>
                <a:ext cx="19" cy="22"/>
              </a:xfrm>
              <a:custGeom>
                <a:avLst/>
                <a:gdLst>
                  <a:gd name="txL" fmla="*/ 0 w 38"/>
                  <a:gd name="txT" fmla="*/ 0 h 44"/>
                  <a:gd name="txR" fmla="*/ 38 w 38"/>
                  <a:gd name="txB" fmla="*/ 44 h 44"/>
                </a:gdLst>
                <a:ahLst/>
                <a:cxnLst>
                  <a:cxn ang="0">
                    <a:pos x="1" y="0"/>
                  </a:cxn>
                  <a:cxn ang="0">
                    <a:pos x="1" y="1"/>
                  </a:cxn>
                  <a:cxn ang="0">
                    <a:pos x="1" y="1"/>
                  </a:cxn>
                  <a:cxn ang="0">
                    <a:pos x="1" y="1"/>
                  </a:cxn>
                  <a:cxn ang="0">
                    <a:pos x="0" y="1"/>
                  </a:cxn>
                  <a:cxn ang="0">
                    <a:pos x="1" y="1"/>
                  </a:cxn>
                  <a:cxn ang="0">
                    <a:pos x="1" y="1"/>
                  </a:cxn>
                  <a:cxn ang="0">
                    <a:pos x="1" y="1"/>
                  </a:cxn>
                  <a:cxn ang="0">
                    <a:pos x="1" y="1"/>
                  </a:cxn>
                  <a:cxn ang="0">
                    <a:pos x="1" y="1"/>
                  </a:cxn>
                  <a:cxn ang="0">
                    <a:pos x="1" y="0"/>
                  </a:cxn>
                </a:cxnLst>
                <a:rect l="txL" t="txT" r="txR" b="txB"/>
                <a:pathLst>
                  <a:path w="38" h="44">
                    <a:moveTo>
                      <a:pt x="31" y="0"/>
                    </a:moveTo>
                    <a:lnTo>
                      <a:pt x="23" y="10"/>
                    </a:lnTo>
                    <a:lnTo>
                      <a:pt x="16" y="19"/>
                    </a:lnTo>
                    <a:lnTo>
                      <a:pt x="8" y="29"/>
                    </a:lnTo>
                    <a:lnTo>
                      <a:pt x="0" y="37"/>
                    </a:lnTo>
                    <a:lnTo>
                      <a:pt x="7" y="44"/>
                    </a:lnTo>
                    <a:lnTo>
                      <a:pt x="15" y="36"/>
                    </a:lnTo>
                    <a:lnTo>
                      <a:pt x="23" y="26"/>
                    </a:lnTo>
                    <a:lnTo>
                      <a:pt x="30" y="17"/>
                    </a:lnTo>
                    <a:lnTo>
                      <a:pt x="38" y="7"/>
                    </a:lnTo>
                    <a:lnTo>
                      <a:pt x="31" y="0"/>
                    </a:lnTo>
                    <a:close/>
                  </a:path>
                </a:pathLst>
              </a:custGeom>
              <a:solidFill>
                <a:srgbClr val="000000">
                  <a:alpha val="100000"/>
                </a:srgbClr>
              </a:solidFill>
              <a:ln w="9525">
                <a:noFill/>
              </a:ln>
            </p:spPr>
            <p:txBody>
              <a:bodyPr/>
              <a:p>
                <a:endParaRPr lang="zh-CN" altLang="en-US"/>
              </a:p>
            </p:txBody>
          </p:sp>
          <p:sp>
            <p:nvSpPr>
              <p:cNvPr id="44149" name="Freeform 282"/>
              <p:cNvSpPr/>
              <p:nvPr/>
            </p:nvSpPr>
            <p:spPr>
              <a:xfrm>
                <a:off x="4483" y="3568"/>
                <a:ext cx="4" cy="4"/>
              </a:xfrm>
              <a:custGeom>
                <a:avLst/>
                <a:gdLst>
                  <a:gd name="txL" fmla="*/ 0 w 8"/>
                  <a:gd name="txT" fmla="*/ 0 h 8"/>
                  <a:gd name="txR" fmla="*/ 8 w 8"/>
                  <a:gd name="txB" fmla="*/ 8 h 8"/>
                </a:gdLst>
                <a:ahLst/>
                <a:cxnLst>
                  <a:cxn ang="0">
                    <a:pos x="1" y="1"/>
                  </a:cxn>
                  <a:cxn ang="0">
                    <a:pos x="1" y="1"/>
                  </a:cxn>
                  <a:cxn ang="0">
                    <a:pos x="1" y="1"/>
                  </a:cxn>
                  <a:cxn ang="0">
                    <a:pos x="1" y="0"/>
                  </a:cxn>
                  <a:cxn ang="0">
                    <a:pos x="0" y="1"/>
                  </a:cxn>
                  <a:cxn ang="0">
                    <a:pos x="1" y="1"/>
                  </a:cxn>
                </a:cxnLst>
                <a:rect l="txL" t="txT" r="txR" b="txB"/>
                <a:pathLst>
                  <a:path w="8" h="8">
                    <a:moveTo>
                      <a:pt x="7" y="8"/>
                    </a:moveTo>
                    <a:lnTo>
                      <a:pt x="8" y="5"/>
                    </a:lnTo>
                    <a:lnTo>
                      <a:pt x="7" y="1"/>
                    </a:lnTo>
                    <a:lnTo>
                      <a:pt x="3" y="0"/>
                    </a:lnTo>
                    <a:lnTo>
                      <a:pt x="0" y="1"/>
                    </a:lnTo>
                    <a:lnTo>
                      <a:pt x="7" y="8"/>
                    </a:lnTo>
                    <a:close/>
                  </a:path>
                </a:pathLst>
              </a:custGeom>
              <a:solidFill>
                <a:srgbClr val="000000">
                  <a:alpha val="100000"/>
                </a:srgbClr>
              </a:solidFill>
              <a:ln w="9525">
                <a:noFill/>
              </a:ln>
            </p:spPr>
            <p:txBody>
              <a:bodyPr/>
              <a:p>
                <a:endParaRPr lang="zh-CN" altLang="en-US"/>
              </a:p>
            </p:txBody>
          </p:sp>
          <p:sp>
            <p:nvSpPr>
              <p:cNvPr id="44150" name="Freeform 283"/>
              <p:cNvSpPr/>
              <p:nvPr/>
            </p:nvSpPr>
            <p:spPr>
              <a:xfrm>
                <a:off x="4122" y="3361"/>
                <a:ext cx="145" cy="163"/>
              </a:xfrm>
              <a:custGeom>
                <a:avLst/>
                <a:gdLst>
                  <a:gd name="txL" fmla="*/ 0 w 290"/>
                  <a:gd name="txT" fmla="*/ 0 h 327"/>
                  <a:gd name="txR" fmla="*/ 290 w 290"/>
                  <a:gd name="txB" fmla="*/ 327 h 327"/>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290" h="327">
                    <a:moveTo>
                      <a:pt x="216" y="37"/>
                    </a:moveTo>
                    <a:lnTo>
                      <a:pt x="218" y="40"/>
                    </a:lnTo>
                    <a:lnTo>
                      <a:pt x="218" y="44"/>
                    </a:lnTo>
                    <a:lnTo>
                      <a:pt x="218" y="48"/>
                    </a:lnTo>
                    <a:lnTo>
                      <a:pt x="218" y="54"/>
                    </a:lnTo>
                    <a:lnTo>
                      <a:pt x="219" y="72"/>
                    </a:lnTo>
                    <a:lnTo>
                      <a:pt x="220" y="82"/>
                    </a:lnTo>
                    <a:lnTo>
                      <a:pt x="220" y="85"/>
                    </a:lnTo>
                    <a:lnTo>
                      <a:pt x="220" y="86"/>
                    </a:lnTo>
                    <a:lnTo>
                      <a:pt x="230" y="99"/>
                    </a:lnTo>
                    <a:lnTo>
                      <a:pt x="243" y="110"/>
                    </a:lnTo>
                    <a:lnTo>
                      <a:pt x="256" y="122"/>
                    </a:lnTo>
                    <a:lnTo>
                      <a:pt x="267" y="132"/>
                    </a:lnTo>
                    <a:lnTo>
                      <a:pt x="279" y="144"/>
                    </a:lnTo>
                    <a:lnTo>
                      <a:pt x="287" y="156"/>
                    </a:lnTo>
                    <a:lnTo>
                      <a:pt x="290" y="169"/>
                    </a:lnTo>
                    <a:lnTo>
                      <a:pt x="290" y="183"/>
                    </a:lnTo>
                    <a:lnTo>
                      <a:pt x="283" y="186"/>
                    </a:lnTo>
                    <a:lnTo>
                      <a:pt x="275" y="191"/>
                    </a:lnTo>
                    <a:lnTo>
                      <a:pt x="269" y="198"/>
                    </a:lnTo>
                    <a:lnTo>
                      <a:pt x="267" y="208"/>
                    </a:lnTo>
                    <a:lnTo>
                      <a:pt x="262" y="206"/>
                    </a:lnTo>
                    <a:lnTo>
                      <a:pt x="257" y="201"/>
                    </a:lnTo>
                    <a:lnTo>
                      <a:pt x="252" y="197"/>
                    </a:lnTo>
                    <a:lnTo>
                      <a:pt x="250" y="194"/>
                    </a:lnTo>
                    <a:lnTo>
                      <a:pt x="244" y="196"/>
                    </a:lnTo>
                    <a:lnTo>
                      <a:pt x="237" y="197"/>
                    </a:lnTo>
                    <a:lnTo>
                      <a:pt x="231" y="197"/>
                    </a:lnTo>
                    <a:lnTo>
                      <a:pt x="225" y="198"/>
                    </a:lnTo>
                    <a:lnTo>
                      <a:pt x="219" y="199"/>
                    </a:lnTo>
                    <a:lnTo>
                      <a:pt x="214" y="199"/>
                    </a:lnTo>
                    <a:lnTo>
                      <a:pt x="212" y="200"/>
                    </a:lnTo>
                    <a:lnTo>
                      <a:pt x="211" y="200"/>
                    </a:lnTo>
                    <a:lnTo>
                      <a:pt x="210" y="209"/>
                    </a:lnTo>
                    <a:lnTo>
                      <a:pt x="206" y="220"/>
                    </a:lnTo>
                    <a:lnTo>
                      <a:pt x="201" y="234"/>
                    </a:lnTo>
                    <a:lnTo>
                      <a:pt x="195" y="247"/>
                    </a:lnTo>
                    <a:lnTo>
                      <a:pt x="187" y="262"/>
                    </a:lnTo>
                    <a:lnTo>
                      <a:pt x="177" y="277"/>
                    </a:lnTo>
                    <a:lnTo>
                      <a:pt x="167" y="291"/>
                    </a:lnTo>
                    <a:lnTo>
                      <a:pt x="155" y="304"/>
                    </a:lnTo>
                    <a:lnTo>
                      <a:pt x="152" y="309"/>
                    </a:lnTo>
                    <a:lnTo>
                      <a:pt x="147" y="312"/>
                    </a:lnTo>
                    <a:lnTo>
                      <a:pt x="143" y="315"/>
                    </a:lnTo>
                    <a:lnTo>
                      <a:pt x="138" y="319"/>
                    </a:lnTo>
                    <a:lnTo>
                      <a:pt x="134" y="321"/>
                    </a:lnTo>
                    <a:lnTo>
                      <a:pt x="129" y="323"/>
                    </a:lnTo>
                    <a:lnTo>
                      <a:pt x="123" y="326"/>
                    </a:lnTo>
                    <a:lnTo>
                      <a:pt x="119" y="327"/>
                    </a:lnTo>
                    <a:lnTo>
                      <a:pt x="109" y="327"/>
                    </a:lnTo>
                    <a:lnTo>
                      <a:pt x="98" y="323"/>
                    </a:lnTo>
                    <a:lnTo>
                      <a:pt x="88" y="319"/>
                    </a:lnTo>
                    <a:lnTo>
                      <a:pt x="76" y="313"/>
                    </a:lnTo>
                    <a:lnTo>
                      <a:pt x="67" y="306"/>
                    </a:lnTo>
                    <a:lnTo>
                      <a:pt x="59" y="299"/>
                    </a:lnTo>
                    <a:lnTo>
                      <a:pt x="53" y="294"/>
                    </a:lnTo>
                    <a:lnTo>
                      <a:pt x="50" y="289"/>
                    </a:lnTo>
                    <a:lnTo>
                      <a:pt x="51" y="281"/>
                    </a:lnTo>
                    <a:lnTo>
                      <a:pt x="52" y="269"/>
                    </a:lnTo>
                    <a:lnTo>
                      <a:pt x="51" y="257"/>
                    </a:lnTo>
                    <a:lnTo>
                      <a:pt x="47" y="244"/>
                    </a:lnTo>
                    <a:lnTo>
                      <a:pt x="42" y="232"/>
                    </a:lnTo>
                    <a:lnTo>
                      <a:pt x="32" y="223"/>
                    </a:lnTo>
                    <a:lnTo>
                      <a:pt x="18" y="218"/>
                    </a:lnTo>
                    <a:lnTo>
                      <a:pt x="0" y="218"/>
                    </a:lnTo>
                    <a:lnTo>
                      <a:pt x="7" y="206"/>
                    </a:lnTo>
                    <a:lnTo>
                      <a:pt x="15" y="190"/>
                    </a:lnTo>
                    <a:lnTo>
                      <a:pt x="23" y="170"/>
                    </a:lnTo>
                    <a:lnTo>
                      <a:pt x="32" y="150"/>
                    </a:lnTo>
                    <a:lnTo>
                      <a:pt x="39" y="131"/>
                    </a:lnTo>
                    <a:lnTo>
                      <a:pt x="46" y="114"/>
                    </a:lnTo>
                    <a:lnTo>
                      <a:pt x="51" y="100"/>
                    </a:lnTo>
                    <a:lnTo>
                      <a:pt x="53" y="90"/>
                    </a:lnTo>
                    <a:lnTo>
                      <a:pt x="55" y="82"/>
                    </a:lnTo>
                    <a:lnTo>
                      <a:pt x="59" y="72"/>
                    </a:lnTo>
                    <a:lnTo>
                      <a:pt x="65" y="64"/>
                    </a:lnTo>
                    <a:lnTo>
                      <a:pt x="71" y="55"/>
                    </a:lnTo>
                    <a:lnTo>
                      <a:pt x="79" y="47"/>
                    </a:lnTo>
                    <a:lnTo>
                      <a:pt x="88" y="39"/>
                    </a:lnTo>
                    <a:lnTo>
                      <a:pt x="96" y="32"/>
                    </a:lnTo>
                    <a:lnTo>
                      <a:pt x="103" y="26"/>
                    </a:lnTo>
                    <a:lnTo>
                      <a:pt x="107" y="22"/>
                    </a:lnTo>
                    <a:lnTo>
                      <a:pt x="112" y="17"/>
                    </a:lnTo>
                    <a:lnTo>
                      <a:pt x="115" y="14"/>
                    </a:lnTo>
                    <a:lnTo>
                      <a:pt x="119" y="9"/>
                    </a:lnTo>
                    <a:lnTo>
                      <a:pt x="123" y="4"/>
                    </a:lnTo>
                    <a:lnTo>
                      <a:pt x="128" y="2"/>
                    </a:lnTo>
                    <a:lnTo>
                      <a:pt x="132" y="0"/>
                    </a:lnTo>
                    <a:lnTo>
                      <a:pt x="139" y="0"/>
                    </a:lnTo>
                    <a:lnTo>
                      <a:pt x="144" y="0"/>
                    </a:lnTo>
                    <a:lnTo>
                      <a:pt x="149" y="1"/>
                    </a:lnTo>
                    <a:lnTo>
                      <a:pt x="154" y="3"/>
                    </a:lnTo>
                    <a:lnTo>
                      <a:pt x="161" y="6"/>
                    </a:lnTo>
                    <a:lnTo>
                      <a:pt x="176" y="11"/>
                    </a:lnTo>
                    <a:lnTo>
                      <a:pt x="188" y="16"/>
                    </a:lnTo>
                    <a:lnTo>
                      <a:pt x="197" y="21"/>
                    </a:lnTo>
                    <a:lnTo>
                      <a:pt x="205" y="23"/>
                    </a:lnTo>
                    <a:lnTo>
                      <a:pt x="210" y="26"/>
                    </a:lnTo>
                    <a:lnTo>
                      <a:pt x="213" y="29"/>
                    </a:lnTo>
                    <a:lnTo>
                      <a:pt x="215" y="32"/>
                    </a:lnTo>
                    <a:lnTo>
                      <a:pt x="216" y="37"/>
                    </a:lnTo>
                    <a:close/>
                  </a:path>
                </a:pathLst>
              </a:custGeom>
              <a:solidFill>
                <a:srgbClr val="A34733">
                  <a:alpha val="100000"/>
                </a:srgbClr>
              </a:solidFill>
              <a:ln w="9525">
                <a:noFill/>
              </a:ln>
            </p:spPr>
            <p:txBody>
              <a:bodyPr/>
              <a:p>
                <a:endParaRPr lang="zh-CN" altLang="en-US"/>
              </a:p>
            </p:txBody>
          </p:sp>
          <p:sp>
            <p:nvSpPr>
              <p:cNvPr id="44151" name="Freeform 284"/>
              <p:cNvSpPr/>
              <p:nvPr/>
            </p:nvSpPr>
            <p:spPr>
              <a:xfrm>
                <a:off x="4228" y="3379"/>
                <a:ext cx="6" cy="9"/>
              </a:xfrm>
              <a:custGeom>
                <a:avLst/>
                <a:gdLst>
                  <a:gd name="txL" fmla="*/ 0 w 11"/>
                  <a:gd name="txT" fmla="*/ 0 h 18"/>
                  <a:gd name="txR" fmla="*/ 11 w 11"/>
                  <a:gd name="txB" fmla="*/ 18 h 18"/>
                </a:gdLst>
                <a:ahLst/>
                <a:cxnLst>
                  <a:cxn ang="0">
                    <a:pos x="1" y="1"/>
                  </a:cxn>
                  <a:cxn ang="0">
                    <a:pos x="1" y="1"/>
                  </a:cxn>
                  <a:cxn ang="0">
                    <a:pos x="1" y="1"/>
                  </a:cxn>
                  <a:cxn ang="0">
                    <a:pos x="1" y="1"/>
                  </a:cxn>
                  <a:cxn ang="0">
                    <a:pos x="1" y="1"/>
                  </a:cxn>
                  <a:cxn ang="0">
                    <a:pos x="1" y="0"/>
                  </a:cxn>
                  <a:cxn ang="0">
                    <a:pos x="0" y="1"/>
                  </a:cxn>
                  <a:cxn ang="0">
                    <a:pos x="1" y="1"/>
                  </a:cxn>
                  <a:cxn ang="0">
                    <a:pos x="0" y="1"/>
                  </a:cxn>
                  <a:cxn ang="0">
                    <a:pos x="0" y="1"/>
                  </a:cxn>
                  <a:cxn ang="0">
                    <a:pos x="0" y="1"/>
                  </a:cxn>
                  <a:cxn ang="0">
                    <a:pos x="1" y="1"/>
                  </a:cxn>
                  <a:cxn ang="0">
                    <a:pos x="1" y="1"/>
                  </a:cxn>
                </a:cxnLst>
                <a:rect l="txL" t="txT" r="txR" b="txB"/>
                <a:pathLst>
                  <a:path w="11" h="18">
                    <a:moveTo>
                      <a:pt x="10" y="18"/>
                    </a:moveTo>
                    <a:lnTo>
                      <a:pt x="11" y="18"/>
                    </a:lnTo>
                    <a:lnTo>
                      <a:pt x="11" y="12"/>
                    </a:lnTo>
                    <a:lnTo>
                      <a:pt x="11" y="8"/>
                    </a:lnTo>
                    <a:lnTo>
                      <a:pt x="10" y="4"/>
                    </a:lnTo>
                    <a:lnTo>
                      <a:pt x="9" y="0"/>
                    </a:lnTo>
                    <a:lnTo>
                      <a:pt x="0" y="2"/>
                    </a:lnTo>
                    <a:lnTo>
                      <a:pt x="1" y="4"/>
                    </a:lnTo>
                    <a:lnTo>
                      <a:pt x="0" y="8"/>
                    </a:lnTo>
                    <a:lnTo>
                      <a:pt x="0" y="12"/>
                    </a:lnTo>
                    <a:lnTo>
                      <a:pt x="0" y="18"/>
                    </a:lnTo>
                    <a:lnTo>
                      <a:pt x="1" y="18"/>
                    </a:lnTo>
                    <a:lnTo>
                      <a:pt x="10" y="18"/>
                    </a:lnTo>
                    <a:close/>
                  </a:path>
                </a:pathLst>
              </a:custGeom>
              <a:solidFill>
                <a:srgbClr val="000000">
                  <a:alpha val="100000"/>
                </a:srgbClr>
              </a:solidFill>
              <a:ln w="9525">
                <a:noFill/>
              </a:ln>
            </p:spPr>
            <p:txBody>
              <a:bodyPr/>
              <a:p>
                <a:endParaRPr lang="zh-CN" altLang="en-US"/>
              </a:p>
            </p:txBody>
          </p:sp>
          <p:sp>
            <p:nvSpPr>
              <p:cNvPr id="44152" name="Freeform 285"/>
              <p:cNvSpPr/>
              <p:nvPr/>
            </p:nvSpPr>
            <p:spPr>
              <a:xfrm>
                <a:off x="4229" y="3388"/>
                <a:ext cx="6" cy="18"/>
              </a:xfrm>
              <a:custGeom>
                <a:avLst/>
                <a:gdLst>
                  <a:gd name="txL" fmla="*/ 0 w 13"/>
                  <a:gd name="txT" fmla="*/ 0 h 37"/>
                  <a:gd name="txR" fmla="*/ 13 w 13"/>
                  <a:gd name="txB" fmla="*/ 37 h 3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3" h="37">
                    <a:moveTo>
                      <a:pt x="12" y="30"/>
                    </a:moveTo>
                    <a:lnTo>
                      <a:pt x="13" y="32"/>
                    </a:lnTo>
                    <a:lnTo>
                      <a:pt x="13" y="31"/>
                    </a:lnTo>
                    <a:lnTo>
                      <a:pt x="12" y="28"/>
                    </a:lnTo>
                    <a:lnTo>
                      <a:pt x="10" y="18"/>
                    </a:lnTo>
                    <a:lnTo>
                      <a:pt x="9" y="0"/>
                    </a:lnTo>
                    <a:lnTo>
                      <a:pt x="0" y="0"/>
                    </a:lnTo>
                    <a:lnTo>
                      <a:pt x="1" y="18"/>
                    </a:lnTo>
                    <a:lnTo>
                      <a:pt x="2" y="28"/>
                    </a:lnTo>
                    <a:lnTo>
                      <a:pt x="1" y="31"/>
                    </a:lnTo>
                    <a:lnTo>
                      <a:pt x="1" y="32"/>
                    </a:lnTo>
                    <a:lnTo>
                      <a:pt x="2" y="35"/>
                    </a:lnTo>
                    <a:lnTo>
                      <a:pt x="1" y="32"/>
                    </a:lnTo>
                    <a:lnTo>
                      <a:pt x="3" y="36"/>
                    </a:lnTo>
                    <a:lnTo>
                      <a:pt x="7" y="37"/>
                    </a:lnTo>
                    <a:lnTo>
                      <a:pt x="10" y="36"/>
                    </a:lnTo>
                    <a:lnTo>
                      <a:pt x="13" y="32"/>
                    </a:lnTo>
                    <a:lnTo>
                      <a:pt x="12" y="30"/>
                    </a:lnTo>
                    <a:close/>
                  </a:path>
                </a:pathLst>
              </a:custGeom>
              <a:solidFill>
                <a:srgbClr val="000000">
                  <a:alpha val="100000"/>
                </a:srgbClr>
              </a:solidFill>
              <a:ln w="9525">
                <a:noFill/>
              </a:ln>
            </p:spPr>
            <p:txBody>
              <a:bodyPr/>
              <a:p>
                <a:endParaRPr lang="zh-CN" altLang="en-US"/>
              </a:p>
            </p:txBody>
          </p:sp>
          <p:sp>
            <p:nvSpPr>
              <p:cNvPr id="44153" name="Freeform 286"/>
              <p:cNvSpPr/>
              <p:nvPr/>
            </p:nvSpPr>
            <p:spPr>
              <a:xfrm>
                <a:off x="4230" y="3403"/>
                <a:ext cx="39" cy="52"/>
              </a:xfrm>
              <a:custGeom>
                <a:avLst/>
                <a:gdLst>
                  <a:gd name="txL" fmla="*/ 0 w 80"/>
                  <a:gd name="txT" fmla="*/ 0 h 104"/>
                  <a:gd name="txR" fmla="*/ 80 w 80"/>
                  <a:gd name="txB" fmla="*/ 104 h 104"/>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80" h="104">
                    <a:moveTo>
                      <a:pt x="77" y="104"/>
                    </a:moveTo>
                    <a:lnTo>
                      <a:pt x="80" y="99"/>
                    </a:lnTo>
                    <a:lnTo>
                      <a:pt x="80" y="85"/>
                    </a:lnTo>
                    <a:lnTo>
                      <a:pt x="76" y="70"/>
                    </a:lnTo>
                    <a:lnTo>
                      <a:pt x="67" y="56"/>
                    </a:lnTo>
                    <a:lnTo>
                      <a:pt x="56" y="45"/>
                    </a:lnTo>
                    <a:lnTo>
                      <a:pt x="44" y="34"/>
                    </a:lnTo>
                    <a:lnTo>
                      <a:pt x="31" y="23"/>
                    </a:lnTo>
                    <a:lnTo>
                      <a:pt x="19" y="11"/>
                    </a:lnTo>
                    <a:lnTo>
                      <a:pt x="10" y="0"/>
                    </a:lnTo>
                    <a:lnTo>
                      <a:pt x="0" y="5"/>
                    </a:lnTo>
                    <a:lnTo>
                      <a:pt x="12" y="18"/>
                    </a:lnTo>
                    <a:lnTo>
                      <a:pt x="24" y="30"/>
                    </a:lnTo>
                    <a:lnTo>
                      <a:pt x="37" y="41"/>
                    </a:lnTo>
                    <a:lnTo>
                      <a:pt x="49" y="52"/>
                    </a:lnTo>
                    <a:lnTo>
                      <a:pt x="60" y="63"/>
                    </a:lnTo>
                    <a:lnTo>
                      <a:pt x="67" y="75"/>
                    </a:lnTo>
                    <a:lnTo>
                      <a:pt x="71" y="85"/>
                    </a:lnTo>
                    <a:lnTo>
                      <a:pt x="71" y="99"/>
                    </a:lnTo>
                    <a:lnTo>
                      <a:pt x="73" y="94"/>
                    </a:lnTo>
                    <a:lnTo>
                      <a:pt x="71" y="99"/>
                    </a:lnTo>
                    <a:lnTo>
                      <a:pt x="72" y="102"/>
                    </a:lnTo>
                    <a:lnTo>
                      <a:pt x="75" y="104"/>
                    </a:lnTo>
                    <a:lnTo>
                      <a:pt x="79" y="102"/>
                    </a:lnTo>
                    <a:lnTo>
                      <a:pt x="80" y="99"/>
                    </a:lnTo>
                    <a:lnTo>
                      <a:pt x="77" y="104"/>
                    </a:lnTo>
                    <a:close/>
                  </a:path>
                </a:pathLst>
              </a:custGeom>
              <a:solidFill>
                <a:srgbClr val="000000">
                  <a:alpha val="100000"/>
                </a:srgbClr>
              </a:solidFill>
              <a:ln w="9525">
                <a:noFill/>
              </a:ln>
            </p:spPr>
            <p:txBody>
              <a:bodyPr/>
              <a:p>
                <a:endParaRPr lang="zh-CN" altLang="en-US"/>
              </a:p>
            </p:txBody>
          </p:sp>
          <p:sp>
            <p:nvSpPr>
              <p:cNvPr id="44154" name="Freeform 287"/>
              <p:cNvSpPr/>
              <p:nvPr/>
            </p:nvSpPr>
            <p:spPr>
              <a:xfrm>
                <a:off x="4253" y="3450"/>
                <a:ext cx="15" cy="17"/>
              </a:xfrm>
              <a:custGeom>
                <a:avLst/>
                <a:gdLst>
                  <a:gd name="txL" fmla="*/ 0 w 31"/>
                  <a:gd name="txT" fmla="*/ 0 h 35"/>
                  <a:gd name="txR" fmla="*/ 31 w 31"/>
                  <a:gd name="txB" fmla="*/ 35 h 3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1" h="35">
                    <a:moveTo>
                      <a:pt x="5" y="35"/>
                    </a:moveTo>
                    <a:lnTo>
                      <a:pt x="12" y="30"/>
                    </a:lnTo>
                    <a:lnTo>
                      <a:pt x="13" y="22"/>
                    </a:lnTo>
                    <a:lnTo>
                      <a:pt x="18" y="16"/>
                    </a:lnTo>
                    <a:lnTo>
                      <a:pt x="25" y="13"/>
                    </a:lnTo>
                    <a:lnTo>
                      <a:pt x="31" y="10"/>
                    </a:lnTo>
                    <a:lnTo>
                      <a:pt x="27" y="0"/>
                    </a:lnTo>
                    <a:lnTo>
                      <a:pt x="20" y="4"/>
                    </a:lnTo>
                    <a:lnTo>
                      <a:pt x="11" y="10"/>
                    </a:lnTo>
                    <a:lnTo>
                      <a:pt x="4" y="18"/>
                    </a:lnTo>
                    <a:lnTo>
                      <a:pt x="0" y="30"/>
                    </a:lnTo>
                    <a:lnTo>
                      <a:pt x="7" y="26"/>
                    </a:lnTo>
                    <a:lnTo>
                      <a:pt x="0" y="30"/>
                    </a:lnTo>
                    <a:lnTo>
                      <a:pt x="3" y="34"/>
                    </a:lnTo>
                    <a:lnTo>
                      <a:pt x="6" y="35"/>
                    </a:lnTo>
                    <a:lnTo>
                      <a:pt x="10" y="34"/>
                    </a:lnTo>
                    <a:lnTo>
                      <a:pt x="12" y="30"/>
                    </a:lnTo>
                    <a:lnTo>
                      <a:pt x="5" y="35"/>
                    </a:lnTo>
                    <a:close/>
                  </a:path>
                </a:pathLst>
              </a:custGeom>
              <a:solidFill>
                <a:srgbClr val="000000">
                  <a:alpha val="100000"/>
                </a:srgbClr>
              </a:solidFill>
              <a:ln w="9525">
                <a:noFill/>
              </a:ln>
            </p:spPr>
            <p:txBody>
              <a:bodyPr/>
              <a:p>
                <a:endParaRPr lang="zh-CN" altLang="en-US"/>
              </a:p>
            </p:txBody>
          </p:sp>
          <p:sp>
            <p:nvSpPr>
              <p:cNvPr id="44155" name="Freeform 288"/>
              <p:cNvSpPr/>
              <p:nvPr/>
            </p:nvSpPr>
            <p:spPr>
              <a:xfrm>
                <a:off x="4245" y="3456"/>
                <a:ext cx="11" cy="11"/>
              </a:xfrm>
              <a:custGeom>
                <a:avLst/>
                <a:gdLst>
                  <a:gd name="txL" fmla="*/ 0 w 23"/>
                  <a:gd name="txT" fmla="*/ 0 h 23"/>
                  <a:gd name="txR" fmla="*/ 23 w 23"/>
                  <a:gd name="txB" fmla="*/ 23 h 2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3" h="23">
                    <a:moveTo>
                      <a:pt x="5" y="9"/>
                    </a:moveTo>
                    <a:lnTo>
                      <a:pt x="1" y="8"/>
                    </a:lnTo>
                    <a:lnTo>
                      <a:pt x="4" y="10"/>
                    </a:lnTo>
                    <a:lnTo>
                      <a:pt x="8" y="15"/>
                    </a:lnTo>
                    <a:lnTo>
                      <a:pt x="15" y="21"/>
                    </a:lnTo>
                    <a:lnTo>
                      <a:pt x="21" y="23"/>
                    </a:lnTo>
                    <a:lnTo>
                      <a:pt x="23" y="14"/>
                    </a:lnTo>
                    <a:lnTo>
                      <a:pt x="20" y="11"/>
                    </a:lnTo>
                    <a:lnTo>
                      <a:pt x="15" y="8"/>
                    </a:lnTo>
                    <a:lnTo>
                      <a:pt x="11" y="3"/>
                    </a:lnTo>
                    <a:lnTo>
                      <a:pt x="8" y="1"/>
                    </a:lnTo>
                    <a:lnTo>
                      <a:pt x="5" y="0"/>
                    </a:lnTo>
                    <a:lnTo>
                      <a:pt x="8" y="1"/>
                    </a:lnTo>
                    <a:lnTo>
                      <a:pt x="5" y="0"/>
                    </a:lnTo>
                    <a:lnTo>
                      <a:pt x="1" y="1"/>
                    </a:lnTo>
                    <a:lnTo>
                      <a:pt x="0" y="4"/>
                    </a:lnTo>
                    <a:lnTo>
                      <a:pt x="1" y="8"/>
                    </a:lnTo>
                    <a:lnTo>
                      <a:pt x="5" y="9"/>
                    </a:lnTo>
                    <a:close/>
                  </a:path>
                </a:pathLst>
              </a:custGeom>
              <a:solidFill>
                <a:srgbClr val="000000">
                  <a:alpha val="100000"/>
                </a:srgbClr>
              </a:solidFill>
              <a:ln w="9525">
                <a:noFill/>
              </a:ln>
            </p:spPr>
            <p:txBody>
              <a:bodyPr/>
              <a:p>
                <a:endParaRPr lang="zh-CN" altLang="en-US"/>
              </a:p>
            </p:txBody>
          </p:sp>
          <p:sp>
            <p:nvSpPr>
              <p:cNvPr id="44156" name="Freeform 289"/>
              <p:cNvSpPr/>
              <p:nvPr/>
            </p:nvSpPr>
            <p:spPr>
              <a:xfrm>
                <a:off x="4225" y="3456"/>
                <a:ext cx="22" cy="7"/>
              </a:xfrm>
              <a:custGeom>
                <a:avLst/>
                <a:gdLst>
                  <a:gd name="txL" fmla="*/ 0 w 44"/>
                  <a:gd name="txT" fmla="*/ 0 h 15"/>
                  <a:gd name="txR" fmla="*/ 44 w 44"/>
                  <a:gd name="txB" fmla="*/ 15 h 1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0" y="0"/>
                  </a:cxn>
                  <a:cxn ang="0">
                    <a:pos x="1" y="0"/>
                  </a:cxn>
                  <a:cxn ang="0">
                    <a:pos x="1" y="0"/>
                  </a:cxn>
                  <a:cxn ang="0">
                    <a:pos x="1" y="0"/>
                  </a:cxn>
                </a:cxnLst>
                <a:rect l="txL" t="txT" r="txR" b="txB"/>
                <a:pathLst>
                  <a:path w="44" h="15">
                    <a:moveTo>
                      <a:pt x="9" y="10"/>
                    </a:moveTo>
                    <a:lnTo>
                      <a:pt x="5" y="15"/>
                    </a:lnTo>
                    <a:lnTo>
                      <a:pt x="7" y="15"/>
                    </a:lnTo>
                    <a:lnTo>
                      <a:pt x="8" y="14"/>
                    </a:lnTo>
                    <a:lnTo>
                      <a:pt x="13" y="14"/>
                    </a:lnTo>
                    <a:lnTo>
                      <a:pt x="19" y="13"/>
                    </a:lnTo>
                    <a:lnTo>
                      <a:pt x="25" y="11"/>
                    </a:lnTo>
                    <a:lnTo>
                      <a:pt x="31" y="11"/>
                    </a:lnTo>
                    <a:lnTo>
                      <a:pt x="38" y="10"/>
                    </a:lnTo>
                    <a:lnTo>
                      <a:pt x="44" y="9"/>
                    </a:lnTo>
                    <a:lnTo>
                      <a:pt x="44" y="0"/>
                    </a:lnTo>
                    <a:lnTo>
                      <a:pt x="38" y="1"/>
                    </a:lnTo>
                    <a:lnTo>
                      <a:pt x="31" y="2"/>
                    </a:lnTo>
                    <a:lnTo>
                      <a:pt x="25" y="2"/>
                    </a:lnTo>
                    <a:lnTo>
                      <a:pt x="19" y="3"/>
                    </a:lnTo>
                    <a:lnTo>
                      <a:pt x="13" y="4"/>
                    </a:lnTo>
                    <a:lnTo>
                      <a:pt x="8" y="4"/>
                    </a:lnTo>
                    <a:lnTo>
                      <a:pt x="5" y="6"/>
                    </a:lnTo>
                    <a:lnTo>
                      <a:pt x="0" y="10"/>
                    </a:lnTo>
                    <a:lnTo>
                      <a:pt x="5" y="6"/>
                    </a:lnTo>
                    <a:lnTo>
                      <a:pt x="1" y="7"/>
                    </a:lnTo>
                    <a:lnTo>
                      <a:pt x="0" y="10"/>
                    </a:lnTo>
                    <a:lnTo>
                      <a:pt x="1" y="14"/>
                    </a:lnTo>
                    <a:lnTo>
                      <a:pt x="5" y="15"/>
                    </a:lnTo>
                    <a:lnTo>
                      <a:pt x="9" y="10"/>
                    </a:lnTo>
                    <a:close/>
                  </a:path>
                </a:pathLst>
              </a:custGeom>
              <a:solidFill>
                <a:srgbClr val="000000">
                  <a:alpha val="100000"/>
                </a:srgbClr>
              </a:solidFill>
              <a:ln w="9525">
                <a:noFill/>
              </a:ln>
            </p:spPr>
            <p:txBody>
              <a:bodyPr/>
              <a:p>
                <a:endParaRPr lang="zh-CN" altLang="en-US"/>
              </a:p>
            </p:txBody>
          </p:sp>
          <p:sp>
            <p:nvSpPr>
              <p:cNvPr id="44157" name="Freeform 290"/>
              <p:cNvSpPr/>
              <p:nvPr/>
            </p:nvSpPr>
            <p:spPr>
              <a:xfrm>
                <a:off x="4198" y="3461"/>
                <a:ext cx="32" cy="54"/>
              </a:xfrm>
              <a:custGeom>
                <a:avLst/>
                <a:gdLst>
                  <a:gd name="txL" fmla="*/ 0 w 63"/>
                  <a:gd name="txT" fmla="*/ 0 h 107"/>
                  <a:gd name="txR" fmla="*/ 63 w 63"/>
                  <a:gd name="txB" fmla="*/ 107 h 107"/>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1" y="1"/>
                  </a:cxn>
                  <a:cxn ang="0">
                    <a:pos x="1" y="1"/>
                  </a:cxn>
                  <a:cxn ang="0">
                    <a:pos x="1" y="1"/>
                  </a:cxn>
                  <a:cxn ang="0">
                    <a:pos x="1" y="1"/>
                  </a:cxn>
                  <a:cxn ang="0">
                    <a:pos x="1" y="1"/>
                  </a:cxn>
                  <a:cxn ang="0">
                    <a:pos x="1" y="1"/>
                  </a:cxn>
                  <a:cxn ang="0">
                    <a:pos x="0" y="1"/>
                  </a:cxn>
                  <a:cxn ang="0">
                    <a:pos x="0" y="1"/>
                  </a:cxn>
                  <a:cxn ang="0">
                    <a:pos x="1" y="1"/>
                  </a:cxn>
                </a:cxnLst>
                <a:rect l="txL" t="txT" r="txR" b="txB"/>
                <a:pathLst>
                  <a:path w="63" h="107">
                    <a:moveTo>
                      <a:pt x="7" y="107"/>
                    </a:moveTo>
                    <a:lnTo>
                      <a:pt x="7" y="107"/>
                    </a:lnTo>
                    <a:lnTo>
                      <a:pt x="18" y="95"/>
                    </a:lnTo>
                    <a:lnTo>
                      <a:pt x="30" y="80"/>
                    </a:lnTo>
                    <a:lnTo>
                      <a:pt x="39" y="65"/>
                    </a:lnTo>
                    <a:lnTo>
                      <a:pt x="47" y="50"/>
                    </a:lnTo>
                    <a:lnTo>
                      <a:pt x="54" y="35"/>
                    </a:lnTo>
                    <a:lnTo>
                      <a:pt x="59" y="21"/>
                    </a:lnTo>
                    <a:lnTo>
                      <a:pt x="62" y="11"/>
                    </a:lnTo>
                    <a:lnTo>
                      <a:pt x="63" y="0"/>
                    </a:lnTo>
                    <a:lnTo>
                      <a:pt x="54" y="0"/>
                    </a:lnTo>
                    <a:lnTo>
                      <a:pt x="53" y="8"/>
                    </a:lnTo>
                    <a:lnTo>
                      <a:pt x="49" y="19"/>
                    </a:lnTo>
                    <a:lnTo>
                      <a:pt x="45" y="32"/>
                    </a:lnTo>
                    <a:lnTo>
                      <a:pt x="38" y="45"/>
                    </a:lnTo>
                    <a:lnTo>
                      <a:pt x="30" y="60"/>
                    </a:lnTo>
                    <a:lnTo>
                      <a:pt x="21" y="75"/>
                    </a:lnTo>
                    <a:lnTo>
                      <a:pt x="12" y="88"/>
                    </a:lnTo>
                    <a:lnTo>
                      <a:pt x="0" y="100"/>
                    </a:lnTo>
                    <a:lnTo>
                      <a:pt x="7" y="107"/>
                    </a:lnTo>
                    <a:close/>
                  </a:path>
                </a:pathLst>
              </a:custGeom>
              <a:solidFill>
                <a:srgbClr val="000000">
                  <a:alpha val="100000"/>
                </a:srgbClr>
              </a:solidFill>
              <a:ln w="9525">
                <a:noFill/>
              </a:ln>
            </p:spPr>
            <p:txBody>
              <a:bodyPr/>
              <a:p>
                <a:endParaRPr lang="zh-CN" altLang="en-US"/>
              </a:p>
            </p:txBody>
          </p:sp>
          <p:sp>
            <p:nvSpPr>
              <p:cNvPr id="44158" name="Freeform 291"/>
              <p:cNvSpPr/>
              <p:nvPr/>
            </p:nvSpPr>
            <p:spPr>
              <a:xfrm>
                <a:off x="4179" y="3511"/>
                <a:ext cx="22" cy="16"/>
              </a:xfrm>
              <a:custGeom>
                <a:avLst/>
                <a:gdLst>
                  <a:gd name="txL" fmla="*/ 0 w 45"/>
                  <a:gd name="txT" fmla="*/ 0 h 32"/>
                  <a:gd name="txR" fmla="*/ 45 w 45"/>
                  <a:gd name="txB" fmla="*/ 32 h 32"/>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45" h="32">
                    <a:moveTo>
                      <a:pt x="5" y="32"/>
                    </a:moveTo>
                    <a:lnTo>
                      <a:pt x="6" y="32"/>
                    </a:lnTo>
                    <a:lnTo>
                      <a:pt x="10" y="30"/>
                    </a:lnTo>
                    <a:lnTo>
                      <a:pt x="17" y="28"/>
                    </a:lnTo>
                    <a:lnTo>
                      <a:pt x="22" y="26"/>
                    </a:lnTo>
                    <a:lnTo>
                      <a:pt x="26" y="23"/>
                    </a:lnTo>
                    <a:lnTo>
                      <a:pt x="31" y="19"/>
                    </a:lnTo>
                    <a:lnTo>
                      <a:pt x="36" y="15"/>
                    </a:lnTo>
                    <a:lnTo>
                      <a:pt x="41" y="12"/>
                    </a:lnTo>
                    <a:lnTo>
                      <a:pt x="45" y="7"/>
                    </a:lnTo>
                    <a:lnTo>
                      <a:pt x="38" y="0"/>
                    </a:lnTo>
                    <a:lnTo>
                      <a:pt x="35" y="5"/>
                    </a:lnTo>
                    <a:lnTo>
                      <a:pt x="31" y="9"/>
                    </a:lnTo>
                    <a:lnTo>
                      <a:pt x="26" y="12"/>
                    </a:lnTo>
                    <a:lnTo>
                      <a:pt x="22" y="14"/>
                    </a:lnTo>
                    <a:lnTo>
                      <a:pt x="17" y="17"/>
                    </a:lnTo>
                    <a:lnTo>
                      <a:pt x="13" y="19"/>
                    </a:lnTo>
                    <a:lnTo>
                      <a:pt x="8" y="21"/>
                    </a:lnTo>
                    <a:lnTo>
                      <a:pt x="3" y="22"/>
                    </a:lnTo>
                    <a:lnTo>
                      <a:pt x="5" y="22"/>
                    </a:lnTo>
                    <a:lnTo>
                      <a:pt x="3" y="22"/>
                    </a:lnTo>
                    <a:lnTo>
                      <a:pt x="1" y="25"/>
                    </a:lnTo>
                    <a:lnTo>
                      <a:pt x="0" y="28"/>
                    </a:lnTo>
                    <a:lnTo>
                      <a:pt x="2" y="30"/>
                    </a:lnTo>
                    <a:lnTo>
                      <a:pt x="6" y="32"/>
                    </a:lnTo>
                    <a:lnTo>
                      <a:pt x="5" y="32"/>
                    </a:lnTo>
                    <a:close/>
                  </a:path>
                </a:pathLst>
              </a:custGeom>
              <a:solidFill>
                <a:srgbClr val="000000">
                  <a:alpha val="100000"/>
                </a:srgbClr>
              </a:solidFill>
              <a:ln w="9525">
                <a:noFill/>
              </a:ln>
            </p:spPr>
            <p:txBody>
              <a:bodyPr/>
              <a:p>
                <a:endParaRPr lang="zh-CN" altLang="en-US"/>
              </a:p>
            </p:txBody>
          </p:sp>
          <p:sp>
            <p:nvSpPr>
              <p:cNvPr id="44159" name="Freeform 292"/>
              <p:cNvSpPr/>
              <p:nvPr/>
            </p:nvSpPr>
            <p:spPr>
              <a:xfrm>
                <a:off x="4144" y="3503"/>
                <a:ext cx="37" cy="24"/>
              </a:xfrm>
              <a:custGeom>
                <a:avLst/>
                <a:gdLst>
                  <a:gd name="txL" fmla="*/ 0 w 74"/>
                  <a:gd name="txT" fmla="*/ 0 h 48"/>
                  <a:gd name="txR" fmla="*/ 74 w 74"/>
                  <a:gd name="txB" fmla="*/ 48 h 48"/>
                </a:gdLst>
                <a:ahLst/>
                <a:cxnLst>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0" y="1"/>
                  </a:cxn>
                  <a:cxn ang="0">
                    <a:pos x="0" y="1"/>
                  </a:cxn>
                </a:cxnLst>
                <a:rect l="txL" t="txT" r="txR" b="txB"/>
                <a:pathLst>
                  <a:path w="74" h="48">
                    <a:moveTo>
                      <a:pt x="0" y="4"/>
                    </a:moveTo>
                    <a:lnTo>
                      <a:pt x="0" y="6"/>
                    </a:lnTo>
                    <a:lnTo>
                      <a:pt x="5" y="13"/>
                    </a:lnTo>
                    <a:lnTo>
                      <a:pt x="10" y="19"/>
                    </a:lnTo>
                    <a:lnTo>
                      <a:pt x="18" y="26"/>
                    </a:lnTo>
                    <a:lnTo>
                      <a:pt x="29" y="34"/>
                    </a:lnTo>
                    <a:lnTo>
                      <a:pt x="40" y="39"/>
                    </a:lnTo>
                    <a:lnTo>
                      <a:pt x="52" y="44"/>
                    </a:lnTo>
                    <a:lnTo>
                      <a:pt x="64" y="48"/>
                    </a:lnTo>
                    <a:lnTo>
                      <a:pt x="74" y="48"/>
                    </a:lnTo>
                    <a:lnTo>
                      <a:pt x="74" y="38"/>
                    </a:lnTo>
                    <a:lnTo>
                      <a:pt x="64" y="38"/>
                    </a:lnTo>
                    <a:lnTo>
                      <a:pt x="54" y="35"/>
                    </a:lnTo>
                    <a:lnTo>
                      <a:pt x="45" y="30"/>
                    </a:lnTo>
                    <a:lnTo>
                      <a:pt x="33" y="25"/>
                    </a:lnTo>
                    <a:lnTo>
                      <a:pt x="25" y="19"/>
                    </a:lnTo>
                    <a:lnTo>
                      <a:pt x="17" y="12"/>
                    </a:lnTo>
                    <a:lnTo>
                      <a:pt x="11" y="6"/>
                    </a:lnTo>
                    <a:lnTo>
                      <a:pt x="9" y="4"/>
                    </a:lnTo>
                    <a:lnTo>
                      <a:pt x="9" y="6"/>
                    </a:lnTo>
                    <a:lnTo>
                      <a:pt x="9" y="4"/>
                    </a:lnTo>
                    <a:lnTo>
                      <a:pt x="7" y="0"/>
                    </a:lnTo>
                    <a:lnTo>
                      <a:pt x="3" y="0"/>
                    </a:lnTo>
                    <a:lnTo>
                      <a:pt x="1" y="3"/>
                    </a:lnTo>
                    <a:lnTo>
                      <a:pt x="0" y="6"/>
                    </a:lnTo>
                    <a:lnTo>
                      <a:pt x="0" y="4"/>
                    </a:lnTo>
                    <a:close/>
                  </a:path>
                </a:pathLst>
              </a:custGeom>
              <a:solidFill>
                <a:srgbClr val="000000">
                  <a:alpha val="100000"/>
                </a:srgbClr>
              </a:solidFill>
              <a:ln w="9525">
                <a:noFill/>
              </a:ln>
            </p:spPr>
            <p:txBody>
              <a:bodyPr/>
              <a:p>
                <a:endParaRPr lang="zh-CN" altLang="en-US"/>
              </a:p>
            </p:txBody>
          </p:sp>
          <p:sp>
            <p:nvSpPr>
              <p:cNvPr id="44160" name="Freeform 293"/>
              <p:cNvSpPr/>
              <p:nvPr/>
            </p:nvSpPr>
            <p:spPr>
              <a:xfrm>
                <a:off x="4120" y="3467"/>
                <a:ext cx="31" cy="39"/>
              </a:xfrm>
              <a:custGeom>
                <a:avLst/>
                <a:gdLst>
                  <a:gd name="txL" fmla="*/ 0 w 63"/>
                  <a:gd name="txT" fmla="*/ 0 h 77"/>
                  <a:gd name="txR" fmla="*/ 63 w 63"/>
                  <a:gd name="txB" fmla="*/ 77 h 77"/>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0"/>
                  </a:cxn>
                  <a:cxn ang="0">
                    <a:pos x="0" y="1"/>
                  </a:cxn>
                  <a:cxn ang="0">
                    <a:pos x="0" y="1"/>
                  </a:cxn>
                  <a:cxn ang="0">
                    <a:pos x="0" y="1"/>
                  </a:cxn>
                  <a:cxn ang="0">
                    <a:pos x="0" y="1"/>
                  </a:cxn>
                  <a:cxn ang="0">
                    <a:pos x="0" y="1"/>
                  </a:cxn>
                </a:cxnLst>
                <a:rect l="txL" t="txT" r="txR" b="txB"/>
                <a:pathLst>
                  <a:path w="63" h="77">
                    <a:moveTo>
                      <a:pt x="0" y="2"/>
                    </a:moveTo>
                    <a:lnTo>
                      <a:pt x="5" y="9"/>
                    </a:lnTo>
                    <a:lnTo>
                      <a:pt x="23" y="9"/>
                    </a:lnTo>
                    <a:lnTo>
                      <a:pt x="35" y="15"/>
                    </a:lnTo>
                    <a:lnTo>
                      <a:pt x="42" y="22"/>
                    </a:lnTo>
                    <a:lnTo>
                      <a:pt x="48" y="32"/>
                    </a:lnTo>
                    <a:lnTo>
                      <a:pt x="51" y="44"/>
                    </a:lnTo>
                    <a:lnTo>
                      <a:pt x="51" y="56"/>
                    </a:lnTo>
                    <a:lnTo>
                      <a:pt x="51" y="68"/>
                    </a:lnTo>
                    <a:lnTo>
                      <a:pt x="50" y="75"/>
                    </a:lnTo>
                    <a:lnTo>
                      <a:pt x="59" y="77"/>
                    </a:lnTo>
                    <a:lnTo>
                      <a:pt x="60" y="68"/>
                    </a:lnTo>
                    <a:lnTo>
                      <a:pt x="63" y="56"/>
                    </a:lnTo>
                    <a:lnTo>
                      <a:pt x="60" y="44"/>
                    </a:lnTo>
                    <a:lnTo>
                      <a:pt x="57" y="30"/>
                    </a:lnTo>
                    <a:lnTo>
                      <a:pt x="51" y="17"/>
                    </a:lnTo>
                    <a:lnTo>
                      <a:pt x="40" y="6"/>
                    </a:lnTo>
                    <a:lnTo>
                      <a:pt x="23" y="0"/>
                    </a:lnTo>
                    <a:lnTo>
                      <a:pt x="5" y="0"/>
                    </a:lnTo>
                    <a:lnTo>
                      <a:pt x="10" y="7"/>
                    </a:lnTo>
                    <a:lnTo>
                      <a:pt x="5" y="0"/>
                    </a:lnTo>
                    <a:lnTo>
                      <a:pt x="2" y="1"/>
                    </a:lnTo>
                    <a:lnTo>
                      <a:pt x="0" y="5"/>
                    </a:lnTo>
                    <a:lnTo>
                      <a:pt x="2" y="8"/>
                    </a:lnTo>
                    <a:lnTo>
                      <a:pt x="5" y="9"/>
                    </a:lnTo>
                    <a:lnTo>
                      <a:pt x="0" y="2"/>
                    </a:lnTo>
                    <a:close/>
                  </a:path>
                </a:pathLst>
              </a:custGeom>
              <a:solidFill>
                <a:srgbClr val="000000">
                  <a:alpha val="100000"/>
                </a:srgbClr>
              </a:solidFill>
              <a:ln w="9525">
                <a:noFill/>
              </a:ln>
            </p:spPr>
            <p:txBody>
              <a:bodyPr/>
              <a:p>
                <a:endParaRPr lang="zh-CN" altLang="en-US"/>
              </a:p>
            </p:txBody>
          </p:sp>
          <p:sp>
            <p:nvSpPr>
              <p:cNvPr id="44161" name="Freeform 294"/>
              <p:cNvSpPr/>
              <p:nvPr/>
            </p:nvSpPr>
            <p:spPr>
              <a:xfrm>
                <a:off x="4120" y="3433"/>
                <a:ext cx="20" cy="38"/>
              </a:xfrm>
              <a:custGeom>
                <a:avLst/>
                <a:gdLst>
                  <a:gd name="txL" fmla="*/ 0 w 42"/>
                  <a:gd name="txT" fmla="*/ 0 h 75"/>
                  <a:gd name="txR" fmla="*/ 42 w 42"/>
                  <a:gd name="txB" fmla="*/ 75 h 75"/>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Lst>
                <a:rect l="txL" t="txT" r="txR" b="txB"/>
                <a:pathLst>
                  <a:path w="42" h="75">
                    <a:moveTo>
                      <a:pt x="33" y="3"/>
                    </a:moveTo>
                    <a:lnTo>
                      <a:pt x="33" y="3"/>
                    </a:lnTo>
                    <a:lnTo>
                      <a:pt x="23" y="24"/>
                    </a:lnTo>
                    <a:lnTo>
                      <a:pt x="15" y="43"/>
                    </a:lnTo>
                    <a:lnTo>
                      <a:pt x="7" y="59"/>
                    </a:lnTo>
                    <a:lnTo>
                      <a:pt x="0" y="70"/>
                    </a:lnTo>
                    <a:lnTo>
                      <a:pt x="10" y="75"/>
                    </a:lnTo>
                    <a:lnTo>
                      <a:pt x="17" y="63"/>
                    </a:lnTo>
                    <a:lnTo>
                      <a:pt x="25" y="47"/>
                    </a:lnTo>
                    <a:lnTo>
                      <a:pt x="33" y="26"/>
                    </a:lnTo>
                    <a:lnTo>
                      <a:pt x="42" y="6"/>
                    </a:lnTo>
                    <a:lnTo>
                      <a:pt x="41" y="2"/>
                    </a:lnTo>
                    <a:lnTo>
                      <a:pt x="38" y="0"/>
                    </a:lnTo>
                    <a:lnTo>
                      <a:pt x="35" y="0"/>
                    </a:lnTo>
                    <a:lnTo>
                      <a:pt x="33" y="3"/>
                    </a:lnTo>
                    <a:close/>
                  </a:path>
                </a:pathLst>
              </a:custGeom>
              <a:solidFill>
                <a:srgbClr val="000000">
                  <a:alpha val="100000"/>
                </a:srgbClr>
              </a:solidFill>
              <a:ln w="9525">
                <a:noFill/>
              </a:ln>
            </p:spPr>
            <p:txBody>
              <a:bodyPr/>
              <a:p>
                <a:endParaRPr lang="zh-CN" altLang="en-US"/>
              </a:p>
            </p:txBody>
          </p:sp>
          <p:sp>
            <p:nvSpPr>
              <p:cNvPr id="44162" name="Freeform 295"/>
              <p:cNvSpPr/>
              <p:nvPr/>
            </p:nvSpPr>
            <p:spPr>
              <a:xfrm>
                <a:off x="4136" y="3406"/>
                <a:ext cx="15" cy="30"/>
              </a:xfrm>
              <a:custGeom>
                <a:avLst/>
                <a:gdLst>
                  <a:gd name="txL" fmla="*/ 0 w 30"/>
                  <a:gd name="txT" fmla="*/ 0 h 61"/>
                  <a:gd name="txR" fmla="*/ 30 w 30"/>
                  <a:gd name="txB" fmla="*/ 61 h 61"/>
                </a:gdLst>
                <a:ahLst/>
                <a:cxnLst>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Lst>
                <a:rect l="txL" t="txT" r="txR" b="txB"/>
                <a:pathLst>
                  <a:path w="30" h="61">
                    <a:moveTo>
                      <a:pt x="20" y="0"/>
                    </a:moveTo>
                    <a:lnTo>
                      <a:pt x="20" y="0"/>
                    </a:lnTo>
                    <a:lnTo>
                      <a:pt x="18" y="9"/>
                    </a:lnTo>
                    <a:lnTo>
                      <a:pt x="14" y="23"/>
                    </a:lnTo>
                    <a:lnTo>
                      <a:pt x="7" y="40"/>
                    </a:lnTo>
                    <a:lnTo>
                      <a:pt x="0" y="58"/>
                    </a:lnTo>
                    <a:lnTo>
                      <a:pt x="9" y="61"/>
                    </a:lnTo>
                    <a:lnTo>
                      <a:pt x="16" y="42"/>
                    </a:lnTo>
                    <a:lnTo>
                      <a:pt x="23" y="25"/>
                    </a:lnTo>
                    <a:lnTo>
                      <a:pt x="27" y="11"/>
                    </a:lnTo>
                    <a:lnTo>
                      <a:pt x="30" y="0"/>
                    </a:lnTo>
                    <a:lnTo>
                      <a:pt x="20" y="0"/>
                    </a:lnTo>
                    <a:close/>
                  </a:path>
                </a:pathLst>
              </a:custGeom>
              <a:solidFill>
                <a:srgbClr val="000000">
                  <a:alpha val="100000"/>
                </a:srgbClr>
              </a:solidFill>
              <a:ln w="9525">
                <a:noFill/>
              </a:ln>
            </p:spPr>
            <p:txBody>
              <a:bodyPr/>
              <a:p>
                <a:endParaRPr lang="zh-CN" altLang="en-US"/>
              </a:p>
            </p:txBody>
          </p:sp>
          <p:sp>
            <p:nvSpPr>
              <p:cNvPr id="44163" name="Freeform 296"/>
              <p:cNvSpPr/>
              <p:nvPr/>
            </p:nvSpPr>
            <p:spPr>
              <a:xfrm>
                <a:off x="4146" y="3372"/>
                <a:ext cx="29" cy="34"/>
              </a:xfrm>
              <a:custGeom>
                <a:avLst/>
                <a:gdLst>
                  <a:gd name="txL" fmla="*/ 0 w 58"/>
                  <a:gd name="txT" fmla="*/ 0 h 67"/>
                  <a:gd name="txR" fmla="*/ 58 w 58"/>
                  <a:gd name="txB" fmla="*/ 67 h 67"/>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8" h="67">
                    <a:moveTo>
                      <a:pt x="52" y="0"/>
                    </a:moveTo>
                    <a:lnTo>
                      <a:pt x="51" y="0"/>
                    </a:lnTo>
                    <a:lnTo>
                      <a:pt x="44" y="6"/>
                    </a:lnTo>
                    <a:lnTo>
                      <a:pt x="36" y="13"/>
                    </a:lnTo>
                    <a:lnTo>
                      <a:pt x="28" y="21"/>
                    </a:lnTo>
                    <a:lnTo>
                      <a:pt x="20" y="29"/>
                    </a:lnTo>
                    <a:lnTo>
                      <a:pt x="12" y="39"/>
                    </a:lnTo>
                    <a:lnTo>
                      <a:pt x="6" y="47"/>
                    </a:lnTo>
                    <a:lnTo>
                      <a:pt x="3" y="57"/>
                    </a:lnTo>
                    <a:lnTo>
                      <a:pt x="0" y="67"/>
                    </a:lnTo>
                    <a:lnTo>
                      <a:pt x="10" y="67"/>
                    </a:lnTo>
                    <a:lnTo>
                      <a:pt x="12" y="60"/>
                    </a:lnTo>
                    <a:lnTo>
                      <a:pt x="15" y="52"/>
                    </a:lnTo>
                    <a:lnTo>
                      <a:pt x="21" y="44"/>
                    </a:lnTo>
                    <a:lnTo>
                      <a:pt x="27" y="36"/>
                    </a:lnTo>
                    <a:lnTo>
                      <a:pt x="35" y="28"/>
                    </a:lnTo>
                    <a:lnTo>
                      <a:pt x="43" y="19"/>
                    </a:lnTo>
                    <a:lnTo>
                      <a:pt x="51" y="13"/>
                    </a:lnTo>
                    <a:lnTo>
                      <a:pt x="58" y="7"/>
                    </a:lnTo>
                    <a:lnTo>
                      <a:pt x="57" y="7"/>
                    </a:lnTo>
                    <a:lnTo>
                      <a:pt x="52" y="0"/>
                    </a:lnTo>
                    <a:close/>
                  </a:path>
                </a:pathLst>
              </a:custGeom>
              <a:solidFill>
                <a:srgbClr val="000000">
                  <a:alpha val="100000"/>
                </a:srgbClr>
              </a:solidFill>
              <a:ln w="9525">
                <a:noFill/>
              </a:ln>
            </p:spPr>
            <p:txBody>
              <a:bodyPr/>
              <a:p>
                <a:endParaRPr lang="zh-CN" altLang="en-US"/>
              </a:p>
            </p:txBody>
          </p:sp>
          <p:sp>
            <p:nvSpPr>
              <p:cNvPr id="44164" name="Freeform 297"/>
              <p:cNvSpPr/>
              <p:nvPr/>
            </p:nvSpPr>
            <p:spPr>
              <a:xfrm>
                <a:off x="4172" y="3358"/>
                <a:ext cx="20" cy="18"/>
              </a:xfrm>
              <a:custGeom>
                <a:avLst/>
                <a:gdLst>
                  <a:gd name="txL" fmla="*/ 0 w 39"/>
                  <a:gd name="txT" fmla="*/ 0 h 36"/>
                  <a:gd name="txR" fmla="*/ 39 w 39"/>
                  <a:gd name="txB" fmla="*/ 36 h 36"/>
                </a:gdLst>
                <a:ahLst/>
                <a:cxnLst>
                  <a:cxn ang="0">
                    <a:pos x="1" y="0"/>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39" h="36">
                    <a:moveTo>
                      <a:pt x="39" y="0"/>
                    </a:moveTo>
                    <a:lnTo>
                      <a:pt x="39" y="1"/>
                    </a:lnTo>
                    <a:lnTo>
                      <a:pt x="32" y="1"/>
                    </a:lnTo>
                    <a:lnTo>
                      <a:pt x="26" y="4"/>
                    </a:lnTo>
                    <a:lnTo>
                      <a:pt x="21" y="7"/>
                    </a:lnTo>
                    <a:lnTo>
                      <a:pt x="15" y="12"/>
                    </a:lnTo>
                    <a:lnTo>
                      <a:pt x="12" y="16"/>
                    </a:lnTo>
                    <a:lnTo>
                      <a:pt x="8" y="20"/>
                    </a:lnTo>
                    <a:lnTo>
                      <a:pt x="4" y="24"/>
                    </a:lnTo>
                    <a:lnTo>
                      <a:pt x="0" y="29"/>
                    </a:lnTo>
                    <a:lnTo>
                      <a:pt x="5" y="36"/>
                    </a:lnTo>
                    <a:lnTo>
                      <a:pt x="11" y="31"/>
                    </a:lnTo>
                    <a:lnTo>
                      <a:pt x="15" y="27"/>
                    </a:lnTo>
                    <a:lnTo>
                      <a:pt x="19" y="23"/>
                    </a:lnTo>
                    <a:lnTo>
                      <a:pt x="22" y="19"/>
                    </a:lnTo>
                    <a:lnTo>
                      <a:pt x="26" y="14"/>
                    </a:lnTo>
                    <a:lnTo>
                      <a:pt x="30" y="13"/>
                    </a:lnTo>
                    <a:lnTo>
                      <a:pt x="32" y="10"/>
                    </a:lnTo>
                    <a:lnTo>
                      <a:pt x="39" y="10"/>
                    </a:lnTo>
                    <a:lnTo>
                      <a:pt x="39" y="12"/>
                    </a:lnTo>
                    <a:lnTo>
                      <a:pt x="39" y="0"/>
                    </a:lnTo>
                    <a:close/>
                  </a:path>
                </a:pathLst>
              </a:custGeom>
              <a:solidFill>
                <a:srgbClr val="000000">
                  <a:alpha val="100000"/>
                </a:srgbClr>
              </a:solidFill>
              <a:ln w="9525">
                <a:noFill/>
              </a:ln>
            </p:spPr>
            <p:txBody>
              <a:bodyPr/>
              <a:p>
                <a:endParaRPr lang="zh-CN" altLang="en-US"/>
              </a:p>
            </p:txBody>
          </p:sp>
          <p:sp>
            <p:nvSpPr>
              <p:cNvPr id="44165" name="Freeform 298"/>
              <p:cNvSpPr/>
              <p:nvPr/>
            </p:nvSpPr>
            <p:spPr>
              <a:xfrm>
                <a:off x="4192" y="3358"/>
                <a:ext cx="11" cy="8"/>
              </a:xfrm>
              <a:custGeom>
                <a:avLst/>
                <a:gdLst>
                  <a:gd name="txL" fmla="*/ 0 w 23"/>
                  <a:gd name="txT" fmla="*/ 0 h 16"/>
                  <a:gd name="txR" fmla="*/ 23 w 23"/>
                  <a:gd name="txB" fmla="*/ 16 h 16"/>
                </a:gdLst>
                <a:ahLst/>
                <a:cxnLst>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Lst>
                <a:rect l="txL" t="txT" r="txR" b="txB"/>
                <a:pathLst>
                  <a:path w="23" h="16">
                    <a:moveTo>
                      <a:pt x="23" y="7"/>
                    </a:moveTo>
                    <a:lnTo>
                      <a:pt x="23" y="7"/>
                    </a:lnTo>
                    <a:lnTo>
                      <a:pt x="16" y="5"/>
                    </a:lnTo>
                    <a:lnTo>
                      <a:pt x="11" y="2"/>
                    </a:lnTo>
                    <a:lnTo>
                      <a:pt x="5" y="1"/>
                    </a:lnTo>
                    <a:lnTo>
                      <a:pt x="0" y="0"/>
                    </a:lnTo>
                    <a:lnTo>
                      <a:pt x="0" y="12"/>
                    </a:lnTo>
                    <a:lnTo>
                      <a:pt x="5" y="10"/>
                    </a:lnTo>
                    <a:lnTo>
                      <a:pt x="8" y="12"/>
                    </a:lnTo>
                    <a:lnTo>
                      <a:pt x="14" y="14"/>
                    </a:lnTo>
                    <a:lnTo>
                      <a:pt x="21" y="16"/>
                    </a:lnTo>
                    <a:lnTo>
                      <a:pt x="23" y="7"/>
                    </a:lnTo>
                    <a:close/>
                  </a:path>
                </a:pathLst>
              </a:custGeom>
              <a:solidFill>
                <a:srgbClr val="000000">
                  <a:alpha val="100000"/>
                </a:srgbClr>
              </a:solidFill>
              <a:ln w="9525">
                <a:noFill/>
              </a:ln>
            </p:spPr>
            <p:txBody>
              <a:bodyPr/>
              <a:p>
                <a:endParaRPr lang="zh-CN" altLang="en-US"/>
              </a:p>
            </p:txBody>
          </p:sp>
          <p:sp>
            <p:nvSpPr>
              <p:cNvPr id="44166" name="Freeform 299"/>
              <p:cNvSpPr/>
              <p:nvPr/>
            </p:nvSpPr>
            <p:spPr>
              <a:xfrm>
                <a:off x="4202" y="3361"/>
                <a:ext cx="31" cy="21"/>
              </a:xfrm>
              <a:custGeom>
                <a:avLst/>
                <a:gdLst>
                  <a:gd name="txL" fmla="*/ 0 w 61"/>
                  <a:gd name="txT" fmla="*/ 0 h 40"/>
                  <a:gd name="txR" fmla="*/ 61 w 61"/>
                  <a:gd name="txB" fmla="*/ 40 h 40"/>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1" h="40">
                    <a:moveTo>
                      <a:pt x="61" y="35"/>
                    </a:moveTo>
                    <a:lnTo>
                      <a:pt x="61" y="36"/>
                    </a:lnTo>
                    <a:lnTo>
                      <a:pt x="60" y="30"/>
                    </a:lnTo>
                    <a:lnTo>
                      <a:pt x="56" y="24"/>
                    </a:lnTo>
                    <a:lnTo>
                      <a:pt x="52" y="21"/>
                    </a:lnTo>
                    <a:lnTo>
                      <a:pt x="47" y="17"/>
                    </a:lnTo>
                    <a:lnTo>
                      <a:pt x="38" y="15"/>
                    </a:lnTo>
                    <a:lnTo>
                      <a:pt x="30" y="10"/>
                    </a:lnTo>
                    <a:lnTo>
                      <a:pt x="17" y="6"/>
                    </a:lnTo>
                    <a:lnTo>
                      <a:pt x="2" y="0"/>
                    </a:lnTo>
                    <a:lnTo>
                      <a:pt x="0" y="9"/>
                    </a:lnTo>
                    <a:lnTo>
                      <a:pt x="15" y="15"/>
                    </a:lnTo>
                    <a:lnTo>
                      <a:pt x="25" y="20"/>
                    </a:lnTo>
                    <a:lnTo>
                      <a:pt x="36" y="24"/>
                    </a:lnTo>
                    <a:lnTo>
                      <a:pt x="43" y="26"/>
                    </a:lnTo>
                    <a:lnTo>
                      <a:pt x="47" y="30"/>
                    </a:lnTo>
                    <a:lnTo>
                      <a:pt x="50" y="31"/>
                    </a:lnTo>
                    <a:lnTo>
                      <a:pt x="51" y="32"/>
                    </a:lnTo>
                    <a:lnTo>
                      <a:pt x="52" y="36"/>
                    </a:lnTo>
                    <a:lnTo>
                      <a:pt x="52" y="37"/>
                    </a:lnTo>
                    <a:lnTo>
                      <a:pt x="52" y="36"/>
                    </a:lnTo>
                    <a:lnTo>
                      <a:pt x="53" y="39"/>
                    </a:lnTo>
                    <a:lnTo>
                      <a:pt x="56" y="40"/>
                    </a:lnTo>
                    <a:lnTo>
                      <a:pt x="60" y="39"/>
                    </a:lnTo>
                    <a:lnTo>
                      <a:pt x="61" y="36"/>
                    </a:lnTo>
                    <a:lnTo>
                      <a:pt x="61" y="35"/>
                    </a:lnTo>
                    <a:close/>
                  </a:path>
                </a:pathLst>
              </a:custGeom>
              <a:solidFill>
                <a:srgbClr val="000000">
                  <a:alpha val="100000"/>
                </a:srgbClr>
              </a:solidFill>
              <a:ln w="9525">
                <a:noFill/>
              </a:ln>
            </p:spPr>
            <p:txBody>
              <a:bodyPr/>
              <a:p>
                <a:endParaRPr lang="zh-CN" altLang="en-US"/>
              </a:p>
            </p:txBody>
          </p:sp>
          <p:sp>
            <p:nvSpPr>
              <p:cNvPr id="44167" name="Freeform 300"/>
              <p:cNvSpPr/>
              <p:nvPr/>
            </p:nvSpPr>
            <p:spPr>
              <a:xfrm>
                <a:off x="3951" y="3527"/>
                <a:ext cx="198" cy="185"/>
              </a:xfrm>
              <a:custGeom>
                <a:avLst/>
                <a:gdLst>
                  <a:gd name="txL" fmla="*/ 0 w 396"/>
                  <a:gd name="txT" fmla="*/ 0 h 369"/>
                  <a:gd name="txR" fmla="*/ 396 w 396"/>
                  <a:gd name="txB" fmla="*/ 369 h 369"/>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396" h="369">
                    <a:moveTo>
                      <a:pt x="396" y="56"/>
                    </a:moveTo>
                    <a:lnTo>
                      <a:pt x="382" y="70"/>
                    </a:lnTo>
                    <a:lnTo>
                      <a:pt x="368" y="87"/>
                    </a:lnTo>
                    <a:lnTo>
                      <a:pt x="355" y="108"/>
                    </a:lnTo>
                    <a:lnTo>
                      <a:pt x="340" y="130"/>
                    </a:lnTo>
                    <a:lnTo>
                      <a:pt x="326" y="153"/>
                    </a:lnTo>
                    <a:lnTo>
                      <a:pt x="311" y="178"/>
                    </a:lnTo>
                    <a:lnTo>
                      <a:pt x="297" y="202"/>
                    </a:lnTo>
                    <a:lnTo>
                      <a:pt x="282" y="228"/>
                    </a:lnTo>
                    <a:lnTo>
                      <a:pt x="267" y="252"/>
                    </a:lnTo>
                    <a:lnTo>
                      <a:pt x="252" y="275"/>
                    </a:lnTo>
                    <a:lnTo>
                      <a:pt x="238" y="297"/>
                    </a:lnTo>
                    <a:lnTo>
                      <a:pt x="223" y="316"/>
                    </a:lnTo>
                    <a:lnTo>
                      <a:pt x="208" y="333"/>
                    </a:lnTo>
                    <a:lnTo>
                      <a:pt x="193" y="345"/>
                    </a:lnTo>
                    <a:lnTo>
                      <a:pt x="178" y="354"/>
                    </a:lnTo>
                    <a:lnTo>
                      <a:pt x="164" y="359"/>
                    </a:lnTo>
                    <a:lnTo>
                      <a:pt x="154" y="360"/>
                    </a:lnTo>
                    <a:lnTo>
                      <a:pt x="144" y="361"/>
                    </a:lnTo>
                    <a:lnTo>
                      <a:pt x="131" y="363"/>
                    </a:lnTo>
                    <a:lnTo>
                      <a:pt x="119" y="364"/>
                    </a:lnTo>
                    <a:lnTo>
                      <a:pt x="105" y="366"/>
                    </a:lnTo>
                    <a:lnTo>
                      <a:pt x="90" y="367"/>
                    </a:lnTo>
                    <a:lnTo>
                      <a:pt x="74" y="368"/>
                    </a:lnTo>
                    <a:lnTo>
                      <a:pt x="59" y="369"/>
                    </a:lnTo>
                    <a:lnTo>
                      <a:pt x="44" y="369"/>
                    </a:lnTo>
                    <a:lnTo>
                      <a:pt x="32" y="367"/>
                    </a:lnTo>
                    <a:lnTo>
                      <a:pt x="22" y="363"/>
                    </a:lnTo>
                    <a:lnTo>
                      <a:pt x="14" y="354"/>
                    </a:lnTo>
                    <a:lnTo>
                      <a:pt x="8" y="344"/>
                    </a:lnTo>
                    <a:lnTo>
                      <a:pt x="4" y="330"/>
                    </a:lnTo>
                    <a:lnTo>
                      <a:pt x="1" y="313"/>
                    </a:lnTo>
                    <a:lnTo>
                      <a:pt x="0" y="292"/>
                    </a:lnTo>
                    <a:lnTo>
                      <a:pt x="1" y="281"/>
                    </a:lnTo>
                    <a:lnTo>
                      <a:pt x="5" y="267"/>
                    </a:lnTo>
                    <a:lnTo>
                      <a:pt x="9" y="252"/>
                    </a:lnTo>
                    <a:lnTo>
                      <a:pt x="16" y="237"/>
                    </a:lnTo>
                    <a:lnTo>
                      <a:pt x="23" y="221"/>
                    </a:lnTo>
                    <a:lnTo>
                      <a:pt x="30" y="206"/>
                    </a:lnTo>
                    <a:lnTo>
                      <a:pt x="36" y="192"/>
                    </a:lnTo>
                    <a:lnTo>
                      <a:pt x="42" y="182"/>
                    </a:lnTo>
                    <a:lnTo>
                      <a:pt x="46" y="175"/>
                    </a:lnTo>
                    <a:lnTo>
                      <a:pt x="51" y="169"/>
                    </a:lnTo>
                    <a:lnTo>
                      <a:pt x="56" y="163"/>
                    </a:lnTo>
                    <a:lnTo>
                      <a:pt x="62" y="159"/>
                    </a:lnTo>
                    <a:lnTo>
                      <a:pt x="68" y="155"/>
                    </a:lnTo>
                    <a:lnTo>
                      <a:pt x="74" y="152"/>
                    </a:lnTo>
                    <a:lnTo>
                      <a:pt x="79" y="148"/>
                    </a:lnTo>
                    <a:lnTo>
                      <a:pt x="85" y="145"/>
                    </a:lnTo>
                    <a:lnTo>
                      <a:pt x="91" y="141"/>
                    </a:lnTo>
                    <a:lnTo>
                      <a:pt x="100" y="137"/>
                    </a:lnTo>
                    <a:lnTo>
                      <a:pt x="109" y="131"/>
                    </a:lnTo>
                    <a:lnTo>
                      <a:pt x="121" y="125"/>
                    </a:lnTo>
                    <a:lnTo>
                      <a:pt x="135" y="117"/>
                    </a:lnTo>
                    <a:lnTo>
                      <a:pt x="149" y="110"/>
                    </a:lnTo>
                    <a:lnTo>
                      <a:pt x="162" y="101"/>
                    </a:lnTo>
                    <a:lnTo>
                      <a:pt x="178" y="92"/>
                    </a:lnTo>
                    <a:lnTo>
                      <a:pt x="193" y="83"/>
                    </a:lnTo>
                    <a:lnTo>
                      <a:pt x="210" y="72"/>
                    </a:lnTo>
                    <a:lnTo>
                      <a:pt x="226" y="61"/>
                    </a:lnTo>
                    <a:lnTo>
                      <a:pt x="241" y="49"/>
                    </a:lnTo>
                    <a:lnTo>
                      <a:pt x="256" y="38"/>
                    </a:lnTo>
                    <a:lnTo>
                      <a:pt x="269" y="25"/>
                    </a:lnTo>
                    <a:lnTo>
                      <a:pt x="282" y="12"/>
                    </a:lnTo>
                    <a:lnTo>
                      <a:pt x="294" y="0"/>
                    </a:lnTo>
                    <a:lnTo>
                      <a:pt x="298" y="2"/>
                    </a:lnTo>
                    <a:lnTo>
                      <a:pt x="303" y="4"/>
                    </a:lnTo>
                    <a:lnTo>
                      <a:pt x="307" y="5"/>
                    </a:lnTo>
                    <a:lnTo>
                      <a:pt x="313" y="7"/>
                    </a:lnTo>
                    <a:lnTo>
                      <a:pt x="319" y="8"/>
                    </a:lnTo>
                    <a:lnTo>
                      <a:pt x="325" y="8"/>
                    </a:lnTo>
                    <a:lnTo>
                      <a:pt x="332" y="8"/>
                    </a:lnTo>
                    <a:lnTo>
                      <a:pt x="340" y="7"/>
                    </a:lnTo>
                    <a:lnTo>
                      <a:pt x="342" y="18"/>
                    </a:lnTo>
                    <a:lnTo>
                      <a:pt x="347" y="27"/>
                    </a:lnTo>
                    <a:lnTo>
                      <a:pt x="353" y="35"/>
                    </a:lnTo>
                    <a:lnTo>
                      <a:pt x="363" y="42"/>
                    </a:lnTo>
                    <a:lnTo>
                      <a:pt x="372" y="48"/>
                    </a:lnTo>
                    <a:lnTo>
                      <a:pt x="381" y="53"/>
                    </a:lnTo>
                    <a:lnTo>
                      <a:pt x="389" y="55"/>
                    </a:lnTo>
                    <a:lnTo>
                      <a:pt x="396" y="56"/>
                    </a:lnTo>
                    <a:close/>
                  </a:path>
                </a:pathLst>
              </a:custGeom>
              <a:solidFill>
                <a:srgbClr val="A34733">
                  <a:alpha val="100000"/>
                </a:srgbClr>
              </a:solidFill>
              <a:ln w="9525">
                <a:noFill/>
              </a:ln>
            </p:spPr>
            <p:txBody>
              <a:bodyPr/>
              <a:p>
                <a:endParaRPr lang="zh-CN" altLang="en-US"/>
              </a:p>
            </p:txBody>
          </p:sp>
          <p:sp>
            <p:nvSpPr>
              <p:cNvPr id="44168" name="Freeform 301"/>
              <p:cNvSpPr/>
              <p:nvPr/>
            </p:nvSpPr>
            <p:spPr>
              <a:xfrm>
                <a:off x="4147" y="3553"/>
                <a:ext cx="4" cy="4"/>
              </a:xfrm>
              <a:custGeom>
                <a:avLst/>
                <a:gdLst>
                  <a:gd name="txL" fmla="*/ 0 w 8"/>
                  <a:gd name="txT" fmla="*/ 0 h 8"/>
                  <a:gd name="txR" fmla="*/ 8 w 8"/>
                  <a:gd name="txB" fmla="*/ 8 h 8"/>
                </a:gdLst>
                <a:ahLst/>
                <a:cxnLst>
                  <a:cxn ang="0">
                    <a:pos x="1" y="1"/>
                  </a:cxn>
                  <a:cxn ang="0">
                    <a:pos x="1" y="1"/>
                  </a:cxn>
                  <a:cxn ang="0">
                    <a:pos x="1" y="1"/>
                  </a:cxn>
                  <a:cxn ang="0">
                    <a:pos x="1" y="0"/>
                  </a:cxn>
                  <a:cxn ang="0">
                    <a:pos x="0" y="1"/>
                  </a:cxn>
                  <a:cxn ang="0">
                    <a:pos x="1" y="1"/>
                  </a:cxn>
                </a:cxnLst>
                <a:rect l="txL" t="txT" r="txR" b="txB"/>
                <a:pathLst>
                  <a:path w="8" h="8">
                    <a:moveTo>
                      <a:pt x="6" y="8"/>
                    </a:moveTo>
                    <a:lnTo>
                      <a:pt x="8" y="4"/>
                    </a:lnTo>
                    <a:lnTo>
                      <a:pt x="6" y="1"/>
                    </a:lnTo>
                    <a:lnTo>
                      <a:pt x="3" y="0"/>
                    </a:lnTo>
                    <a:lnTo>
                      <a:pt x="0" y="1"/>
                    </a:lnTo>
                    <a:lnTo>
                      <a:pt x="6" y="8"/>
                    </a:lnTo>
                    <a:close/>
                  </a:path>
                </a:pathLst>
              </a:custGeom>
              <a:solidFill>
                <a:srgbClr val="000000">
                  <a:alpha val="100000"/>
                </a:srgbClr>
              </a:solidFill>
              <a:ln w="9525">
                <a:noFill/>
              </a:ln>
            </p:spPr>
            <p:txBody>
              <a:bodyPr/>
              <a:p>
                <a:endParaRPr lang="zh-CN" altLang="en-US"/>
              </a:p>
            </p:txBody>
          </p:sp>
          <p:sp>
            <p:nvSpPr>
              <p:cNvPr id="44169" name="Freeform 302"/>
              <p:cNvSpPr/>
              <p:nvPr/>
            </p:nvSpPr>
            <p:spPr>
              <a:xfrm>
                <a:off x="4032" y="3554"/>
                <a:ext cx="118" cy="155"/>
              </a:xfrm>
              <a:custGeom>
                <a:avLst/>
                <a:gdLst>
                  <a:gd name="txL" fmla="*/ 0 w 235"/>
                  <a:gd name="txT" fmla="*/ 0 h 311"/>
                  <a:gd name="txR" fmla="*/ 235 w 235"/>
                  <a:gd name="txB" fmla="*/ 311 h 311"/>
                </a:gdLst>
                <a:ahLst/>
                <a:cxnLst>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0" y="0"/>
                  </a:cxn>
                </a:cxnLst>
                <a:rect l="txL" t="txT" r="txR" b="txB"/>
                <a:pathLst>
                  <a:path w="235" h="311">
                    <a:moveTo>
                      <a:pt x="0" y="311"/>
                    </a:moveTo>
                    <a:lnTo>
                      <a:pt x="0" y="311"/>
                    </a:lnTo>
                    <a:lnTo>
                      <a:pt x="17" y="306"/>
                    </a:lnTo>
                    <a:lnTo>
                      <a:pt x="32" y="297"/>
                    </a:lnTo>
                    <a:lnTo>
                      <a:pt x="48" y="283"/>
                    </a:lnTo>
                    <a:lnTo>
                      <a:pt x="63" y="267"/>
                    </a:lnTo>
                    <a:lnTo>
                      <a:pt x="79" y="246"/>
                    </a:lnTo>
                    <a:lnTo>
                      <a:pt x="93" y="224"/>
                    </a:lnTo>
                    <a:lnTo>
                      <a:pt x="108" y="201"/>
                    </a:lnTo>
                    <a:lnTo>
                      <a:pt x="123" y="177"/>
                    </a:lnTo>
                    <a:lnTo>
                      <a:pt x="138" y="152"/>
                    </a:lnTo>
                    <a:lnTo>
                      <a:pt x="151" y="128"/>
                    </a:lnTo>
                    <a:lnTo>
                      <a:pt x="166" y="102"/>
                    </a:lnTo>
                    <a:lnTo>
                      <a:pt x="180" y="79"/>
                    </a:lnTo>
                    <a:lnTo>
                      <a:pt x="195" y="57"/>
                    </a:lnTo>
                    <a:lnTo>
                      <a:pt x="209" y="37"/>
                    </a:lnTo>
                    <a:lnTo>
                      <a:pt x="222" y="20"/>
                    </a:lnTo>
                    <a:lnTo>
                      <a:pt x="235" y="7"/>
                    </a:lnTo>
                    <a:lnTo>
                      <a:pt x="229" y="0"/>
                    </a:lnTo>
                    <a:lnTo>
                      <a:pt x="215" y="14"/>
                    </a:lnTo>
                    <a:lnTo>
                      <a:pt x="200" y="32"/>
                    </a:lnTo>
                    <a:lnTo>
                      <a:pt x="186" y="53"/>
                    </a:lnTo>
                    <a:lnTo>
                      <a:pt x="171" y="75"/>
                    </a:lnTo>
                    <a:lnTo>
                      <a:pt x="157" y="98"/>
                    </a:lnTo>
                    <a:lnTo>
                      <a:pt x="142" y="123"/>
                    </a:lnTo>
                    <a:lnTo>
                      <a:pt x="128" y="147"/>
                    </a:lnTo>
                    <a:lnTo>
                      <a:pt x="113" y="172"/>
                    </a:lnTo>
                    <a:lnTo>
                      <a:pt x="98" y="197"/>
                    </a:lnTo>
                    <a:lnTo>
                      <a:pt x="84" y="220"/>
                    </a:lnTo>
                    <a:lnTo>
                      <a:pt x="70" y="242"/>
                    </a:lnTo>
                    <a:lnTo>
                      <a:pt x="56" y="260"/>
                    </a:lnTo>
                    <a:lnTo>
                      <a:pt x="41" y="276"/>
                    </a:lnTo>
                    <a:lnTo>
                      <a:pt x="27" y="288"/>
                    </a:lnTo>
                    <a:lnTo>
                      <a:pt x="12" y="297"/>
                    </a:lnTo>
                    <a:lnTo>
                      <a:pt x="0" y="301"/>
                    </a:lnTo>
                    <a:lnTo>
                      <a:pt x="0" y="311"/>
                    </a:lnTo>
                    <a:close/>
                  </a:path>
                </a:pathLst>
              </a:custGeom>
              <a:solidFill>
                <a:srgbClr val="000000">
                  <a:alpha val="100000"/>
                </a:srgbClr>
              </a:solidFill>
              <a:ln w="9525">
                <a:noFill/>
              </a:ln>
            </p:spPr>
            <p:txBody>
              <a:bodyPr/>
              <a:p>
                <a:endParaRPr lang="zh-CN" altLang="en-US"/>
              </a:p>
            </p:txBody>
          </p:sp>
          <p:sp>
            <p:nvSpPr>
              <p:cNvPr id="44170" name="Freeform 303"/>
              <p:cNvSpPr/>
              <p:nvPr/>
            </p:nvSpPr>
            <p:spPr>
              <a:xfrm>
                <a:off x="3980" y="3705"/>
                <a:ext cx="52" cy="10"/>
              </a:xfrm>
              <a:custGeom>
                <a:avLst/>
                <a:gdLst>
                  <a:gd name="txL" fmla="*/ 0 w 105"/>
                  <a:gd name="txT" fmla="*/ 0 h 20"/>
                  <a:gd name="txR" fmla="*/ 105 w 105"/>
                  <a:gd name="txB" fmla="*/ 20 h 2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05" h="20">
                    <a:moveTo>
                      <a:pt x="0" y="20"/>
                    </a:moveTo>
                    <a:lnTo>
                      <a:pt x="0" y="20"/>
                    </a:lnTo>
                    <a:lnTo>
                      <a:pt x="15" y="19"/>
                    </a:lnTo>
                    <a:lnTo>
                      <a:pt x="31" y="18"/>
                    </a:lnTo>
                    <a:lnTo>
                      <a:pt x="46" y="17"/>
                    </a:lnTo>
                    <a:lnTo>
                      <a:pt x="60" y="14"/>
                    </a:lnTo>
                    <a:lnTo>
                      <a:pt x="72" y="13"/>
                    </a:lnTo>
                    <a:lnTo>
                      <a:pt x="85" y="12"/>
                    </a:lnTo>
                    <a:lnTo>
                      <a:pt x="95" y="11"/>
                    </a:lnTo>
                    <a:lnTo>
                      <a:pt x="105" y="10"/>
                    </a:lnTo>
                    <a:lnTo>
                      <a:pt x="105" y="0"/>
                    </a:lnTo>
                    <a:lnTo>
                      <a:pt x="95" y="2"/>
                    </a:lnTo>
                    <a:lnTo>
                      <a:pt x="85" y="3"/>
                    </a:lnTo>
                    <a:lnTo>
                      <a:pt x="72" y="4"/>
                    </a:lnTo>
                    <a:lnTo>
                      <a:pt x="60" y="5"/>
                    </a:lnTo>
                    <a:lnTo>
                      <a:pt x="46" y="7"/>
                    </a:lnTo>
                    <a:lnTo>
                      <a:pt x="31" y="9"/>
                    </a:lnTo>
                    <a:lnTo>
                      <a:pt x="15" y="10"/>
                    </a:lnTo>
                    <a:lnTo>
                      <a:pt x="0" y="11"/>
                    </a:lnTo>
                    <a:lnTo>
                      <a:pt x="0" y="20"/>
                    </a:lnTo>
                    <a:close/>
                  </a:path>
                </a:pathLst>
              </a:custGeom>
              <a:solidFill>
                <a:srgbClr val="000000">
                  <a:alpha val="100000"/>
                </a:srgbClr>
              </a:solidFill>
              <a:ln w="9525">
                <a:noFill/>
              </a:ln>
            </p:spPr>
            <p:txBody>
              <a:bodyPr/>
              <a:p>
                <a:endParaRPr lang="zh-CN" altLang="en-US"/>
              </a:p>
            </p:txBody>
          </p:sp>
          <p:sp>
            <p:nvSpPr>
              <p:cNvPr id="44171" name="Freeform 304"/>
              <p:cNvSpPr/>
              <p:nvPr/>
            </p:nvSpPr>
            <p:spPr>
              <a:xfrm>
                <a:off x="3948" y="3674"/>
                <a:ext cx="32" cy="41"/>
              </a:xfrm>
              <a:custGeom>
                <a:avLst/>
                <a:gdLst>
                  <a:gd name="txL" fmla="*/ 0 w 65"/>
                  <a:gd name="txT" fmla="*/ 0 h 82"/>
                  <a:gd name="txR" fmla="*/ 65 w 65"/>
                  <a:gd name="txB" fmla="*/ 82 h 82"/>
                </a:gdLst>
                <a:ahLst/>
                <a:cxnLst>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Lst>
                <a:rect l="txL" t="txT" r="txR" b="txB"/>
                <a:pathLst>
                  <a:path w="65" h="82">
                    <a:moveTo>
                      <a:pt x="0" y="0"/>
                    </a:moveTo>
                    <a:lnTo>
                      <a:pt x="0" y="0"/>
                    </a:lnTo>
                    <a:lnTo>
                      <a:pt x="3" y="21"/>
                    </a:lnTo>
                    <a:lnTo>
                      <a:pt x="5" y="39"/>
                    </a:lnTo>
                    <a:lnTo>
                      <a:pt x="10" y="53"/>
                    </a:lnTo>
                    <a:lnTo>
                      <a:pt x="16" y="65"/>
                    </a:lnTo>
                    <a:lnTo>
                      <a:pt x="26" y="75"/>
                    </a:lnTo>
                    <a:lnTo>
                      <a:pt x="37" y="80"/>
                    </a:lnTo>
                    <a:lnTo>
                      <a:pt x="50" y="82"/>
                    </a:lnTo>
                    <a:lnTo>
                      <a:pt x="65" y="82"/>
                    </a:lnTo>
                    <a:lnTo>
                      <a:pt x="65" y="73"/>
                    </a:lnTo>
                    <a:lnTo>
                      <a:pt x="50" y="73"/>
                    </a:lnTo>
                    <a:lnTo>
                      <a:pt x="39" y="71"/>
                    </a:lnTo>
                    <a:lnTo>
                      <a:pt x="30" y="66"/>
                    </a:lnTo>
                    <a:lnTo>
                      <a:pt x="23" y="60"/>
                    </a:lnTo>
                    <a:lnTo>
                      <a:pt x="19" y="51"/>
                    </a:lnTo>
                    <a:lnTo>
                      <a:pt x="14" y="37"/>
                    </a:lnTo>
                    <a:lnTo>
                      <a:pt x="12" y="21"/>
                    </a:lnTo>
                    <a:lnTo>
                      <a:pt x="12" y="0"/>
                    </a:lnTo>
                    <a:lnTo>
                      <a:pt x="0" y="0"/>
                    </a:lnTo>
                    <a:close/>
                  </a:path>
                </a:pathLst>
              </a:custGeom>
              <a:solidFill>
                <a:srgbClr val="000000">
                  <a:alpha val="100000"/>
                </a:srgbClr>
              </a:solidFill>
              <a:ln w="9525">
                <a:noFill/>
              </a:ln>
            </p:spPr>
            <p:txBody>
              <a:bodyPr/>
              <a:p>
                <a:endParaRPr lang="zh-CN" altLang="en-US"/>
              </a:p>
            </p:txBody>
          </p:sp>
          <p:sp>
            <p:nvSpPr>
              <p:cNvPr id="44172" name="Freeform 305"/>
              <p:cNvSpPr/>
              <p:nvPr/>
            </p:nvSpPr>
            <p:spPr>
              <a:xfrm>
                <a:off x="3948" y="3617"/>
                <a:ext cx="26" cy="57"/>
              </a:xfrm>
              <a:custGeom>
                <a:avLst/>
                <a:gdLst>
                  <a:gd name="txL" fmla="*/ 0 w 52"/>
                  <a:gd name="txT" fmla="*/ 0 h 113"/>
                  <a:gd name="txR" fmla="*/ 52 w 52"/>
                  <a:gd name="txB" fmla="*/ 113 h 113"/>
                </a:gdLst>
                <a:ahLst/>
                <a:cxnLst>
                  <a:cxn ang="0">
                    <a:pos x="1" y="0"/>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2" h="113">
                    <a:moveTo>
                      <a:pt x="43" y="0"/>
                    </a:moveTo>
                    <a:lnTo>
                      <a:pt x="43" y="0"/>
                    </a:lnTo>
                    <a:lnTo>
                      <a:pt x="37" y="11"/>
                    </a:lnTo>
                    <a:lnTo>
                      <a:pt x="31" y="25"/>
                    </a:lnTo>
                    <a:lnTo>
                      <a:pt x="24" y="40"/>
                    </a:lnTo>
                    <a:lnTo>
                      <a:pt x="18" y="56"/>
                    </a:lnTo>
                    <a:lnTo>
                      <a:pt x="11" y="72"/>
                    </a:lnTo>
                    <a:lnTo>
                      <a:pt x="6" y="87"/>
                    </a:lnTo>
                    <a:lnTo>
                      <a:pt x="3" y="102"/>
                    </a:lnTo>
                    <a:lnTo>
                      <a:pt x="0" y="113"/>
                    </a:lnTo>
                    <a:lnTo>
                      <a:pt x="12" y="113"/>
                    </a:lnTo>
                    <a:lnTo>
                      <a:pt x="12" y="102"/>
                    </a:lnTo>
                    <a:lnTo>
                      <a:pt x="15" y="89"/>
                    </a:lnTo>
                    <a:lnTo>
                      <a:pt x="20" y="74"/>
                    </a:lnTo>
                    <a:lnTo>
                      <a:pt x="27" y="60"/>
                    </a:lnTo>
                    <a:lnTo>
                      <a:pt x="34" y="44"/>
                    </a:lnTo>
                    <a:lnTo>
                      <a:pt x="41" y="29"/>
                    </a:lnTo>
                    <a:lnTo>
                      <a:pt x="46" y="15"/>
                    </a:lnTo>
                    <a:lnTo>
                      <a:pt x="52" y="5"/>
                    </a:lnTo>
                    <a:lnTo>
                      <a:pt x="43" y="0"/>
                    </a:lnTo>
                    <a:close/>
                  </a:path>
                </a:pathLst>
              </a:custGeom>
              <a:solidFill>
                <a:srgbClr val="000000">
                  <a:alpha val="100000"/>
                </a:srgbClr>
              </a:solidFill>
              <a:ln w="9525">
                <a:noFill/>
              </a:ln>
            </p:spPr>
            <p:txBody>
              <a:bodyPr/>
              <a:p>
                <a:endParaRPr lang="zh-CN" altLang="en-US"/>
              </a:p>
            </p:txBody>
          </p:sp>
          <p:sp>
            <p:nvSpPr>
              <p:cNvPr id="44173" name="Freeform 306"/>
              <p:cNvSpPr/>
              <p:nvPr/>
            </p:nvSpPr>
            <p:spPr>
              <a:xfrm>
                <a:off x="3969" y="3598"/>
                <a:ext cx="25" cy="21"/>
              </a:xfrm>
              <a:custGeom>
                <a:avLst/>
                <a:gdLst>
                  <a:gd name="txL" fmla="*/ 0 w 51"/>
                  <a:gd name="txT" fmla="*/ 0 h 44"/>
                  <a:gd name="txR" fmla="*/ 51 w 51"/>
                  <a:gd name="txB" fmla="*/ 44 h 44"/>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51" h="44">
                    <a:moveTo>
                      <a:pt x="46" y="0"/>
                    </a:moveTo>
                    <a:lnTo>
                      <a:pt x="46" y="0"/>
                    </a:lnTo>
                    <a:lnTo>
                      <a:pt x="40" y="4"/>
                    </a:lnTo>
                    <a:lnTo>
                      <a:pt x="34" y="7"/>
                    </a:lnTo>
                    <a:lnTo>
                      <a:pt x="29" y="11"/>
                    </a:lnTo>
                    <a:lnTo>
                      <a:pt x="23" y="14"/>
                    </a:lnTo>
                    <a:lnTo>
                      <a:pt x="16" y="20"/>
                    </a:lnTo>
                    <a:lnTo>
                      <a:pt x="10" y="26"/>
                    </a:lnTo>
                    <a:lnTo>
                      <a:pt x="5" y="32"/>
                    </a:lnTo>
                    <a:lnTo>
                      <a:pt x="0" y="39"/>
                    </a:lnTo>
                    <a:lnTo>
                      <a:pt x="9" y="44"/>
                    </a:lnTo>
                    <a:lnTo>
                      <a:pt x="14" y="37"/>
                    </a:lnTo>
                    <a:lnTo>
                      <a:pt x="17" y="32"/>
                    </a:lnTo>
                    <a:lnTo>
                      <a:pt x="23" y="27"/>
                    </a:lnTo>
                    <a:lnTo>
                      <a:pt x="28" y="23"/>
                    </a:lnTo>
                    <a:lnTo>
                      <a:pt x="33" y="20"/>
                    </a:lnTo>
                    <a:lnTo>
                      <a:pt x="39" y="16"/>
                    </a:lnTo>
                    <a:lnTo>
                      <a:pt x="45" y="13"/>
                    </a:lnTo>
                    <a:lnTo>
                      <a:pt x="51" y="9"/>
                    </a:lnTo>
                    <a:lnTo>
                      <a:pt x="46" y="0"/>
                    </a:lnTo>
                    <a:close/>
                  </a:path>
                </a:pathLst>
              </a:custGeom>
              <a:solidFill>
                <a:srgbClr val="000000">
                  <a:alpha val="100000"/>
                </a:srgbClr>
              </a:solidFill>
              <a:ln w="9525">
                <a:noFill/>
              </a:ln>
            </p:spPr>
            <p:txBody>
              <a:bodyPr/>
              <a:p>
                <a:endParaRPr lang="zh-CN" altLang="en-US"/>
              </a:p>
            </p:txBody>
          </p:sp>
          <p:sp>
            <p:nvSpPr>
              <p:cNvPr id="44174" name="Freeform 307"/>
              <p:cNvSpPr/>
              <p:nvPr/>
            </p:nvSpPr>
            <p:spPr>
              <a:xfrm>
                <a:off x="3992" y="3525"/>
                <a:ext cx="108" cy="77"/>
              </a:xfrm>
              <a:custGeom>
                <a:avLst/>
                <a:gdLst>
                  <a:gd name="txL" fmla="*/ 0 w 215"/>
                  <a:gd name="txT" fmla="*/ 0 h 154"/>
                  <a:gd name="txR" fmla="*/ 215 w 215"/>
                  <a:gd name="txB" fmla="*/ 154 h 154"/>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0"/>
                  </a:cxn>
                </a:cxnLst>
                <a:rect l="txL" t="txT" r="txR" b="txB"/>
                <a:pathLst>
                  <a:path w="215" h="154">
                    <a:moveTo>
                      <a:pt x="213" y="0"/>
                    </a:moveTo>
                    <a:lnTo>
                      <a:pt x="207" y="1"/>
                    </a:lnTo>
                    <a:lnTo>
                      <a:pt x="196" y="14"/>
                    </a:lnTo>
                    <a:lnTo>
                      <a:pt x="183" y="27"/>
                    </a:lnTo>
                    <a:lnTo>
                      <a:pt x="169" y="39"/>
                    </a:lnTo>
                    <a:lnTo>
                      <a:pt x="154" y="51"/>
                    </a:lnTo>
                    <a:lnTo>
                      <a:pt x="140" y="61"/>
                    </a:lnTo>
                    <a:lnTo>
                      <a:pt x="124" y="73"/>
                    </a:lnTo>
                    <a:lnTo>
                      <a:pt x="108" y="83"/>
                    </a:lnTo>
                    <a:lnTo>
                      <a:pt x="93" y="92"/>
                    </a:lnTo>
                    <a:lnTo>
                      <a:pt x="77" y="101"/>
                    </a:lnTo>
                    <a:lnTo>
                      <a:pt x="63" y="111"/>
                    </a:lnTo>
                    <a:lnTo>
                      <a:pt x="49" y="118"/>
                    </a:lnTo>
                    <a:lnTo>
                      <a:pt x="36" y="126"/>
                    </a:lnTo>
                    <a:lnTo>
                      <a:pt x="24" y="131"/>
                    </a:lnTo>
                    <a:lnTo>
                      <a:pt x="15" y="137"/>
                    </a:lnTo>
                    <a:lnTo>
                      <a:pt x="6" y="142"/>
                    </a:lnTo>
                    <a:lnTo>
                      <a:pt x="0" y="145"/>
                    </a:lnTo>
                    <a:lnTo>
                      <a:pt x="5" y="154"/>
                    </a:lnTo>
                    <a:lnTo>
                      <a:pt x="10" y="151"/>
                    </a:lnTo>
                    <a:lnTo>
                      <a:pt x="20" y="146"/>
                    </a:lnTo>
                    <a:lnTo>
                      <a:pt x="29" y="141"/>
                    </a:lnTo>
                    <a:lnTo>
                      <a:pt x="40" y="135"/>
                    </a:lnTo>
                    <a:lnTo>
                      <a:pt x="54" y="127"/>
                    </a:lnTo>
                    <a:lnTo>
                      <a:pt x="68" y="120"/>
                    </a:lnTo>
                    <a:lnTo>
                      <a:pt x="82" y="111"/>
                    </a:lnTo>
                    <a:lnTo>
                      <a:pt x="98" y="101"/>
                    </a:lnTo>
                    <a:lnTo>
                      <a:pt x="113" y="92"/>
                    </a:lnTo>
                    <a:lnTo>
                      <a:pt x="129" y="82"/>
                    </a:lnTo>
                    <a:lnTo>
                      <a:pt x="145" y="70"/>
                    </a:lnTo>
                    <a:lnTo>
                      <a:pt x="161" y="58"/>
                    </a:lnTo>
                    <a:lnTo>
                      <a:pt x="176" y="46"/>
                    </a:lnTo>
                    <a:lnTo>
                      <a:pt x="190" y="33"/>
                    </a:lnTo>
                    <a:lnTo>
                      <a:pt x="203" y="21"/>
                    </a:lnTo>
                    <a:lnTo>
                      <a:pt x="214" y="8"/>
                    </a:lnTo>
                    <a:lnTo>
                      <a:pt x="208" y="9"/>
                    </a:lnTo>
                    <a:lnTo>
                      <a:pt x="214" y="8"/>
                    </a:lnTo>
                    <a:lnTo>
                      <a:pt x="215" y="5"/>
                    </a:lnTo>
                    <a:lnTo>
                      <a:pt x="214" y="1"/>
                    </a:lnTo>
                    <a:lnTo>
                      <a:pt x="211" y="0"/>
                    </a:lnTo>
                    <a:lnTo>
                      <a:pt x="207" y="1"/>
                    </a:lnTo>
                    <a:lnTo>
                      <a:pt x="213" y="0"/>
                    </a:lnTo>
                    <a:close/>
                  </a:path>
                </a:pathLst>
              </a:custGeom>
              <a:solidFill>
                <a:srgbClr val="000000">
                  <a:alpha val="100000"/>
                </a:srgbClr>
              </a:solidFill>
              <a:ln w="9525">
                <a:noFill/>
              </a:ln>
            </p:spPr>
            <p:txBody>
              <a:bodyPr/>
              <a:p>
                <a:endParaRPr lang="zh-CN" altLang="en-US"/>
              </a:p>
            </p:txBody>
          </p:sp>
          <p:sp>
            <p:nvSpPr>
              <p:cNvPr id="44175" name="Freeform 308"/>
              <p:cNvSpPr/>
              <p:nvPr/>
            </p:nvSpPr>
            <p:spPr>
              <a:xfrm>
                <a:off x="4096" y="3525"/>
                <a:ext cx="27" cy="9"/>
              </a:xfrm>
              <a:custGeom>
                <a:avLst/>
                <a:gdLst>
                  <a:gd name="txL" fmla="*/ 0 w 54"/>
                  <a:gd name="txT" fmla="*/ 0 h 19"/>
                  <a:gd name="txR" fmla="*/ 54 w 54"/>
                  <a:gd name="txB" fmla="*/ 19 h 19"/>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54" h="19">
                    <a:moveTo>
                      <a:pt x="54" y="12"/>
                    </a:moveTo>
                    <a:lnTo>
                      <a:pt x="49" y="7"/>
                    </a:lnTo>
                    <a:lnTo>
                      <a:pt x="41" y="8"/>
                    </a:lnTo>
                    <a:lnTo>
                      <a:pt x="34" y="7"/>
                    </a:lnTo>
                    <a:lnTo>
                      <a:pt x="28" y="8"/>
                    </a:lnTo>
                    <a:lnTo>
                      <a:pt x="22" y="7"/>
                    </a:lnTo>
                    <a:lnTo>
                      <a:pt x="18" y="6"/>
                    </a:lnTo>
                    <a:lnTo>
                      <a:pt x="13" y="5"/>
                    </a:lnTo>
                    <a:lnTo>
                      <a:pt x="9" y="2"/>
                    </a:lnTo>
                    <a:lnTo>
                      <a:pt x="5" y="0"/>
                    </a:lnTo>
                    <a:lnTo>
                      <a:pt x="0" y="9"/>
                    </a:lnTo>
                    <a:lnTo>
                      <a:pt x="5" y="12"/>
                    </a:lnTo>
                    <a:lnTo>
                      <a:pt x="11" y="14"/>
                    </a:lnTo>
                    <a:lnTo>
                      <a:pt x="15" y="15"/>
                    </a:lnTo>
                    <a:lnTo>
                      <a:pt x="22" y="16"/>
                    </a:lnTo>
                    <a:lnTo>
                      <a:pt x="28" y="17"/>
                    </a:lnTo>
                    <a:lnTo>
                      <a:pt x="34" y="19"/>
                    </a:lnTo>
                    <a:lnTo>
                      <a:pt x="41" y="17"/>
                    </a:lnTo>
                    <a:lnTo>
                      <a:pt x="49" y="16"/>
                    </a:lnTo>
                    <a:lnTo>
                      <a:pt x="43" y="12"/>
                    </a:lnTo>
                    <a:lnTo>
                      <a:pt x="49" y="16"/>
                    </a:lnTo>
                    <a:lnTo>
                      <a:pt x="52" y="15"/>
                    </a:lnTo>
                    <a:lnTo>
                      <a:pt x="53" y="12"/>
                    </a:lnTo>
                    <a:lnTo>
                      <a:pt x="52" y="8"/>
                    </a:lnTo>
                    <a:lnTo>
                      <a:pt x="49" y="7"/>
                    </a:lnTo>
                    <a:lnTo>
                      <a:pt x="54" y="12"/>
                    </a:lnTo>
                    <a:close/>
                  </a:path>
                </a:pathLst>
              </a:custGeom>
              <a:solidFill>
                <a:srgbClr val="000000">
                  <a:alpha val="100000"/>
                </a:srgbClr>
              </a:solidFill>
              <a:ln w="9525">
                <a:noFill/>
              </a:ln>
            </p:spPr>
            <p:txBody>
              <a:bodyPr/>
              <a:p>
                <a:endParaRPr lang="zh-CN" altLang="en-US"/>
              </a:p>
            </p:txBody>
          </p:sp>
          <p:sp>
            <p:nvSpPr>
              <p:cNvPr id="44176" name="Freeform 309"/>
              <p:cNvSpPr/>
              <p:nvPr/>
            </p:nvSpPr>
            <p:spPr>
              <a:xfrm>
                <a:off x="4117" y="3531"/>
                <a:ext cx="32" cy="27"/>
              </a:xfrm>
              <a:custGeom>
                <a:avLst/>
                <a:gdLst>
                  <a:gd name="txL" fmla="*/ 0 w 62"/>
                  <a:gd name="txT" fmla="*/ 0 h 54"/>
                  <a:gd name="txR" fmla="*/ 62 w 62"/>
                  <a:gd name="txB" fmla="*/ 54 h 54"/>
                </a:gdLst>
                <a:ahLst/>
                <a:cxnLst>
                  <a:cxn ang="0">
                    <a:pos x="1" y="1"/>
                  </a:cxn>
                  <a:cxn ang="0">
                    <a:pos x="1" y="1"/>
                  </a:cxn>
                  <a:cxn ang="0">
                    <a:pos x="1" y="1"/>
                  </a:cxn>
                  <a:cxn ang="0">
                    <a:pos x="1" y="1"/>
                  </a:cxn>
                  <a:cxn ang="0">
                    <a:pos x="1" y="1"/>
                  </a:cxn>
                  <a:cxn ang="0">
                    <a:pos x="1" y="1"/>
                  </a:cxn>
                  <a:cxn ang="0">
                    <a:pos x="1" y="1"/>
                  </a:cxn>
                  <a:cxn ang="0">
                    <a:pos x="1" y="1"/>
                  </a:cxn>
                  <a:cxn ang="0">
                    <a:pos x="1" y="0"/>
                  </a:cxn>
                  <a:cxn ang="0">
                    <a:pos x="0" y="0"/>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2" h="54">
                    <a:moveTo>
                      <a:pt x="62" y="45"/>
                    </a:moveTo>
                    <a:lnTo>
                      <a:pt x="56" y="43"/>
                    </a:lnTo>
                    <a:lnTo>
                      <a:pt x="48" y="41"/>
                    </a:lnTo>
                    <a:lnTo>
                      <a:pt x="40" y="36"/>
                    </a:lnTo>
                    <a:lnTo>
                      <a:pt x="31" y="31"/>
                    </a:lnTo>
                    <a:lnTo>
                      <a:pt x="23" y="25"/>
                    </a:lnTo>
                    <a:lnTo>
                      <a:pt x="17" y="18"/>
                    </a:lnTo>
                    <a:lnTo>
                      <a:pt x="13" y="10"/>
                    </a:lnTo>
                    <a:lnTo>
                      <a:pt x="11" y="0"/>
                    </a:lnTo>
                    <a:lnTo>
                      <a:pt x="0" y="0"/>
                    </a:lnTo>
                    <a:lnTo>
                      <a:pt x="3" y="12"/>
                    </a:lnTo>
                    <a:lnTo>
                      <a:pt x="8" y="23"/>
                    </a:lnTo>
                    <a:lnTo>
                      <a:pt x="16" y="32"/>
                    </a:lnTo>
                    <a:lnTo>
                      <a:pt x="26" y="40"/>
                    </a:lnTo>
                    <a:lnTo>
                      <a:pt x="36" y="46"/>
                    </a:lnTo>
                    <a:lnTo>
                      <a:pt x="46" y="50"/>
                    </a:lnTo>
                    <a:lnTo>
                      <a:pt x="54" y="53"/>
                    </a:lnTo>
                    <a:lnTo>
                      <a:pt x="62" y="54"/>
                    </a:lnTo>
                    <a:lnTo>
                      <a:pt x="62" y="45"/>
                    </a:lnTo>
                    <a:close/>
                  </a:path>
                </a:pathLst>
              </a:custGeom>
              <a:solidFill>
                <a:srgbClr val="000000">
                  <a:alpha val="100000"/>
                </a:srgbClr>
              </a:solidFill>
              <a:ln w="9525">
                <a:noFill/>
              </a:ln>
            </p:spPr>
            <p:txBody>
              <a:bodyPr/>
              <a:p>
                <a:endParaRPr lang="zh-CN" altLang="en-US"/>
              </a:p>
            </p:txBody>
          </p:sp>
          <p:sp>
            <p:nvSpPr>
              <p:cNvPr id="44177" name="Freeform 310"/>
              <p:cNvSpPr/>
              <p:nvPr/>
            </p:nvSpPr>
            <p:spPr>
              <a:xfrm>
                <a:off x="4149" y="3553"/>
                <a:ext cx="2" cy="5"/>
              </a:xfrm>
              <a:custGeom>
                <a:avLst/>
                <a:gdLst>
                  <a:gd name="txL" fmla="*/ 0 w 5"/>
                  <a:gd name="txT" fmla="*/ 0 h 9"/>
                  <a:gd name="txR" fmla="*/ 5 w 5"/>
                  <a:gd name="txB" fmla="*/ 9 h 9"/>
                </a:gdLst>
                <a:ahLst/>
                <a:cxnLst>
                  <a:cxn ang="0">
                    <a:pos x="0" y="1"/>
                  </a:cxn>
                  <a:cxn ang="0">
                    <a:pos x="0" y="1"/>
                  </a:cxn>
                  <a:cxn ang="0">
                    <a:pos x="0" y="1"/>
                  </a:cxn>
                  <a:cxn ang="0">
                    <a:pos x="0" y="1"/>
                  </a:cxn>
                  <a:cxn ang="0">
                    <a:pos x="0" y="0"/>
                  </a:cxn>
                  <a:cxn ang="0">
                    <a:pos x="0" y="1"/>
                  </a:cxn>
                </a:cxnLst>
                <a:rect l="txL" t="txT" r="txR" b="txB"/>
                <a:pathLst>
                  <a:path w="5" h="9">
                    <a:moveTo>
                      <a:pt x="0" y="9"/>
                    </a:moveTo>
                    <a:lnTo>
                      <a:pt x="3" y="8"/>
                    </a:lnTo>
                    <a:lnTo>
                      <a:pt x="5" y="4"/>
                    </a:lnTo>
                    <a:lnTo>
                      <a:pt x="3" y="1"/>
                    </a:lnTo>
                    <a:lnTo>
                      <a:pt x="0" y="0"/>
                    </a:lnTo>
                    <a:lnTo>
                      <a:pt x="0" y="9"/>
                    </a:lnTo>
                    <a:close/>
                  </a:path>
                </a:pathLst>
              </a:custGeom>
              <a:solidFill>
                <a:srgbClr val="000000">
                  <a:alpha val="100000"/>
                </a:srgbClr>
              </a:solidFill>
              <a:ln w="9525">
                <a:noFill/>
              </a:ln>
            </p:spPr>
            <p:txBody>
              <a:bodyPr/>
              <a:p>
                <a:endParaRPr lang="zh-CN" altLang="en-US"/>
              </a:p>
            </p:txBody>
          </p:sp>
          <p:sp>
            <p:nvSpPr>
              <p:cNvPr id="44178" name="Freeform 311"/>
              <p:cNvSpPr/>
              <p:nvPr/>
            </p:nvSpPr>
            <p:spPr>
              <a:xfrm>
                <a:off x="3734" y="3410"/>
                <a:ext cx="396" cy="561"/>
              </a:xfrm>
              <a:custGeom>
                <a:avLst/>
                <a:gdLst>
                  <a:gd name="txL" fmla="*/ 0 w 792"/>
                  <a:gd name="txT" fmla="*/ 0 h 1122"/>
                  <a:gd name="txR" fmla="*/ 792 w 792"/>
                  <a:gd name="txB" fmla="*/ 1122 h 1122"/>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792" h="1122">
                    <a:moveTo>
                      <a:pt x="674" y="1107"/>
                    </a:moveTo>
                    <a:lnTo>
                      <a:pt x="664" y="1108"/>
                    </a:lnTo>
                    <a:lnTo>
                      <a:pt x="655" y="1110"/>
                    </a:lnTo>
                    <a:lnTo>
                      <a:pt x="646" y="1111"/>
                    </a:lnTo>
                    <a:lnTo>
                      <a:pt x="637" y="1112"/>
                    </a:lnTo>
                    <a:lnTo>
                      <a:pt x="626" y="1113"/>
                    </a:lnTo>
                    <a:lnTo>
                      <a:pt x="616" y="1115"/>
                    </a:lnTo>
                    <a:lnTo>
                      <a:pt x="606" y="1116"/>
                    </a:lnTo>
                    <a:lnTo>
                      <a:pt x="595" y="1117"/>
                    </a:lnTo>
                    <a:lnTo>
                      <a:pt x="576" y="1118"/>
                    </a:lnTo>
                    <a:lnTo>
                      <a:pt x="556" y="1119"/>
                    </a:lnTo>
                    <a:lnTo>
                      <a:pt x="537" y="1120"/>
                    </a:lnTo>
                    <a:lnTo>
                      <a:pt x="517" y="1122"/>
                    </a:lnTo>
                    <a:lnTo>
                      <a:pt x="498" y="1122"/>
                    </a:lnTo>
                    <a:lnTo>
                      <a:pt x="477" y="1122"/>
                    </a:lnTo>
                    <a:lnTo>
                      <a:pt x="457" y="1122"/>
                    </a:lnTo>
                    <a:lnTo>
                      <a:pt x="437" y="1122"/>
                    </a:lnTo>
                    <a:lnTo>
                      <a:pt x="417" y="1122"/>
                    </a:lnTo>
                    <a:lnTo>
                      <a:pt x="397" y="1120"/>
                    </a:lnTo>
                    <a:lnTo>
                      <a:pt x="378" y="1120"/>
                    </a:lnTo>
                    <a:lnTo>
                      <a:pt x="359" y="1119"/>
                    </a:lnTo>
                    <a:lnTo>
                      <a:pt x="341" y="1118"/>
                    </a:lnTo>
                    <a:lnTo>
                      <a:pt x="324" y="1117"/>
                    </a:lnTo>
                    <a:lnTo>
                      <a:pt x="306" y="1116"/>
                    </a:lnTo>
                    <a:lnTo>
                      <a:pt x="289" y="1115"/>
                    </a:lnTo>
                    <a:lnTo>
                      <a:pt x="274" y="1113"/>
                    </a:lnTo>
                    <a:lnTo>
                      <a:pt x="259" y="1111"/>
                    </a:lnTo>
                    <a:lnTo>
                      <a:pt x="245" y="1110"/>
                    </a:lnTo>
                    <a:lnTo>
                      <a:pt x="233" y="1108"/>
                    </a:lnTo>
                    <a:lnTo>
                      <a:pt x="221" y="1105"/>
                    </a:lnTo>
                    <a:lnTo>
                      <a:pt x="211" y="1104"/>
                    </a:lnTo>
                    <a:lnTo>
                      <a:pt x="202" y="1102"/>
                    </a:lnTo>
                    <a:lnTo>
                      <a:pt x="194" y="1100"/>
                    </a:lnTo>
                    <a:lnTo>
                      <a:pt x="182" y="1075"/>
                    </a:lnTo>
                    <a:lnTo>
                      <a:pt x="175" y="1050"/>
                    </a:lnTo>
                    <a:lnTo>
                      <a:pt x="171" y="1024"/>
                    </a:lnTo>
                    <a:lnTo>
                      <a:pt x="168" y="996"/>
                    </a:lnTo>
                    <a:lnTo>
                      <a:pt x="169" y="970"/>
                    </a:lnTo>
                    <a:lnTo>
                      <a:pt x="172" y="943"/>
                    </a:lnTo>
                    <a:lnTo>
                      <a:pt x="175" y="918"/>
                    </a:lnTo>
                    <a:lnTo>
                      <a:pt x="180" y="894"/>
                    </a:lnTo>
                    <a:lnTo>
                      <a:pt x="173" y="862"/>
                    </a:lnTo>
                    <a:lnTo>
                      <a:pt x="163" y="823"/>
                    </a:lnTo>
                    <a:lnTo>
                      <a:pt x="150" y="776"/>
                    </a:lnTo>
                    <a:lnTo>
                      <a:pt x="135" y="723"/>
                    </a:lnTo>
                    <a:lnTo>
                      <a:pt x="118" y="665"/>
                    </a:lnTo>
                    <a:lnTo>
                      <a:pt x="100" y="604"/>
                    </a:lnTo>
                    <a:lnTo>
                      <a:pt x="83" y="541"/>
                    </a:lnTo>
                    <a:lnTo>
                      <a:pt x="66" y="478"/>
                    </a:lnTo>
                    <a:lnTo>
                      <a:pt x="49" y="416"/>
                    </a:lnTo>
                    <a:lnTo>
                      <a:pt x="34" y="356"/>
                    </a:lnTo>
                    <a:lnTo>
                      <a:pt x="21" y="299"/>
                    </a:lnTo>
                    <a:lnTo>
                      <a:pt x="11" y="249"/>
                    </a:lnTo>
                    <a:lnTo>
                      <a:pt x="4" y="204"/>
                    </a:lnTo>
                    <a:lnTo>
                      <a:pt x="0" y="168"/>
                    </a:lnTo>
                    <a:lnTo>
                      <a:pt x="1" y="140"/>
                    </a:lnTo>
                    <a:lnTo>
                      <a:pt x="7" y="124"/>
                    </a:lnTo>
                    <a:lnTo>
                      <a:pt x="24" y="106"/>
                    </a:lnTo>
                    <a:lnTo>
                      <a:pt x="42" y="91"/>
                    </a:lnTo>
                    <a:lnTo>
                      <a:pt x="59" y="79"/>
                    </a:lnTo>
                    <a:lnTo>
                      <a:pt x="75" y="71"/>
                    </a:lnTo>
                    <a:lnTo>
                      <a:pt x="90" y="64"/>
                    </a:lnTo>
                    <a:lnTo>
                      <a:pt x="104" y="58"/>
                    </a:lnTo>
                    <a:lnTo>
                      <a:pt x="118" y="54"/>
                    </a:lnTo>
                    <a:lnTo>
                      <a:pt x="132" y="49"/>
                    </a:lnTo>
                    <a:lnTo>
                      <a:pt x="143" y="47"/>
                    </a:lnTo>
                    <a:lnTo>
                      <a:pt x="161" y="44"/>
                    </a:lnTo>
                    <a:lnTo>
                      <a:pt x="188" y="40"/>
                    </a:lnTo>
                    <a:lnTo>
                      <a:pt x="220" y="37"/>
                    </a:lnTo>
                    <a:lnTo>
                      <a:pt x="256" y="33"/>
                    </a:lnTo>
                    <a:lnTo>
                      <a:pt x="296" y="30"/>
                    </a:lnTo>
                    <a:lnTo>
                      <a:pt x="339" y="26"/>
                    </a:lnTo>
                    <a:lnTo>
                      <a:pt x="382" y="23"/>
                    </a:lnTo>
                    <a:lnTo>
                      <a:pt x="426" y="19"/>
                    </a:lnTo>
                    <a:lnTo>
                      <a:pt x="469" y="16"/>
                    </a:lnTo>
                    <a:lnTo>
                      <a:pt x="509" y="12"/>
                    </a:lnTo>
                    <a:lnTo>
                      <a:pt x="545" y="9"/>
                    </a:lnTo>
                    <a:lnTo>
                      <a:pt x="577" y="7"/>
                    </a:lnTo>
                    <a:lnTo>
                      <a:pt x="603" y="4"/>
                    </a:lnTo>
                    <a:lnTo>
                      <a:pt x="622" y="2"/>
                    </a:lnTo>
                    <a:lnTo>
                      <a:pt x="633" y="1"/>
                    </a:lnTo>
                    <a:lnTo>
                      <a:pt x="645" y="0"/>
                    </a:lnTo>
                    <a:lnTo>
                      <a:pt x="656" y="2"/>
                    </a:lnTo>
                    <a:lnTo>
                      <a:pt x="667" y="7"/>
                    </a:lnTo>
                    <a:lnTo>
                      <a:pt x="676" y="15"/>
                    </a:lnTo>
                    <a:lnTo>
                      <a:pt x="686" y="26"/>
                    </a:lnTo>
                    <a:lnTo>
                      <a:pt x="695" y="39"/>
                    </a:lnTo>
                    <a:lnTo>
                      <a:pt x="705" y="55"/>
                    </a:lnTo>
                    <a:lnTo>
                      <a:pt x="715" y="73"/>
                    </a:lnTo>
                    <a:lnTo>
                      <a:pt x="687" y="92"/>
                    </a:lnTo>
                    <a:lnTo>
                      <a:pt x="662" y="115"/>
                    </a:lnTo>
                    <a:lnTo>
                      <a:pt x="640" y="139"/>
                    </a:lnTo>
                    <a:lnTo>
                      <a:pt x="622" y="164"/>
                    </a:lnTo>
                    <a:lnTo>
                      <a:pt x="606" y="190"/>
                    </a:lnTo>
                    <a:lnTo>
                      <a:pt x="593" y="213"/>
                    </a:lnTo>
                    <a:lnTo>
                      <a:pt x="583" y="234"/>
                    </a:lnTo>
                    <a:lnTo>
                      <a:pt x="575" y="249"/>
                    </a:lnTo>
                    <a:lnTo>
                      <a:pt x="563" y="250"/>
                    </a:lnTo>
                    <a:lnTo>
                      <a:pt x="549" y="260"/>
                    </a:lnTo>
                    <a:lnTo>
                      <a:pt x="534" y="277"/>
                    </a:lnTo>
                    <a:lnTo>
                      <a:pt x="518" y="299"/>
                    </a:lnTo>
                    <a:lnTo>
                      <a:pt x="503" y="322"/>
                    </a:lnTo>
                    <a:lnTo>
                      <a:pt x="489" y="345"/>
                    </a:lnTo>
                    <a:lnTo>
                      <a:pt x="477" y="364"/>
                    </a:lnTo>
                    <a:lnTo>
                      <a:pt x="468" y="375"/>
                    </a:lnTo>
                    <a:lnTo>
                      <a:pt x="457" y="389"/>
                    </a:lnTo>
                    <a:lnTo>
                      <a:pt x="454" y="399"/>
                    </a:lnTo>
                    <a:lnTo>
                      <a:pt x="460" y="409"/>
                    </a:lnTo>
                    <a:lnTo>
                      <a:pt x="475" y="417"/>
                    </a:lnTo>
                    <a:lnTo>
                      <a:pt x="469" y="427"/>
                    </a:lnTo>
                    <a:lnTo>
                      <a:pt x="463" y="441"/>
                    </a:lnTo>
                    <a:lnTo>
                      <a:pt x="456" y="456"/>
                    </a:lnTo>
                    <a:lnTo>
                      <a:pt x="449" y="472"/>
                    </a:lnTo>
                    <a:lnTo>
                      <a:pt x="442" y="487"/>
                    </a:lnTo>
                    <a:lnTo>
                      <a:pt x="438" y="502"/>
                    </a:lnTo>
                    <a:lnTo>
                      <a:pt x="434" y="516"/>
                    </a:lnTo>
                    <a:lnTo>
                      <a:pt x="433" y="527"/>
                    </a:lnTo>
                    <a:lnTo>
                      <a:pt x="434" y="548"/>
                    </a:lnTo>
                    <a:lnTo>
                      <a:pt x="437" y="565"/>
                    </a:lnTo>
                    <a:lnTo>
                      <a:pt x="441" y="579"/>
                    </a:lnTo>
                    <a:lnTo>
                      <a:pt x="447" y="589"/>
                    </a:lnTo>
                    <a:lnTo>
                      <a:pt x="455" y="598"/>
                    </a:lnTo>
                    <a:lnTo>
                      <a:pt x="465" y="602"/>
                    </a:lnTo>
                    <a:lnTo>
                      <a:pt x="477" y="604"/>
                    </a:lnTo>
                    <a:lnTo>
                      <a:pt x="492" y="604"/>
                    </a:lnTo>
                    <a:lnTo>
                      <a:pt x="478" y="622"/>
                    </a:lnTo>
                    <a:lnTo>
                      <a:pt x="469" y="644"/>
                    </a:lnTo>
                    <a:lnTo>
                      <a:pt x="463" y="667"/>
                    </a:lnTo>
                    <a:lnTo>
                      <a:pt x="461" y="687"/>
                    </a:lnTo>
                    <a:lnTo>
                      <a:pt x="450" y="724"/>
                    </a:lnTo>
                    <a:lnTo>
                      <a:pt x="445" y="758"/>
                    </a:lnTo>
                    <a:lnTo>
                      <a:pt x="442" y="788"/>
                    </a:lnTo>
                    <a:lnTo>
                      <a:pt x="443" y="814"/>
                    </a:lnTo>
                    <a:lnTo>
                      <a:pt x="448" y="837"/>
                    </a:lnTo>
                    <a:lnTo>
                      <a:pt x="455" y="858"/>
                    </a:lnTo>
                    <a:lnTo>
                      <a:pt x="464" y="875"/>
                    </a:lnTo>
                    <a:lnTo>
                      <a:pt x="475" y="890"/>
                    </a:lnTo>
                    <a:lnTo>
                      <a:pt x="487" y="903"/>
                    </a:lnTo>
                    <a:lnTo>
                      <a:pt x="501" y="913"/>
                    </a:lnTo>
                    <a:lnTo>
                      <a:pt x="515" y="921"/>
                    </a:lnTo>
                    <a:lnTo>
                      <a:pt x="529" y="927"/>
                    </a:lnTo>
                    <a:lnTo>
                      <a:pt x="542" y="932"/>
                    </a:lnTo>
                    <a:lnTo>
                      <a:pt x="556" y="934"/>
                    </a:lnTo>
                    <a:lnTo>
                      <a:pt x="568" y="935"/>
                    </a:lnTo>
                    <a:lnTo>
                      <a:pt x="578" y="935"/>
                    </a:lnTo>
                    <a:lnTo>
                      <a:pt x="590" y="935"/>
                    </a:lnTo>
                    <a:lnTo>
                      <a:pt x="606" y="934"/>
                    </a:lnTo>
                    <a:lnTo>
                      <a:pt x="623" y="933"/>
                    </a:lnTo>
                    <a:lnTo>
                      <a:pt x="641" y="930"/>
                    </a:lnTo>
                    <a:lnTo>
                      <a:pt x="660" y="929"/>
                    </a:lnTo>
                    <a:lnTo>
                      <a:pt x="677" y="927"/>
                    </a:lnTo>
                    <a:lnTo>
                      <a:pt x="691" y="926"/>
                    </a:lnTo>
                    <a:lnTo>
                      <a:pt x="702" y="925"/>
                    </a:lnTo>
                    <a:lnTo>
                      <a:pt x="709" y="923"/>
                    </a:lnTo>
                    <a:lnTo>
                      <a:pt x="720" y="922"/>
                    </a:lnTo>
                    <a:lnTo>
                      <a:pt x="731" y="921"/>
                    </a:lnTo>
                    <a:lnTo>
                      <a:pt x="744" y="920"/>
                    </a:lnTo>
                    <a:lnTo>
                      <a:pt x="755" y="918"/>
                    </a:lnTo>
                    <a:lnTo>
                      <a:pt x="765" y="917"/>
                    </a:lnTo>
                    <a:lnTo>
                      <a:pt x="771" y="915"/>
                    </a:lnTo>
                    <a:lnTo>
                      <a:pt x="774" y="915"/>
                    </a:lnTo>
                    <a:lnTo>
                      <a:pt x="773" y="923"/>
                    </a:lnTo>
                    <a:lnTo>
                      <a:pt x="775" y="933"/>
                    </a:lnTo>
                    <a:lnTo>
                      <a:pt x="781" y="940"/>
                    </a:lnTo>
                    <a:lnTo>
                      <a:pt x="792" y="943"/>
                    </a:lnTo>
                    <a:lnTo>
                      <a:pt x="784" y="952"/>
                    </a:lnTo>
                    <a:lnTo>
                      <a:pt x="774" y="967"/>
                    </a:lnTo>
                    <a:lnTo>
                      <a:pt x="762" y="986"/>
                    </a:lnTo>
                    <a:lnTo>
                      <a:pt x="748" y="1008"/>
                    </a:lnTo>
                    <a:lnTo>
                      <a:pt x="733" y="1033"/>
                    </a:lnTo>
                    <a:lnTo>
                      <a:pt x="720" y="1061"/>
                    </a:lnTo>
                    <a:lnTo>
                      <a:pt x="705" y="1089"/>
                    </a:lnTo>
                    <a:lnTo>
                      <a:pt x="690" y="1118"/>
                    </a:lnTo>
                    <a:lnTo>
                      <a:pt x="674" y="1107"/>
                    </a:lnTo>
                    <a:close/>
                  </a:path>
                </a:pathLst>
              </a:custGeom>
              <a:solidFill>
                <a:srgbClr val="000066">
                  <a:alpha val="100000"/>
                </a:srgbClr>
              </a:solidFill>
              <a:ln w="9525">
                <a:noFill/>
              </a:ln>
            </p:spPr>
            <p:txBody>
              <a:bodyPr/>
              <a:p>
                <a:endParaRPr lang="zh-CN" altLang="en-US"/>
              </a:p>
            </p:txBody>
          </p:sp>
          <p:sp>
            <p:nvSpPr>
              <p:cNvPr id="44179" name="Freeform 312"/>
              <p:cNvSpPr/>
              <p:nvPr/>
            </p:nvSpPr>
            <p:spPr>
              <a:xfrm>
                <a:off x="4071" y="3961"/>
                <a:ext cx="2" cy="5"/>
              </a:xfrm>
              <a:custGeom>
                <a:avLst/>
                <a:gdLst>
                  <a:gd name="txL" fmla="*/ 0 w 4"/>
                  <a:gd name="txT" fmla="*/ 0 h 9"/>
                  <a:gd name="txR" fmla="*/ 4 w 4"/>
                  <a:gd name="txB" fmla="*/ 9 h 9"/>
                </a:gdLst>
                <a:ahLst/>
                <a:cxnLst>
                  <a:cxn ang="0">
                    <a:pos x="0" y="1"/>
                  </a:cxn>
                  <a:cxn ang="0">
                    <a:pos x="1" y="1"/>
                  </a:cxn>
                  <a:cxn ang="0">
                    <a:pos x="1" y="1"/>
                  </a:cxn>
                  <a:cxn ang="0">
                    <a:pos x="1" y="1"/>
                  </a:cxn>
                  <a:cxn ang="0">
                    <a:pos x="0" y="0"/>
                  </a:cxn>
                  <a:cxn ang="0">
                    <a:pos x="0" y="1"/>
                  </a:cxn>
                </a:cxnLst>
                <a:rect l="txL" t="txT" r="txR" b="txB"/>
                <a:pathLst>
                  <a:path w="4" h="9">
                    <a:moveTo>
                      <a:pt x="0" y="9"/>
                    </a:moveTo>
                    <a:lnTo>
                      <a:pt x="3" y="8"/>
                    </a:lnTo>
                    <a:lnTo>
                      <a:pt x="4" y="5"/>
                    </a:lnTo>
                    <a:lnTo>
                      <a:pt x="3" y="1"/>
                    </a:lnTo>
                    <a:lnTo>
                      <a:pt x="0" y="0"/>
                    </a:lnTo>
                    <a:lnTo>
                      <a:pt x="0" y="9"/>
                    </a:lnTo>
                    <a:close/>
                  </a:path>
                </a:pathLst>
              </a:custGeom>
              <a:solidFill>
                <a:srgbClr val="000000">
                  <a:alpha val="100000"/>
                </a:srgbClr>
              </a:solidFill>
              <a:ln w="9525">
                <a:noFill/>
              </a:ln>
            </p:spPr>
            <p:txBody>
              <a:bodyPr/>
              <a:p>
                <a:endParaRPr lang="zh-CN" altLang="en-US"/>
              </a:p>
            </p:txBody>
          </p:sp>
          <p:sp>
            <p:nvSpPr>
              <p:cNvPr id="44180" name="Freeform 313"/>
              <p:cNvSpPr/>
              <p:nvPr/>
            </p:nvSpPr>
            <p:spPr>
              <a:xfrm>
                <a:off x="4032" y="3961"/>
                <a:ext cx="39" cy="10"/>
              </a:xfrm>
              <a:custGeom>
                <a:avLst/>
                <a:gdLst>
                  <a:gd name="txL" fmla="*/ 0 w 79"/>
                  <a:gd name="txT" fmla="*/ 0 h 20"/>
                  <a:gd name="txR" fmla="*/ 79 w 79"/>
                  <a:gd name="txB" fmla="*/ 20 h 2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79" h="20">
                    <a:moveTo>
                      <a:pt x="0" y="20"/>
                    </a:moveTo>
                    <a:lnTo>
                      <a:pt x="0" y="20"/>
                    </a:lnTo>
                    <a:lnTo>
                      <a:pt x="11" y="18"/>
                    </a:lnTo>
                    <a:lnTo>
                      <a:pt x="21" y="17"/>
                    </a:lnTo>
                    <a:lnTo>
                      <a:pt x="31" y="16"/>
                    </a:lnTo>
                    <a:lnTo>
                      <a:pt x="42" y="15"/>
                    </a:lnTo>
                    <a:lnTo>
                      <a:pt x="51" y="14"/>
                    </a:lnTo>
                    <a:lnTo>
                      <a:pt x="60" y="13"/>
                    </a:lnTo>
                    <a:lnTo>
                      <a:pt x="69" y="10"/>
                    </a:lnTo>
                    <a:lnTo>
                      <a:pt x="79" y="9"/>
                    </a:lnTo>
                    <a:lnTo>
                      <a:pt x="79" y="0"/>
                    </a:lnTo>
                    <a:lnTo>
                      <a:pt x="69" y="1"/>
                    </a:lnTo>
                    <a:lnTo>
                      <a:pt x="60" y="3"/>
                    </a:lnTo>
                    <a:lnTo>
                      <a:pt x="51" y="5"/>
                    </a:lnTo>
                    <a:lnTo>
                      <a:pt x="42" y="6"/>
                    </a:lnTo>
                    <a:lnTo>
                      <a:pt x="31" y="7"/>
                    </a:lnTo>
                    <a:lnTo>
                      <a:pt x="21" y="8"/>
                    </a:lnTo>
                    <a:lnTo>
                      <a:pt x="11" y="9"/>
                    </a:lnTo>
                    <a:lnTo>
                      <a:pt x="0" y="10"/>
                    </a:lnTo>
                    <a:lnTo>
                      <a:pt x="0" y="20"/>
                    </a:lnTo>
                    <a:close/>
                  </a:path>
                </a:pathLst>
              </a:custGeom>
              <a:solidFill>
                <a:srgbClr val="000000">
                  <a:alpha val="100000"/>
                </a:srgbClr>
              </a:solidFill>
              <a:ln w="9525">
                <a:noFill/>
              </a:ln>
            </p:spPr>
            <p:txBody>
              <a:bodyPr/>
              <a:p>
                <a:endParaRPr lang="zh-CN" altLang="en-US"/>
              </a:p>
            </p:txBody>
          </p:sp>
          <p:sp>
            <p:nvSpPr>
              <p:cNvPr id="44181" name="Freeform 314"/>
              <p:cNvSpPr/>
              <p:nvPr/>
            </p:nvSpPr>
            <p:spPr>
              <a:xfrm>
                <a:off x="3952" y="3966"/>
                <a:ext cx="80" cy="8"/>
              </a:xfrm>
              <a:custGeom>
                <a:avLst/>
                <a:gdLst>
                  <a:gd name="txL" fmla="*/ 0 w 158"/>
                  <a:gd name="txT" fmla="*/ 0 h 15"/>
                  <a:gd name="txR" fmla="*/ 158 w 158"/>
                  <a:gd name="txB" fmla="*/ 15 h 15"/>
                </a:gdLst>
                <a:ahLst/>
                <a:cxnLst>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0" y="1"/>
                  </a:cxn>
                  <a:cxn ang="0">
                    <a:pos x="0" y="1"/>
                  </a:cxn>
                </a:cxnLst>
                <a:rect l="txL" t="txT" r="txR" b="txB"/>
                <a:pathLst>
                  <a:path w="158" h="15">
                    <a:moveTo>
                      <a:pt x="0" y="15"/>
                    </a:moveTo>
                    <a:lnTo>
                      <a:pt x="0" y="14"/>
                    </a:lnTo>
                    <a:lnTo>
                      <a:pt x="20" y="15"/>
                    </a:lnTo>
                    <a:lnTo>
                      <a:pt x="40" y="15"/>
                    </a:lnTo>
                    <a:lnTo>
                      <a:pt x="61" y="15"/>
                    </a:lnTo>
                    <a:lnTo>
                      <a:pt x="80" y="15"/>
                    </a:lnTo>
                    <a:lnTo>
                      <a:pt x="100" y="13"/>
                    </a:lnTo>
                    <a:lnTo>
                      <a:pt x="119" y="12"/>
                    </a:lnTo>
                    <a:lnTo>
                      <a:pt x="139" y="11"/>
                    </a:lnTo>
                    <a:lnTo>
                      <a:pt x="158" y="10"/>
                    </a:lnTo>
                    <a:lnTo>
                      <a:pt x="158" y="0"/>
                    </a:lnTo>
                    <a:lnTo>
                      <a:pt x="139" y="1"/>
                    </a:lnTo>
                    <a:lnTo>
                      <a:pt x="119" y="3"/>
                    </a:lnTo>
                    <a:lnTo>
                      <a:pt x="100" y="4"/>
                    </a:lnTo>
                    <a:lnTo>
                      <a:pt x="80" y="4"/>
                    </a:lnTo>
                    <a:lnTo>
                      <a:pt x="61" y="4"/>
                    </a:lnTo>
                    <a:lnTo>
                      <a:pt x="40" y="4"/>
                    </a:lnTo>
                    <a:lnTo>
                      <a:pt x="20" y="4"/>
                    </a:lnTo>
                    <a:lnTo>
                      <a:pt x="0" y="5"/>
                    </a:lnTo>
                    <a:lnTo>
                      <a:pt x="0" y="4"/>
                    </a:lnTo>
                    <a:lnTo>
                      <a:pt x="0" y="15"/>
                    </a:lnTo>
                    <a:close/>
                  </a:path>
                </a:pathLst>
              </a:custGeom>
              <a:solidFill>
                <a:srgbClr val="000000">
                  <a:alpha val="100000"/>
                </a:srgbClr>
              </a:solidFill>
              <a:ln w="9525">
                <a:noFill/>
              </a:ln>
            </p:spPr>
            <p:txBody>
              <a:bodyPr/>
              <a:p>
                <a:endParaRPr lang="zh-CN" altLang="en-US"/>
              </a:p>
            </p:txBody>
          </p:sp>
          <p:sp>
            <p:nvSpPr>
              <p:cNvPr id="44182" name="Freeform 315"/>
              <p:cNvSpPr/>
              <p:nvPr/>
            </p:nvSpPr>
            <p:spPr>
              <a:xfrm>
                <a:off x="3829" y="3958"/>
                <a:ext cx="123" cy="16"/>
              </a:xfrm>
              <a:custGeom>
                <a:avLst/>
                <a:gdLst>
                  <a:gd name="txL" fmla="*/ 0 w 248"/>
                  <a:gd name="txT" fmla="*/ 0 h 32"/>
                  <a:gd name="txR" fmla="*/ 248 w 248"/>
                  <a:gd name="txB" fmla="*/ 32 h 32"/>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0"/>
                  </a:cxn>
                  <a:cxn ang="0">
                    <a:pos x="0" y="1"/>
                  </a:cxn>
                  <a:cxn ang="0">
                    <a:pos x="0" y="1"/>
                  </a:cxn>
                  <a:cxn ang="0">
                    <a:pos x="0" y="1"/>
                  </a:cxn>
                  <a:cxn ang="0">
                    <a:pos x="0" y="1"/>
                  </a:cxn>
                  <a:cxn ang="0">
                    <a:pos x="0" y="1"/>
                  </a:cxn>
                </a:cxnLst>
                <a:rect l="txL" t="txT" r="txR" b="txB"/>
                <a:pathLst>
                  <a:path w="248" h="32">
                    <a:moveTo>
                      <a:pt x="0" y="7"/>
                    </a:moveTo>
                    <a:lnTo>
                      <a:pt x="4" y="9"/>
                    </a:lnTo>
                    <a:lnTo>
                      <a:pt x="12" y="12"/>
                    </a:lnTo>
                    <a:lnTo>
                      <a:pt x="22" y="14"/>
                    </a:lnTo>
                    <a:lnTo>
                      <a:pt x="32" y="15"/>
                    </a:lnTo>
                    <a:lnTo>
                      <a:pt x="44" y="17"/>
                    </a:lnTo>
                    <a:lnTo>
                      <a:pt x="56" y="20"/>
                    </a:lnTo>
                    <a:lnTo>
                      <a:pt x="70" y="21"/>
                    </a:lnTo>
                    <a:lnTo>
                      <a:pt x="85" y="23"/>
                    </a:lnTo>
                    <a:lnTo>
                      <a:pt x="100" y="24"/>
                    </a:lnTo>
                    <a:lnTo>
                      <a:pt x="117" y="25"/>
                    </a:lnTo>
                    <a:lnTo>
                      <a:pt x="135" y="27"/>
                    </a:lnTo>
                    <a:lnTo>
                      <a:pt x="152" y="28"/>
                    </a:lnTo>
                    <a:lnTo>
                      <a:pt x="170" y="29"/>
                    </a:lnTo>
                    <a:lnTo>
                      <a:pt x="189" y="31"/>
                    </a:lnTo>
                    <a:lnTo>
                      <a:pt x="208" y="31"/>
                    </a:lnTo>
                    <a:lnTo>
                      <a:pt x="228" y="32"/>
                    </a:lnTo>
                    <a:lnTo>
                      <a:pt x="248" y="32"/>
                    </a:lnTo>
                    <a:lnTo>
                      <a:pt x="248" y="21"/>
                    </a:lnTo>
                    <a:lnTo>
                      <a:pt x="228" y="21"/>
                    </a:lnTo>
                    <a:lnTo>
                      <a:pt x="208" y="20"/>
                    </a:lnTo>
                    <a:lnTo>
                      <a:pt x="189" y="20"/>
                    </a:lnTo>
                    <a:lnTo>
                      <a:pt x="170" y="20"/>
                    </a:lnTo>
                    <a:lnTo>
                      <a:pt x="152" y="18"/>
                    </a:lnTo>
                    <a:lnTo>
                      <a:pt x="135" y="17"/>
                    </a:lnTo>
                    <a:lnTo>
                      <a:pt x="117" y="16"/>
                    </a:lnTo>
                    <a:lnTo>
                      <a:pt x="100" y="15"/>
                    </a:lnTo>
                    <a:lnTo>
                      <a:pt x="85" y="14"/>
                    </a:lnTo>
                    <a:lnTo>
                      <a:pt x="70" y="12"/>
                    </a:lnTo>
                    <a:lnTo>
                      <a:pt x="56" y="10"/>
                    </a:lnTo>
                    <a:lnTo>
                      <a:pt x="44" y="8"/>
                    </a:lnTo>
                    <a:lnTo>
                      <a:pt x="32" y="6"/>
                    </a:lnTo>
                    <a:lnTo>
                      <a:pt x="22" y="5"/>
                    </a:lnTo>
                    <a:lnTo>
                      <a:pt x="14" y="2"/>
                    </a:lnTo>
                    <a:lnTo>
                      <a:pt x="6" y="0"/>
                    </a:lnTo>
                    <a:lnTo>
                      <a:pt x="9" y="2"/>
                    </a:lnTo>
                    <a:lnTo>
                      <a:pt x="6" y="0"/>
                    </a:lnTo>
                    <a:lnTo>
                      <a:pt x="2" y="1"/>
                    </a:lnTo>
                    <a:lnTo>
                      <a:pt x="0" y="4"/>
                    </a:lnTo>
                    <a:lnTo>
                      <a:pt x="1" y="7"/>
                    </a:lnTo>
                    <a:lnTo>
                      <a:pt x="4" y="9"/>
                    </a:lnTo>
                    <a:lnTo>
                      <a:pt x="0" y="7"/>
                    </a:lnTo>
                    <a:close/>
                  </a:path>
                </a:pathLst>
              </a:custGeom>
              <a:solidFill>
                <a:srgbClr val="000000">
                  <a:alpha val="100000"/>
                </a:srgbClr>
              </a:solidFill>
              <a:ln w="9525">
                <a:noFill/>
              </a:ln>
            </p:spPr>
            <p:txBody>
              <a:bodyPr/>
              <a:p>
                <a:endParaRPr lang="zh-CN" altLang="en-US"/>
              </a:p>
            </p:txBody>
          </p:sp>
          <p:sp>
            <p:nvSpPr>
              <p:cNvPr id="44183" name="Freeform 316"/>
              <p:cNvSpPr/>
              <p:nvPr/>
            </p:nvSpPr>
            <p:spPr>
              <a:xfrm>
                <a:off x="3815" y="3854"/>
                <a:ext cx="18" cy="107"/>
              </a:xfrm>
              <a:custGeom>
                <a:avLst/>
                <a:gdLst>
                  <a:gd name="txL" fmla="*/ 0 w 35"/>
                  <a:gd name="txT" fmla="*/ 0 h 213"/>
                  <a:gd name="txR" fmla="*/ 35 w 35"/>
                  <a:gd name="txB" fmla="*/ 213 h 213"/>
                </a:gdLst>
                <a:ahLst/>
                <a:cxnLst>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1" y="1"/>
                  </a:cxn>
                </a:cxnLst>
                <a:rect l="txL" t="txT" r="txR" b="txB"/>
                <a:pathLst>
                  <a:path w="35" h="213">
                    <a:moveTo>
                      <a:pt x="12" y="5"/>
                    </a:moveTo>
                    <a:lnTo>
                      <a:pt x="12" y="3"/>
                    </a:lnTo>
                    <a:lnTo>
                      <a:pt x="8" y="29"/>
                    </a:lnTo>
                    <a:lnTo>
                      <a:pt x="4" y="54"/>
                    </a:lnTo>
                    <a:lnTo>
                      <a:pt x="2" y="81"/>
                    </a:lnTo>
                    <a:lnTo>
                      <a:pt x="0" y="107"/>
                    </a:lnTo>
                    <a:lnTo>
                      <a:pt x="3" y="135"/>
                    </a:lnTo>
                    <a:lnTo>
                      <a:pt x="8" y="162"/>
                    </a:lnTo>
                    <a:lnTo>
                      <a:pt x="15" y="188"/>
                    </a:lnTo>
                    <a:lnTo>
                      <a:pt x="26" y="213"/>
                    </a:lnTo>
                    <a:lnTo>
                      <a:pt x="35" y="208"/>
                    </a:lnTo>
                    <a:lnTo>
                      <a:pt x="24" y="185"/>
                    </a:lnTo>
                    <a:lnTo>
                      <a:pt x="17" y="160"/>
                    </a:lnTo>
                    <a:lnTo>
                      <a:pt x="12" y="135"/>
                    </a:lnTo>
                    <a:lnTo>
                      <a:pt x="11" y="107"/>
                    </a:lnTo>
                    <a:lnTo>
                      <a:pt x="11" y="81"/>
                    </a:lnTo>
                    <a:lnTo>
                      <a:pt x="13" y="54"/>
                    </a:lnTo>
                    <a:lnTo>
                      <a:pt x="17" y="29"/>
                    </a:lnTo>
                    <a:lnTo>
                      <a:pt x="21" y="6"/>
                    </a:lnTo>
                    <a:lnTo>
                      <a:pt x="21" y="5"/>
                    </a:lnTo>
                    <a:lnTo>
                      <a:pt x="21" y="6"/>
                    </a:lnTo>
                    <a:lnTo>
                      <a:pt x="20" y="2"/>
                    </a:lnTo>
                    <a:lnTo>
                      <a:pt x="18" y="0"/>
                    </a:lnTo>
                    <a:lnTo>
                      <a:pt x="15" y="0"/>
                    </a:lnTo>
                    <a:lnTo>
                      <a:pt x="12" y="3"/>
                    </a:lnTo>
                    <a:lnTo>
                      <a:pt x="12" y="5"/>
                    </a:lnTo>
                    <a:close/>
                  </a:path>
                </a:pathLst>
              </a:custGeom>
              <a:solidFill>
                <a:srgbClr val="000000">
                  <a:alpha val="100000"/>
                </a:srgbClr>
              </a:solidFill>
              <a:ln w="9525">
                <a:noFill/>
              </a:ln>
            </p:spPr>
            <p:txBody>
              <a:bodyPr/>
              <a:p>
                <a:endParaRPr lang="zh-CN" altLang="en-US"/>
              </a:p>
            </p:txBody>
          </p:sp>
          <p:sp>
            <p:nvSpPr>
              <p:cNvPr id="44184" name="Freeform 317"/>
              <p:cNvSpPr/>
              <p:nvPr/>
            </p:nvSpPr>
            <p:spPr>
              <a:xfrm>
                <a:off x="3732" y="3470"/>
                <a:ext cx="94" cy="387"/>
              </a:xfrm>
              <a:custGeom>
                <a:avLst/>
                <a:gdLst>
                  <a:gd name="txL" fmla="*/ 0 w 188"/>
                  <a:gd name="txT" fmla="*/ 0 h 773"/>
                  <a:gd name="txR" fmla="*/ 188 w 188"/>
                  <a:gd name="txB" fmla="*/ 773 h 773"/>
                </a:gdLst>
                <a:ahLst/>
                <a:cxnLst>
                  <a:cxn ang="0">
                    <a:pos x="1" y="0"/>
                  </a:cxn>
                  <a:cxn ang="0">
                    <a:pos x="1" y="0"/>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188" h="773">
                    <a:moveTo>
                      <a:pt x="8" y="0"/>
                    </a:moveTo>
                    <a:lnTo>
                      <a:pt x="8" y="0"/>
                    </a:lnTo>
                    <a:lnTo>
                      <a:pt x="1" y="19"/>
                    </a:lnTo>
                    <a:lnTo>
                      <a:pt x="0" y="47"/>
                    </a:lnTo>
                    <a:lnTo>
                      <a:pt x="3" y="83"/>
                    </a:lnTo>
                    <a:lnTo>
                      <a:pt x="10" y="128"/>
                    </a:lnTo>
                    <a:lnTo>
                      <a:pt x="20" y="179"/>
                    </a:lnTo>
                    <a:lnTo>
                      <a:pt x="33" y="236"/>
                    </a:lnTo>
                    <a:lnTo>
                      <a:pt x="48" y="296"/>
                    </a:lnTo>
                    <a:lnTo>
                      <a:pt x="65" y="358"/>
                    </a:lnTo>
                    <a:lnTo>
                      <a:pt x="83" y="421"/>
                    </a:lnTo>
                    <a:lnTo>
                      <a:pt x="100" y="485"/>
                    </a:lnTo>
                    <a:lnTo>
                      <a:pt x="117" y="546"/>
                    </a:lnTo>
                    <a:lnTo>
                      <a:pt x="134" y="603"/>
                    </a:lnTo>
                    <a:lnTo>
                      <a:pt x="149" y="656"/>
                    </a:lnTo>
                    <a:lnTo>
                      <a:pt x="162" y="703"/>
                    </a:lnTo>
                    <a:lnTo>
                      <a:pt x="172" y="743"/>
                    </a:lnTo>
                    <a:lnTo>
                      <a:pt x="179" y="773"/>
                    </a:lnTo>
                    <a:lnTo>
                      <a:pt x="188" y="773"/>
                    </a:lnTo>
                    <a:lnTo>
                      <a:pt x="182" y="740"/>
                    </a:lnTo>
                    <a:lnTo>
                      <a:pt x="171" y="701"/>
                    </a:lnTo>
                    <a:lnTo>
                      <a:pt x="159" y="654"/>
                    </a:lnTo>
                    <a:lnTo>
                      <a:pt x="144" y="601"/>
                    </a:lnTo>
                    <a:lnTo>
                      <a:pt x="126" y="543"/>
                    </a:lnTo>
                    <a:lnTo>
                      <a:pt x="109" y="482"/>
                    </a:lnTo>
                    <a:lnTo>
                      <a:pt x="92" y="419"/>
                    </a:lnTo>
                    <a:lnTo>
                      <a:pt x="74" y="356"/>
                    </a:lnTo>
                    <a:lnTo>
                      <a:pt x="57" y="293"/>
                    </a:lnTo>
                    <a:lnTo>
                      <a:pt x="42" y="233"/>
                    </a:lnTo>
                    <a:lnTo>
                      <a:pt x="30" y="177"/>
                    </a:lnTo>
                    <a:lnTo>
                      <a:pt x="19" y="128"/>
                    </a:lnTo>
                    <a:lnTo>
                      <a:pt x="12" y="83"/>
                    </a:lnTo>
                    <a:lnTo>
                      <a:pt x="9" y="47"/>
                    </a:lnTo>
                    <a:lnTo>
                      <a:pt x="10" y="19"/>
                    </a:lnTo>
                    <a:lnTo>
                      <a:pt x="15" y="7"/>
                    </a:lnTo>
                    <a:lnTo>
                      <a:pt x="8" y="0"/>
                    </a:lnTo>
                    <a:close/>
                  </a:path>
                </a:pathLst>
              </a:custGeom>
              <a:solidFill>
                <a:srgbClr val="000000">
                  <a:alpha val="100000"/>
                </a:srgbClr>
              </a:solidFill>
              <a:ln w="9525">
                <a:noFill/>
              </a:ln>
            </p:spPr>
            <p:txBody>
              <a:bodyPr/>
              <a:p>
                <a:endParaRPr lang="zh-CN" altLang="en-US"/>
              </a:p>
            </p:txBody>
          </p:sp>
          <p:sp>
            <p:nvSpPr>
              <p:cNvPr id="44185" name="Freeform 318"/>
              <p:cNvSpPr/>
              <p:nvPr/>
            </p:nvSpPr>
            <p:spPr>
              <a:xfrm>
                <a:off x="3736" y="3432"/>
                <a:ext cx="64" cy="42"/>
              </a:xfrm>
              <a:custGeom>
                <a:avLst/>
                <a:gdLst>
                  <a:gd name="txL" fmla="*/ 0 w 129"/>
                  <a:gd name="txT" fmla="*/ 0 h 83"/>
                  <a:gd name="txR" fmla="*/ 129 w 129"/>
                  <a:gd name="txB" fmla="*/ 83 h 83"/>
                </a:gdLst>
                <a:ahLst/>
                <a:cxnLst>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129" h="83">
                    <a:moveTo>
                      <a:pt x="126" y="0"/>
                    </a:moveTo>
                    <a:lnTo>
                      <a:pt x="126" y="0"/>
                    </a:lnTo>
                    <a:lnTo>
                      <a:pt x="113" y="4"/>
                    </a:lnTo>
                    <a:lnTo>
                      <a:pt x="99" y="9"/>
                    </a:lnTo>
                    <a:lnTo>
                      <a:pt x="84" y="15"/>
                    </a:lnTo>
                    <a:lnTo>
                      <a:pt x="69" y="22"/>
                    </a:lnTo>
                    <a:lnTo>
                      <a:pt x="53" y="30"/>
                    </a:lnTo>
                    <a:lnTo>
                      <a:pt x="34" y="42"/>
                    </a:lnTo>
                    <a:lnTo>
                      <a:pt x="17" y="57"/>
                    </a:lnTo>
                    <a:lnTo>
                      <a:pt x="0" y="76"/>
                    </a:lnTo>
                    <a:lnTo>
                      <a:pt x="7" y="83"/>
                    </a:lnTo>
                    <a:lnTo>
                      <a:pt x="24" y="64"/>
                    </a:lnTo>
                    <a:lnTo>
                      <a:pt x="41" y="49"/>
                    </a:lnTo>
                    <a:lnTo>
                      <a:pt x="57" y="39"/>
                    </a:lnTo>
                    <a:lnTo>
                      <a:pt x="73" y="31"/>
                    </a:lnTo>
                    <a:lnTo>
                      <a:pt x="88" y="24"/>
                    </a:lnTo>
                    <a:lnTo>
                      <a:pt x="101" y="18"/>
                    </a:lnTo>
                    <a:lnTo>
                      <a:pt x="115" y="13"/>
                    </a:lnTo>
                    <a:lnTo>
                      <a:pt x="129" y="9"/>
                    </a:lnTo>
                    <a:lnTo>
                      <a:pt x="126" y="0"/>
                    </a:lnTo>
                    <a:close/>
                  </a:path>
                </a:pathLst>
              </a:custGeom>
              <a:solidFill>
                <a:srgbClr val="000000">
                  <a:alpha val="100000"/>
                </a:srgbClr>
              </a:solidFill>
              <a:ln w="9525">
                <a:noFill/>
              </a:ln>
            </p:spPr>
            <p:txBody>
              <a:bodyPr/>
              <a:p>
                <a:endParaRPr lang="zh-CN" altLang="en-US"/>
              </a:p>
            </p:txBody>
          </p:sp>
          <p:sp>
            <p:nvSpPr>
              <p:cNvPr id="44186" name="Freeform 319"/>
              <p:cNvSpPr/>
              <p:nvPr/>
            </p:nvSpPr>
            <p:spPr>
              <a:xfrm>
                <a:off x="3799" y="3408"/>
                <a:ext cx="252" cy="29"/>
              </a:xfrm>
              <a:custGeom>
                <a:avLst/>
                <a:gdLst>
                  <a:gd name="txL" fmla="*/ 0 w 503"/>
                  <a:gd name="txT" fmla="*/ 0 h 58"/>
                  <a:gd name="txR" fmla="*/ 503 w 503"/>
                  <a:gd name="txB" fmla="*/ 58 h 58"/>
                </a:gdLst>
                <a:ahLst/>
                <a:cxnLst>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03" h="58">
                    <a:moveTo>
                      <a:pt x="503" y="0"/>
                    </a:moveTo>
                    <a:lnTo>
                      <a:pt x="503" y="0"/>
                    </a:lnTo>
                    <a:lnTo>
                      <a:pt x="492" y="1"/>
                    </a:lnTo>
                    <a:lnTo>
                      <a:pt x="473" y="4"/>
                    </a:lnTo>
                    <a:lnTo>
                      <a:pt x="447" y="6"/>
                    </a:lnTo>
                    <a:lnTo>
                      <a:pt x="415" y="8"/>
                    </a:lnTo>
                    <a:lnTo>
                      <a:pt x="379" y="12"/>
                    </a:lnTo>
                    <a:lnTo>
                      <a:pt x="339" y="15"/>
                    </a:lnTo>
                    <a:lnTo>
                      <a:pt x="296" y="19"/>
                    </a:lnTo>
                    <a:lnTo>
                      <a:pt x="252" y="22"/>
                    </a:lnTo>
                    <a:lnTo>
                      <a:pt x="209" y="26"/>
                    </a:lnTo>
                    <a:lnTo>
                      <a:pt x="166" y="29"/>
                    </a:lnTo>
                    <a:lnTo>
                      <a:pt x="126" y="33"/>
                    </a:lnTo>
                    <a:lnTo>
                      <a:pt x="90" y="36"/>
                    </a:lnTo>
                    <a:lnTo>
                      <a:pt x="58" y="39"/>
                    </a:lnTo>
                    <a:lnTo>
                      <a:pt x="31" y="43"/>
                    </a:lnTo>
                    <a:lnTo>
                      <a:pt x="13" y="46"/>
                    </a:lnTo>
                    <a:lnTo>
                      <a:pt x="0" y="49"/>
                    </a:lnTo>
                    <a:lnTo>
                      <a:pt x="3" y="58"/>
                    </a:lnTo>
                    <a:lnTo>
                      <a:pt x="13" y="56"/>
                    </a:lnTo>
                    <a:lnTo>
                      <a:pt x="31" y="52"/>
                    </a:lnTo>
                    <a:lnTo>
                      <a:pt x="58" y="49"/>
                    </a:lnTo>
                    <a:lnTo>
                      <a:pt x="90" y="45"/>
                    </a:lnTo>
                    <a:lnTo>
                      <a:pt x="126" y="42"/>
                    </a:lnTo>
                    <a:lnTo>
                      <a:pt x="166" y="38"/>
                    </a:lnTo>
                    <a:lnTo>
                      <a:pt x="209" y="35"/>
                    </a:lnTo>
                    <a:lnTo>
                      <a:pt x="252" y="31"/>
                    </a:lnTo>
                    <a:lnTo>
                      <a:pt x="296" y="28"/>
                    </a:lnTo>
                    <a:lnTo>
                      <a:pt x="339" y="24"/>
                    </a:lnTo>
                    <a:lnTo>
                      <a:pt x="379" y="21"/>
                    </a:lnTo>
                    <a:lnTo>
                      <a:pt x="415" y="18"/>
                    </a:lnTo>
                    <a:lnTo>
                      <a:pt x="447" y="15"/>
                    </a:lnTo>
                    <a:lnTo>
                      <a:pt x="473" y="13"/>
                    </a:lnTo>
                    <a:lnTo>
                      <a:pt x="492" y="11"/>
                    </a:lnTo>
                    <a:lnTo>
                      <a:pt x="503" y="9"/>
                    </a:lnTo>
                    <a:lnTo>
                      <a:pt x="503" y="0"/>
                    </a:lnTo>
                    <a:close/>
                  </a:path>
                </a:pathLst>
              </a:custGeom>
              <a:solidFill>
                <a:srgbClr val="000000">
                  <a:alpha val="100000"/>
                </a:srgbClr>
              </a:solidFill>
              <a:ln w="9525">
                <a:noFill/>
              </a:ln>
            </p:spPr>
            <p:txBody>
              <a:bodyPr/>
              <a:p>
                <a:endParaRPr lang="zh-CN" altLang="en-US"/>
              </a:p>
            </p:txBody>
          </p:sp>
          <p:sp>
            <p:nvSpPr>
              <p:cNvPr id="44187" name="Freeform 320"/>
              <p:cNvSpPr/>
              <p:nvPr/>
            </p:nvSpPr>
            <p:spPr>
              <a:xfrm>
                <a:off x="4051" y="3407"/>
                <a:ext cx="43" cy="42"/>
              </a:xfrm>
              <a:custGeom>
                <a:avLst/>
                <a:gdLst>
                  <a:gd name="txL" fmla="*/ 0 w 87"/>
                  <a:gd name="txT" fmla="*/ 0 h 84"/>
                  <a:gd name="txR" fmla="*/ 87 w 87"/>
                  <a:gd name="txB" fmla="*/ 84 h 84"/>
                </a:gdLst>
                <a:ahLst/>
                <a:cxnLst>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87" h="84">
                    <a:moveTo>
                      <a:pt x="84" y="84"/>
                    </a:moveTo>
                    <a:lnTo>
                      <a:pt x="87" y="77"/>
                    </a:lnTo>
                    <a:lnTo>
                      <a:pt x="76" y="59"/>
                    </a:lnTo>
                    <a:lnTo>
                      <a:pt x="67" y="43"/>
                    </a:lnTo>
                    <a:lnTo>
                      <a:pt x="57" y="29"/>
                    </a:lnTo>
                    <a:lnTo>
                      <a:pt x="46" y="17"/>
                    </a:lnTo>
                    <a:lnTo>
                      <a:pt x="36" y="8"/>
                    </a:lnTo>
                    <a:lnTo>
                      <a:pt x="25" y="3"/>
                    </a:lnTo>
                    <a:lnTo>
                      <a:pt x="12" y="0"/>
                    </a:lnTo>
                    <a:lnTo>
                      <a:pt x="0" y="2"/>
                    </a:lnTo>
                    <a:lnTo>
                      <a:pt x="0" y="11"/>
                    </a:lnTo>
                    <a:lnTo>
                      <a:pt x="12" y="11"/>
                    </a:lnTo>
                    <a:lnTo>
                      <a:pt x="22" y="13"/>
                    </a:lnTo>
                    <a:lnTo>
                      <a:pt x="31" y="17"/>
                    </a:lnTo>
                    <a:lnTo>
                      <a:pt x="39" y="24"/>
                    </a:lnTo>
                    <a:lnTo>
                      <a:pt x="50" y="36"/>
                    </a:lnTo>
                    <a:lnTo>
                      <a:pt x="58" y="47"/>
                    </a:lnTo>
                    <a:lnTo>
                      <a:pt x="67" y="63"/>
                    </a:lnTo>
                    <a:lnTo>
                      <a:pt x="77" y="82"/>
                    </a:lnTo>
                    <a:lnTo>
                      <a:pt x="80" y="75"/>
                    </a:lnTo>
                    <a:lnTo>
                      <a:pt x="77" y="82"/>
                    </a:lnTo>
                    <a:lnTo>
                      <a:pt x="80" y="84"/>
                    </a:lnTo>
                    <a:lnTo>
                      <a:pt x="84" y="84"/>
                    </a:lnTo>
                    <a:lnTo>
                      <a:pt x="87" y="81"/>
                    </a:lnTo>
                    <a:lnTo>
                      <a:pt x="87" y="77"/>
                    </a:lnTo>
                    <a:lnTo>
                      <a:pt x="84" y="84"/>
                    </a:lnTo>
                    <a:close/>
                  </a:path>
                </a:pathLst>
              </a:custGeom>
              <a:solidFill>
                <a:srgbClr val="000000">
                  <a:alpha val="100000"/>
                </a:srgbClr>
              </a:solidFill>
              <a:ln w="9525">
                <a:noFill/>
              </a:ln>
            </p:spPr>
            <p:txBody>
              <a:bodyPr/>
              <a:p>
                <a:endParaRPr lang="zh-CN" altLang="en-US"/>
              </a:p>
            </p:txBody>
          </p:sp>
          <p:sp>
            <p:nvSpPr>
              <p:cNvPr id="44188" name="Freeform 321"/>
              <p:cNvSpPr/>
              <p:nvPr/>
            </p:nvSpPr>
            <p:spPr>
              <a:xfrm>
                <a:off x="4019" y="3444"/>
                <a:ext cx="74" cy="93"/>
              </a:xfrm>
              <a:custGeom>
                <a:avLst/>
                <a:gdLst>
                  <a:gd name="txL" fmla="*/ 0 w 147"/>
                  <a:gd name="txT" fmla="*/ 0 h 184"/>
                  <a:gd name="txR" fmla="*/ 147 w 147"/>
                  <a:gd name="txB" fmla="*/ 184 h 18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0" y="1"/>
                  </a:cxn>
                  <a:cxn ang="0">
                    <a:pos x="0" y="1"/>
                  </a:cxn>
                  <a:cxn ang="0">
                    <a:pos x="1" y="1"/>
                  </a:cxn>
                  <a:cxn ang="0">
                    <a:pos x="1" y="1"/>
                  </a:cxn>
                  <a:cxn ang="0">
                    <a:pos x="1" y="1"/>
                  </a:cxn>
                  <a:cxn ang="0">
                    <a:pos x="1" y="1"/>
                  </a:cxn>
                </a:cxnLst>
                <a:rect l="txL" t="txT" r="txR" b="txB"/>
                <a:pathLst>
                  <a:path w="147" h="184">
                    <a:moveTo>
                      <a:pt x="2" y="184"/>
                    </a:moveTo>
                    <a:lnTo>
                      <a:pt x="9" y="182"/>
                    </a:lnTo>
                    <a:lnTo>
                      <a:pt x="17" y="167"/>
                    </a:lnTo>
                    <a:lnTo>
                      <a:pt x="28" y="146"/>
                    </a:lnTo>
                    <a:lnTo>
                      <a:pt x="40" y="123"/>
                    </a:lnTo>
                    <a:lnTo>
                      <a:pt x="56" y="98"/>
                    </a:lnTo>
                    <a:lnTo>
                      <a:pt x="74" y="74"/>
                    </a:lnTo>
                    <a:lnTo>
                      <a:pt x="96" y="49"/>
                    </a:lnTo>
                    <a:lnTo>
                      <a:pt x="121" y="26"/>
                    </a:lnTo>
                    <a:lnTo>
                      <a:pt x="147" y="9"/>
                    </a:lnTo>
                    <a:lnTo>
                      <a:pt x="143" y="0"/>
                    </a:lnTo>
                    <a:lnTo>
                      <a:pt x="114" y="19"/>
                    </a:lnTo>
                    <a:lnTo>
                      <a:pt x="89" y="42"/>
                    </a:lnTo>
                    <a:lnTo>
                      <a:pt x="67" y="67"/>
                    </a:lnTo>
                    <a:lnTo>
                      <a:pt x="47" y="93"/>
                    </a:lnTo>
                    <a:lnTo>
                      <a:pt x="31" y="118"/>
                    </a:lnTo>
                    <a:lnTo>
                      <a:pt x="18" y="142"/>
                    </a:lnTo>
                    <a:lnTo>
                      <a:pt x="8" y="162"/>
                    </a:lnTo>
                    <a:lnTo>
                      <a:pt x="0" y="177"/>
                    </a:lnTo>
                    <a:lnTo>
                      <a:pt x="7" y="175"/>
                    </a:lnTo>
                    <a:lnTo>
                      <a:pt x="0" y="177"/>
                    </a:lnTo>
                    <a:lnTo>
                      <a:pt x="0" y="181"/>
                    </a:lnTo>
                    <a:lnTo>
                      <a:pt x="3" y="184"/>
                    </a:lnTo>
                    <a:lnTo>
                      <a:pt x="7" y="184"/>
                    </a:lnTo>
                    <a:lnTo>
                      <a:pt x="9" y="182"/>
                    </a:lnTo>
                    <a:lnTo>
                      <a:pt x="2" y="184"/>
                    </a:lnTo>
                    <a:close/>
                  </a:path>
                </a:pathLst>
              </a:custGeom>
              <a:solidFill>
                <a:srgbClr val="000000">
                  <a:alpha val="100000"/>
                </a:srgbClr>
              </a:solidFill>
              <a:ln w="9525">
                <a:noFill/>
              </a:ln>
            </p:spPr>
            <p:txBody>
              <a:bodyPr/>
              <a:p>
                <a:endParaRPr lang="zh-CN" altLang="en-US"/>
              </a:p>
            </p:txBody>
          </p:sp>
          <p:sp>
            <p:nvSpPr>
              <p:cNvPr id="44189" name="Freeform 322"/>
              <p:cNvSpPr/>
              <p:nvPr/>
            </p:nvSpPr>
            <p:spPr>
              <a:xfrm>
                <a:off x="3965" y="3532"/>
                <a:ext cx="57" cy="68"/>
              </a:xfrm>
              <a:custGeom>
                <a:avLst/>
                <a:gdLst>
                  <a:gd name="txL" fmla="*/ 0 w 114"/>
                  <a:gd name="txT" fmla="*/ 0 h 136"/>
                  <a:gd name="txR" fmla="*/ 114 w 114"/>
                  <a:gd name="txB" fmla="*/ 136 h 136"/>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Lst>
                <a:rect l="txL" t="txT" r="txR" b="txB"/>
                <a:pathLst>
                  <a:path w="114" h="136">
                    <a:moveTo>
                      <a:pt x="8" y="135"/>
                    </a:moveTo>
                    <a:lnTo>
                      <a:pt x="8" y="135"/>
                    </a:lnTo>
                    <a:lnTo>
                      <a:pt x="18" y="122"/>
                    </a:lnTo>
                    <a:lnTo>
                      <a:pt x="31" y="104"/>
                    </a:lnTo>
                    <a:lnTo>
                      <a:pt x="45" y="81"/>
                    </a:lnTo>
                    <a:lnTo>
                      <a:pt x="60" y="58"/>
                    </a:lnTo>
                    <a:lnTo>
                      <a:pt x="75" y="37"/>
                    </a:lnTo>
                    <a:lnTo>
                      <a:pt x="90" y="19"/>
                    </a:lnTo>
                    <a:lnTo>
                      <a:pt x="102" y="10"/>
                    </a:lnTo>
                    <a:lnTo>
                      <a:pt x="109" y="9"/>
                    </a:lnTo>
                    <a:lnTo>
                      <a:pt x="114" y="0"/>
                    </a:lnTo>
                    <a:lnTo>
                      <a:pt x="98" y="1"/>
                    </a:lnTo>
                    <a:lnTo>
                      <a:pt x="83" y="13"/>
                    </a:lnTo>
                    <a:lnTo>
                      <a:pt x="68" y="30"/>
                    </a:lnTo>
                    <a:lnTo>
                      <a:pt x="51" y="53"/>
                    </a:lnTo>
                    <a:lnTo>
                      <a:pt x="36" y="76"/>
                    </a:lnTo>
                    <a:lnTo>
                      <a:pt x="22" y="99"/>
                    </a:lnTo>
                    <a:lnTo>
                      <a:pt x="9" y="117"/>
                    </a:lnTo>
                    <a:lnTo>
                      <a:pt x="1" y="128"/>
                    </a:lnTo>
                    <a:lnTo>
                      <a:pt x="0" y="131"/>
                    </a:lnTo>
                    <a:lnTo>
                      <a:pt x="1" y="135"/>
                    </a:lnTo>
                    <a:lnTo>
                      <a:pt x="5" y="136"/>
                    </a:lnTo>
                    <a:lnTo>
                      <a:pt x="8" y="135"/>
                    </a:lnTo>
                    <a:close/>
                  </a:path>
                </a:pathLst>
              </a:custGeom>
              <a:solidFill>
                <a:srgbClr val="000000">
                  <a:alpha val="100000"/>
                </a:srgbClr>
              </a:solidFill>
              <a:ln w="9525">
                <a:noFill/>
              </a:ln>
            </p:spPr>
            <p:txBody>
              <a:bodyPr/>
              <a:p>
                <a:endParaRPr lang="zh-CN" altLang="en-US"/>
              </a:p>
            </p:txBody>
          </p:sp>
          <p:sp>
            <p:nvSpPr>
              <p:cNvPr id="44190" name="Freeform 323"/>
              <p:cNvSpPr/>
              <p:nvPr/>
            </p:nvSpPr>
            <p:spPr>
              <a:xfrm>
                <a:off x="3959" y="3596"/>
                <a:ext cx="15" cy="25"/>
              </a:xfrm>
              <a:custGeom>
                <a:avLst/>
                <a:gdLst>
                  <a:gd name="txL" fmla="*/ 0 w 30"/>
                  <a:gd name="txT" fmla="*/ 0 h 49"/>
                  <a:gd name="txR" fmla="*/ 30 w 30"/>
                  <a:gd name="txB" fmla="*/ 49 h 49"/>
                </a:gdLst>
                <a:ahLst/>
                <a:cxnLst>
                  <a:cxn ang="0">
                    <a:pos x="1" y="1"/>
                  </a:cxn>
                  <a:cxn ang="0">
                    <a:pos x="1" y="1"/>
                  </a:cxn>
                  <a:cxn ang="0">
                    <a:pos x="1" y="1"/>
                  </a:cxn>
                  <a:cxn ang="0">
                    <a:pos x="1" y="1"/>
                  </a:cxn>
                  <a:cxn ang="0">
                    <a:pos x="1" y="1"/>
                  </a:cxn>
                  <a:cxn ang="0">
                    <a:pos x="1" y="1"/>
                  </a:cxn>
                  <a:cxn ang="0">
                    <a:pos x="1" y="0"/>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30" h="49">
                    <a:moveTo>
                      <a:pt x="30" y="47"/>
                    </a:moveTo>
                    <a:lnTo>
                      <a:pt x="27" y="40"/>
                    </a:lnTo>
                    <a:lnTo>
                      <a:pt x="14" y="33"/>
                    </a:lnTo>
                    <a:lnTo>
                      <a:pt x="9" y="27"/>
                    </a:lnTo>
                    <a:lnTo>
                      <a:pt x="13" y="19"/>
                    </a:lnTo>
                    <a:lnTo>
                      <a:pt x="22" y="7"/>
                    </a:lnTo>
                    <a:lnTo>
                      <a:pt x="15" y="0"/>
                    </a:lnTo>
                    <a:lnTo>
                      <a:pt x="4" y="15"/>
                    </a:lnTo>
                    <a:lnTo>
                      <a:pt x="0" y="27"/>
                    </a:lnTo>
                    <a:lnTo>
                      <a:pt x="7" y="40"/>
                    </a:lnTo>
                    <a:lnTo>
                      <a:pt x="24" y="49"/>
                    </a:lnTo>
                    <a:lnTo>
                      <a:pt x="21" y="42"/>
                    </a:lnTo>
                    <a:lnTo>
                      <a:pt x="24" y="49"/>
                    </a:lnTo>
                    <a:lnTo>
                      <a:pt x="28" y="48"/>
                    </a:lnTo>
                    <a:lnTo>
                      <a:pt x="30" y="46"/>
                    </a:lnTo>
                    <a:lnTo>
                      <a:pt x="30" y="42"/>
                    </a:lnTo>
                    <a:lnTo>
                      <a:pt x="27" y="40"/>
                    </a:lnTo>
                    <a:lnTo>
                      <a:pt x="30" y="47"/>
                    </a:lnTo>
                    <a:close/>
                  </a:path>
                </a:pathLst>
              </a:custGeom>
              <a:solidFill>
                <a:srgbClr val="000000">
                  <a:alpha val="100000"/>
                </a:srgbClr>
              </a:solidFill>
              <a:ln w="9525">
                <a:noFill/>
              </a:ln>
            </p:spPr>
            <p:txBody>
              <a:bodyPr/>
              <a:p>
                <a:endParaRPr lang="zh-CN" altLang="en-US"/>
              </a:p>
            </p:txBody>
          </p:sp>
          <p:sp>
            <p:nvSpPr>
              <p:cNvPr id="44191" name="Freeform 324"/>
              <p:cNvSpPr/>
              <p:nvPr/>
            </p:nvSpPr>
            <p:spPr>
              <a:xfrm>
                <a:off x="3948" y="3617"/>
                <a:ext cx="26" cy="57"/>
              </a:xfrm>
              <a:custGeom>
                <a:avLst/>
                <a:gdLst>
                  <a:gd name="txL" fmla="*/ 0 w 52"/>
                  <a:gd name="txT" fmla="*/ 0 h 113"/>
                  <a:gd name="txR" fmla="*/ 52 w 52"/>
                  <a:gd name="txB" fmla="*/ 113 h 113"/>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0" y="1"/>
                  </a:cxn>
                  <a:cxn ang="0">
                    <a:pos x="1" y="1"/>
                  </a:cxn>
                </a:cxnLst>
                <a:rect l="txL" t="txT" r="txR" b="txB"/>
                <a:pathLst>
                  <a:path w="52" h="113">
                    <a:moveTo>
                      <a:pt x="12" y="113"/>
                    </a:moveTo>
                    <a:lnTo>
                      <a:pt x="12" y="113"/>
                    </a:lnTo>
                    <a:lnTo>
                      <a:pt x="12" y="102"/>
                    </a:lnTo>
                    <a:lnTo>
                      <a:pt x="15" y="89"/>
                    </a:lnTo>
                    <a:lnTo>
                      <a:pt x="20" y="74"/>
                    </a:lnTo>
                    <a:lnTo>
                      <a:pt x="27" y="60"/>
                    </a:lnTo>
                    <a:lnTo>
                      <a:pt x="34" y="44"/>
                    </a:lnTo>
                    <a:lnTo>
                      <a:pt x="41" y="29"/>
                    </a:lnTo>
                    <a:lnTo>
                      <a:pt x="46" y="15"/>
                    </a:lnTo>
                    <a:lnTo>
                      <a:pt x="52" y="5"/>
                    </a:lnTo>
                    <a:lnTo>
                      <a:pt x="43" y="0"/>
                    </a:lnTo>
                    <a:lnTo>
                      <a:pt x="37" y="11"/>
                    </a:lnTo>
                    <a:lnTo>
                      <a:pt x="31" y="25"/>
                    </a:lnTo>
                    <a:lnTo>
                      <a:pt x="24" y="40"/>
                    </a:lnTo>
                    <a:lnTo>
                      <a:pt x="18" y="56"/>
                    </a:lnTo>
                    <a:lnTo>
                      <a:pt x="11" y="72"/>
                    </a:lnTo>
                    <a:lnTo>
                      <a:pt x="6" y="87"/>
                    </a:lnTo>
                    <a:lnTo>
                      <a:pt x="3" y="102"/>
                    </a:lnTo>
                    <a:lnTo>
                      <a:pt x="0" y="113"/>
                    </a:lnTo>
                    <a:lnTo>
                      <a:pt x="12" y="113"/>
                    </a:lnTo>
                    <a:close/>
                  </a:path>
                </a:pathLst>
              </a:custGeom>
              <a:solidFill>
                <a:srgbClr val="000000">
                  <a:alpha val="100000"/>
                </a:srgbClr>
              </a:solidFill>
              <a:ln w="9525">
                <a:noFill/>
              </a:ln>
            </p:spPr>
            <p:txBody>
              <a:bodyPr/>
              <a:p>
                <a:endParaRPr lang="zh-CN" altLang="en-US"/>
              </a:p>
            </p:txBody>
          </p:sp>
          <p:sp>
            <p:nvSpPr>
              <p:cNvPr id="44192" name="Freeform 325"/>
              <p:cNvSpPr/>
              <p:nvPr/>
            </p:nvSpPr>
            <p:spPr>
              <a:xfrm>
                <a:off x="3948" y="3674"/>
                <a:ext cx="34" cy="41"/>
              </a:xfrm>
              <a:custGeom>
                <a:avLst/>
                <a:gdLst>
                  <a:gd name="txL" fmla="*/ 0 w 69"/>
                  <a:gd name="txT" fmla="*/ 0 h 82"/>
                  <a:gd name="txR" fmla="*/ 69 w 69"/>
                  <a:gd name="txB" fmla="*/ 82 h 82"/>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69" h="82">
                    <a:moveTo>
                      <a:pt x="68" y="81"/>
                    </a:moveTo>
                    <a:lnTo>
                      <a:pt x="65" y="73"/>
                    </a:lnTo>
                    <a:lnTo>
                      <a:pt x="50" y="73"/>
                    </a:lnTo>
                    <a:lnTo>
                      <a:pt x="39" y="71"/>
                    </a:lnTo>
                    <a:lnTo>
                      <a:pt x="30" y="66"/>
                    </a:lnTo>
                    <a:lnTo>
                      <a:pt x="23" y="60"/>
                    </a:lnTo>
                    <a:lnTo>
                      <a:pt x="19" y="51"/>
                    </a:lnTo>
                    <a:lnTo>
                      <a:pt x="14" y="37"/>
                    </a:lnTo>
                    <a:lnTo>
                      <a:pt x="12" y="21"/>
                    </a:lnTo>
                    <a:lnTo>
                      <a:pt x="12" y="0"/>
                    </a:lnTo>
                    <a:lnTo>
                      <a:pt x="0" y="0"/>
                    </a:lnTo>
                    <a:lnTo>
                      <a:pt x="3" y="21"/>
                    </a:lnTo>
                    <a:lnTo>
                      <a:pt x="5" y="39"/>
                    </a:lnTo>
                    <a:lnTo>
                      <a:pt x="10" y="53"/>
                    </a:lnTo>
                    <a:lnTo>
                      <a:pt x="16" y="65"/>
                    </a:lnTo>
                    <a:lnTo>
                      <a:pt x="26" y="75"/>
                    </a:lnTo>
                    <a:lnTo>
                      <a:pt x="37" y="80"/>
                    </a:lnTo>
                    <a:lnTo>
                      <a:pt x="50" y="82"/>
                    </a:lnTo>
                    <a:lnTo>
                      <a:pt x="65" y="82"/>
                    </a:lnTo>
                    <a:lnTo>
                      <a:pt x="61" y="74"/>
                    </a:lnTo>
                    <a:lnTo>
                      <a:pt x="65" y="82"/>
                    </a:lnTo>
                    <a:lnTo>
                      <a:pt x="68" y="81"/>
                    </a:lnTo>
                    <a:lnTo>
                      <a:pt x="69" y="77"/>
                    </a:lnTo>
                    <a:lnTo>
                      <a:pt x="68" y="74"/>
                    </a:lnTo>
                    <a:lnTo>
                      <a:pt x="65" y="73"/>
                    </a:lnTo>
                    <a:lnTo>
                      <a:pt x="68" y="81"/>
                    </a:lnTo>
                    <a:close/>
                  </a:path>
                </a:pathLst>
              </a:custGeom>
              <a:solidFill>
                <a:srgbClr val="000000">
                  <a:alpha val="100000"/>
                </a:srgbClr>
              </a:solidFill>
              <a:ln w="9525">
                <a:noFill/>
              </a:ln>
            </p:spPr>
            <p:txBody>
              <a:bodyPr/>
              <a:p>
                <a:endParaRPr lang="zh-CN" altLang="en-US"/>
              </a:p>
            </p:txBody>
          </p:sp>
          <p:sp>
            <p:nvSpPr>
              <p:cNvPr id="44193" name="Freeform 326"/>
              <p:cNvSpPr/>
              <p:nvPr/>
            </p:nvSpPr>
            <p:spPr>
              <a:xfrm>
                <a:off x="3961" y="3710"/>
                <a:ext cx="21" cy="46"/>
              </a:xfrm>
              <a:custGeom>
                <a:avLst/>
                <a:gdLst>
                  <a:gd name="txL" fmla="*/ 0 w 40"/>
                  <a:gd name="txT" fmla="*/ 0 h 91"/>
                  <a:gd name="txR" fmla="*/ 40 w 40"/>
                  <a:gd name="txB" fmla="*/ 91 h 91"/>
                </a:gdLst>
                <a:ahLst/>
                <a:cxnLst>
                  <a:cxn ang="0">
                    <a:pos x="1" y="1"/>
                  </a:cxn>
                  <a:cxn ang="0">
                    <a:pos x="1" y="1"/>
                  </a:cxn>
                  <a:cxn ang="0">
                    <a:pos x="1" y="1"/>
                  </a:cxn>
                  <a:cxn ang="0">
                    <a:pos x="1" y="1"/>
                  </a:cxn>
                  <a:cxn ang="0">
                    <a:pos x="1" y="1"/>
                  </a:cxn>
                  <a:cxn ang="0">
                    <a:pos x="1" y="1"/>
                  </a:cxn>
                  <a:cxn ang="0">
                    <a:pos x="1" y="0"/>
                  </a:cxn>
                  <a:cxn ang="0">
                    <a:pos x="1" y="1"/>
                  </a:cxn>
                  <a:cxn ang="0">
                    <a:pos x="1" y="1"/>
                  </a:cxn>
                  <a:cxn ang="0">
                    <a:pos x="1" y="1"/>
                  </a:cxn>
                  <a:cxn ang="0">
                    <a:pos x="0" y="1"/>
                  </a:cxn>
                  <a:cxn ang="0">
                    <a:pos x="1" y="1"/>
                  </a:cxn>
                  <a:cxn ang="0">
                    <a:pos x="0" y="1"/>
                  </a:cxn>
                  <a:cxn ang="0">
                    <a:pos x="1" y="1"/>
                  </a:cxn>
                  <a:cxn ang="0">
                    <a:pos x="1" y="1"/>
                  </a:cxn>
                  <a:cxn ang="0">
                    <a:pos x="1" y="1"/>
                  </a:cxn>
                  <a:cxn ang="0">
                    <a:pos x="1" y="1"/>
                  </a:cxn>
                  <a:cxn ang="0">
                    <a:pos x="1" y="1"/>
                  </a:cxn>
                </a:cxnLst>
                <a:rect l="txL" t="txT" r="txR" b="txB"/>
                <a:pathLst>
                  <a:path w="40" h="91">
                    <a:moveTo>
                      <a:pt x="10" y="87"/>
                    </a:moveTo>
                    <a:lnTo>
                      <a:pt x="11" y="86"/>
                    </a:lnTo>
                    <a:lnTo>
                      <a:pt x="13" y="66"/>
                    </a:lnTo>
                    <a:lnTo>
                      <a:pt x="18" y="44"/>
                    </a:lnTo>
                    <a:lnTo>
                      <a:pt x="28" y="23"/>
                    </a:lnTo>
                    <a:lnTo>
                      <a:pt x="40" y="7"/>
                    </a:lnTo>
                    <a:lnTo>
                      <a:pt x="33" y="0"/>
                    </a:lnTo>
                    <a:lnTo>
                      <a:pt x="18" y="18"/>
                    </a:lnTo>
                    <a:lnTo>
                      <a:pt x="9" y="41"/>
                    </a:lnTo>
                    <a:lnTo>
                      <a:pt x="3" y="66"/>
                    </a:lnTo>
                    <a:lnTo>
                      <a:pt x="0" y="86"/>
                    </a:lnTo>
                    <a:lnTo>
                      <a:pt x="1" y="85"/>
                    </a:lnTo>
                    <a:lnTo>
                      <a:pt x="0" y="86"/>
                    </a:lnTo>
                    <a:lnTo>
                      <a:pt x="2" y="90"/>
                    </a:lnTo>
                    <a:lnTo>
                      <a:pt x="6" y="91"/>
                    </a:lnTo>
                    <a:lnTo>
                      <a:pt x="9" y="90"/>
                    </a:lnTo>
                    <a:lnTo>
                      <a:pt x="11" y="86"/>
                    </a:lnTo>
                    <a:lnTo>
                      <a:pt x="10" y="87"/>
                    </a:lnTo>
                    <a:close/>
                  </a:path>
                </a:pathLst>
              </a:custGeom>
              <a:solidFill>
                <a:srgbClr val="000000">
                  <a:alpha val="100000"/>
                </a:srgbClr>
              </a:solidFill>
              <a:ln w="9525">
                <a:noFill/>
              </a:ln>
            </p:spPr>
            <p:txBody>
              <a:bodyPr/>
              <a:p>
                <a:endParaRPr lang="zh-CN" altLang="en-US"/>
              </a:p>
            </p:txBody>
          </p:sp>
          <p:sp>
            <p:nvSpPr>
              <p:cNvPr id="44194" name="Freeform 327"/>
              <p:cNvSpPr/>
              <p:nvPr/>
            </p:nvSpPr>
            <p:spPr>
              <a:xfrm>
                <a:off x="3952" y="3753"/>
                <a:ext cx="73" cy="127"/>
              </a:xfrm>
              <a:custGeom>
                <a:avLst/>
                <a:gdLst>
                  <a:gd name="txL" fmla="*/ 0 w 146"/>
                  <a:gd name="txT" fmla="*/ 0 h 255"/>
                  <a:gd name="txR" fmla="*/ 146 w 146"/>
                  <a:gd name="txB" fmla="*/ 255 h 25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46" h="255">
                    <a:moveTo>
                      <a:pt x="141" y="244"/>
                    </a:moveTo>
                    <a:lnTo>
                      <a:pt x="141" y="244"/>
                    </a:lnTo>
                    <a:lnTo>
                      <a:pt x="131" y="243"/>
                    </a:lnTo>
                    <a:lnTo>
                      <a:pt x="119" y="243"/>
                    </a:lnTo>
                    <a:lnTo>
                      <a:pt x="107" y="241"/>
                    </a:lnTo>
                    <a:lnTo>
                      <a:pt x="93" y="236"/>
                    </a:lnTo>
                    <a:lnTo>
                      <a:pt x="80" y="231"/>
                    </a:lnTo>
                    <a:lnTo>
                      <a:pt x="66" y="222"/>
                    </a:lnTo>
                    <a:lnTo>
                      <a:pt x="54" y="213"/>
                    </a:lnTo>
                    <a:lnTo>
                      <a:pt x="41" y="201"/>
                    </a:lnTo>
                    <a:lnTo>
                      <a:pt x="32" y="187"/>
                    </a:lnTo>
                    <a:lnTo>
                      <a:pt x="23" y="171"/>
                    </a:lnTo>
                    <a:lnTo>
                      <a:pt x="16" y="150"/>
                    </a:lnTo>
                    <a:lnTo>
                      <a:pt x="11" y="128"/>
                    </a:lnTo>
                    <a:lnTo>
                      <a:pt x="11" y="102"/>
                    </a:lnTo>
                    <a:lnTo>
                      <a:pt x="12" y="72"/>
                    </a:lnTo>
                    <a:lnTo>
                      <a:pt x="18" y="39"/>
                    </a:lnTo>
                    <a:lnTo>
                      <a:pt x="28" y="2"/>
                    </a:lnTo>
                    <a:lnTo>
                      <a:pt x="19" y="0"/>
                    </a:lnTo>
                    <a:lnTo>
                      <a:pt x="9" y="37"/>
                    </a:lnTo>
                    <a:lnTo>
                      <a:pt x="3" y="72"/>
                    </a:lnTo>
                    <a:lnTo>
                      <a:pt x="0" y="102"/>
                    </a:lnTo>
                    <a:lnTo>
                      <a:pt x="2" y="128"/>
                    </a:lnTo>
                    <a:lnTo>
                      <a:pt x="6" y="152"/>
                    </a:lnTo>
                    <a:lnTo>
                      <a:pt x="13" y="173"/>
                    </a:lnTo>
                    <a:lnTo>
                      <a:pt x="23" y="191"/>
                    </a:lnTo>
                    <a:lnTo>
                      <a:pt x="34" y="208"/>
                    </a:lnTo>
                    <a:lnTo>
                      <a:pt x="47" y="220"/>
                    </a:lnTo>
                    <a:lnTo>
                      <a:pt x="62" y="232"/>
                    </a:lnTo>
                    <a:lnTo>
                      <a:pt x="75" y="240"/>
                    </a:lnTo>
                    <a:lnTo>
                      <a:pt x="90" y="246"/>
                    </a:lnTo>
                    <a:lnTo>
                      <a:pt x="104" y="250"/>
                    </a:lnTo>
                    <a:lnTo>
                      <a:pt x="119" y="252"/>
                    </a:lnTo>
                    <a:lnTo>
                      <a:pt x="131" y="255"/>
                    </a:lnTo>
                    <a:lnTo>
                      <a:pt x="141" y="254"/>
                    </a:lnTo>
                    <a:lnTo>
                      <a:pt x="145" y="252"/>
                    </a:lnTo>
                    <a:lnTo>
                      <a:pt x="146" y="249"/>
                    </a:lnTo>
                    <a:lnTo>
                      <a:pt x="145" y="246"/>
                    </a:lnTo>
                    <a:lnTo>
                      <a:pt x="141" y="244"/>
                    </a:lnTo>
                    <a:close/>
                  </a:path>
                </a:pathLst>
              </a:custGeom>
              <a:solidFill>
                <a:srgbClr val="000000">
                  <a:alpha val="100000"/>
                </a:srgbClr>
              </a:solidFill>
              <a:ln w="9525">
                <a:noFill/>
              </a:ln>
            </p:spPr>
            <p:txBody>
              <a:bodyPr/>
              <a:p>
                <a:endParaRPr lang="zh-CN" altLang="en-US"/>
              </a:p>
            </p:txBody>
          </p:sp>
          <p:sp>
            <p:nvSpPr>
              <p:cNvPr id="44195" name="Freeform 328"/>
              <p:cNvSpPr/>
              <p:nvPr/>
            </p:nvSpPr>
            <p:spPr>
              <a:xfrm>
                <a:off x="4023" y="3870"/>
                <a:ext cx="62" cy="10"/>
              </a:xfrm>
              <a:custGeom>
                <a:avLst/>
                <a:gdLst>
                  <a:gd name="txL" fmla="*/ 0 w 124"/>
                  <a:gd name="txT" fmla="*/ 0 h 21"/>
                  <a:gd name="txR" fmla="*/ 124 w 124"/>
                  <a:gd name="txB" fmla="*/ 21 h 21"/>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24" h="21">
                    <a:moveTo>
                      <a:pt x="124" y="0"/>
                    </a:moveTo>
                    <a:lnTo>
                      <a:pt x="124" y="0"/>
                    </a:lnTo>
                    <a:lnTo>
                      <a:pt x="113" y="1"/>
                    </a:lnTo>
                    <a:lnTo>
                      <a:pt x="99" y="2"/>
                    </a:lnTo>
                    <a:lnTo>
                      <a:pt x="82" y="5"/>
                    </a:lnTo>
                    <a:lnTo>
                      <a:pt x="63" y="6"/>
                    </a:lnTo>
                    <a:lnTo>
                      <a:pt x="45" y="8"/>
                    </a:lnTo>
                    <a:lnTo>
                      <a:pt x="28" y="9"/>
                    </a:lnTo>
                    <a:lnTo>
                      <a:pt x="12" y="9"/>
                    </a:lnTo>
                    <a:lnTo>
                      <a:pt x="0" y="10"/>
                    </a:lnTo>
                    <a:lnTo>
                      <a:pt x="0" y="20"/>
                    </a:lnTo>
                    <a:lnTo>
                      <a:pt x="12" y="21"/>
                    </a:lnTo>
                    <a:lnTo>
                      <a:pt x="28" y="18"/>
                    </a:lnTo>
                    <a:lnTo>
                      <a:pt x="45" y="17"/>
                    </a:lnTo>
                    <a:lnTo>
                      <a:pt x="63" y="15"/>
                    </a:lnTo>
                    <a:lnTo>
                      <a:pt x="82" y="14"/>
                    </a:lnTo>
                    <a:lnTo>
                      <a:pt x="99" y="12"/>
                    </a:lnTo>
                    <a:lnTo>
                      <a:pt x="113" y="10"/>
                    </a:lnTo>
                    <a:lnTo>
                      <a:pt x="124" y="9"/>
                    </a:lnTo>
                    <a:lnTo>
                      <a:pt x="124" y="0"/>
                    </a:lnTo>
                    <a:close/>
                  </a:path>
                </a:pathLst>
              </a:custGeom>
              <a:solidFill>
                <a:srgbClr val="000000">
                  <a:alpha val="100000"/>
                </a:srgbClr>
              </a:solidFill>
              <a:ln w="9525">
                <a:noFill/>
              </a:ln>
            </p:spPr>
            <p:txBody>
              <a:bodyPr/>
              <a:p>
                <a:endParaRPr lang="zh-CN" altLang="en-US"/>
              </a:p>
            </p:txBody>
          </p:sp>
          <p:sp>
            <p:nvSpPr>
              <p:cNvPr id="44196" name="Freeform 329"/>
              <p:cNvSpPr/>
              <p:nvPr/>
            </p:nvSpPr>
            <p:spPr>
              <a:xfrm>
                <a:off x="4085" y="3865"/>
                <a:ext cx="38" cy="10"/>
              </a:xfrm>
              <a:custGeom>
                <a:avLst/>
                <a:gdLst>
                  <a:gd name="txL" fmla="*/ 0 w 76"/>
                  <a:gd name="txT" fmla="*/ 0 h 18"/>
                  <a:gd name="txR" fmla="*/ 76 w 76"/>
                  <a:gd name="txB" fmla="*/ 18 h 18"/>
                </a:gdLst>
                <a:ahLst/>
                <a:cxnLst>
                  <a:cxn ang="0">
                    <a:pos x="1" y="1"/>
                  </a:cxn>
                  <a:cxn ang="0">
                    <a:pos x="1" y="0"/>
                  </a:cxn>
                  <a:cxn ang="0">
                    <a:pos x="1" y="0"/>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76" h="18">
                    <a:moveTo>
                      <a:pt x="76" y="7"/>
                    </a:moveTo>
                    <a:lnTo>
                      <a:pt x="72" y="0"/>
                    </a:lnTo>
                    <a:lnTo>
                      <a:pt x="69" y="0"/>
                    </a:lnTo>
                    <a:lnTo>
                      <a:pt x="63" y="1"/>
                    </a:lnTo>
                    <a:lnTo>
                      <a:pt x="53" y="2"/>
                    </a:lnTo>
                    <a:lnTo>
                      <a:pt x="42" y="4"/>
                    </a:lnTo>
                    <a:lnTo>
                      <a:pt x="29" y="6"/>
                    </a:lnTo>
                    <a:lnTo>
                      <a:pt x="18" y="7"/>
                    </a:lnTo>
                    <a:lnTo>
                      <a:pt x="7" y="8"/>
                    </a:lnTo>
                    <a:lnTo>
                      <a:pt x="0" y="9"/>
                    </a:lnTo>
                    <a:lnTo>
                      <a:pt x="0" y="18"/>
                    </a:lnTo>
                    <a:lnTo>
                      <a:pt x="7" y="17"/>
                    </a:lnTo>
                    <a:lnTo>
                      <a:pt x="18" y="16"/>
                    </a:lnTo>
                    <a:lnTo>
                      <a:pt x="29" y="15"/>
                    </a:lnTo>
                    <a:lnTo>
                      <a:pt x="42" y="14"/>
                    </a:lnTo>
                    <a:lnTo>
                      <a:pt x="53" y="11"/>
                    </a:lnTo>
                    <a:lnTo>
                      <a:pt x="63" y="10"/>
                    </a:lnTo>
                    <a:lnTo>
                      <a:pt x="69" y="9"/>
                    </a:lnTo>
                    <a:lnTo>
                      <a:pt x="72" y="9"/>
                    </a:lnTo>
                    <a:lnTo>
                      <a:pt x="67" y="2"/>
                    </a:lnTo>
                    <a:lnTo>
                      <a:pt x="72" y="9"/>
                    </a:lnTo>
                    <a:lnTo>
                      <a:pt x="75" y="8"/>
                    </a:lnTo>
                    <a:lnTo>
                      <a:pt x="76" y="4"/>
                    </a:lnTo>
                    <a:lnTo>
                      <a:pt x="75" y="1"/>
                    </a:lnTo>
                    <a:lnTo>
                      <a:pt x="72" y="0"/>
                    </a:lnTo>
                    <a:lnTo>
                      <a:pt x="76" y="7"/>
                    </a:lnTo>
                    <a:close/>
                  </a:path>
                </a:pathLst>
              </a:custGeom>
              <a:solidFill>
                <a:srgbClr val="000000">
                  <a:alpha val="100000"/>
                </a:srgbClr>
              </a:solidFill>
              <a:ln w="9525">
                <a:noFill/>
              </a:ln>
            </p:spPr>
            <p:txBody>
              <a:bodyPr/>
              <a:p>
                <a:endParaRPr lang="zh-CN" altLang="en-US"/>
              </a:p>
            </p:txBody>
          </p:sp>
          <p:sp>
            <p:nvSpPr>
              <p:cNvPr id="44197" name="Freeform 330"/>
              <p:cNvSpPr/>
              <p:nvPr/>
            </p:nvSpPr>
            <p:spPr>
              <a:xfrm>
                <a:off x="4118" y="3867"/>
                <a:ext cx="15" cy="17"/>
              </a:xfrm>
              <a:custGeom>
                <a:avLst/>
                <a:gdLst>
                  <a:gd name="txL" fmla="*/ 0 w 30"/>
                  <a:gd name="txT" fmla="*/ 0 h 36"/>
                  <a:gd name="txR" fmla="*/ 30 w 30"/>
                  <a:gd name="txB" fmla="*/ 36 h 36"/>
                </a:gdLst>
                <a:ahLst/>
                <a:cxnLst>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0" h="36">
                    <a:moveTo>
                      <a:pt x="28" y="33"/>
                    </a:moveTo>
                    <a:lnTo>
                      <a:pt x="24" y="24"/>
                    </a:lnTo>
                    <a:lnTo>
                      <a:pt x="15" y="22"/>
                    </a:lnTo>
                    <a:lnTo>
                      <a:pt x="12" y="17"/>
                    </a:lnTo>
                    <a:lnTo>
                      <a:pt x="9" y="10"/>
                    </a:lnTo>
                    <a:lnTo>
                      <a:pt x="10" y="5"/>
                    </a:lnTo>
                    <a:lnTo>
                      <a:pt x="1" y="0"/>
                    </a:lnTo>
                    <a:lnTo>
                      <a:pt x="0" y="10"/>
                    </a:lnTo>
                    <a:lnTo>
                      <a:pt x="2" y="22"/>
                    </a:lnTo>
                    <a:lnTo>
                      <a:pt x="10" y="31"/>
                    </a:lnTo>
                    <a:lnTo>
                      <a:pt x="24" y="36"/>
                    </a:lnTo>
                    <a:lnTo>
                      <a:pt x="21" y="27"/>
                    </a:lnTo>
                    <a:lnTo>
                      <a:pt x="24" y="36"/>
                    </a:lnTo>
                    <a:lnTo>
                      <a:pt x="28" y="33"/>
                    </a:lnTo>
                    <a:lnTo>
                      <a:pt x="30" y="30"/>
                    </a:lnTo>
                    <a:lnTo>
                      <a:pt x="28" y="27"/>
                    </a:lnTo>
                    <a:lnTo>
                      <a:pt x="24" y="24"/>
                    </a:lnTo>
                    <a:lnTo>
                      <a:pt x="28" y="33"/>
                    </a:lnTo>
                    <a:close/>
                  </a:path>
                </a:pathLst>
              </a:custGeom>
              <a:solidFill>
                <a:srgbClr val="000000">
                  <a:alpha val="100000"/>
                </a:srgbClr>
              </a:solidFill>
              <a:ln w="9525">
                <a:noFill/>
              </a:ln>
            </p:spPr>
            <p:txBody>
              <a:bodyPr/>
              <a:p>
                <a:endParaRPr lang="zh-CN" altLang="en-US"/>
              </a:p>
            </p:txBody>
          </p:sp>
          <p:sp>
            <p:nvSpPr>
              <p:cNvPr id="44198" name="Freeform 331"/>
              <p:cNvSpPr/>
              <p:nvPr/>
            </p:nvSpPr>
            <p:spPr>
              <a:xfrm>
                <a:off x="4077" y="3880"/>
                <a:ext cx="55" cy="90"/>
              </a:xfrm>
              <a:custGeom>
                <a:avLst/>
                <a:gdLst>
                  <a:gd name="txL" fmla="*/ 0 w 111"/>
                  <a:gd name="txT" fmla="*/ 0 h 180"/>
                  <a:gd name="txR" fmla="*/ 111 w 111"/>
                  <a:gd name="txB" fmla="*/ 180 h 180"/>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11" h="180">
                    <a:moveTo>
                      <a:pt x="9" y="180"/>
                    </a:moveTo>
                    <a:lnTo>
                      <a:pt x="24" y="152"/>
                    </a:lnTo>
                    <a:lnTo>
                      <a:pt x="39" y="123"/>
                    </a:lnTo>
                    <a:lnTo>
                      <a:pt x="53" y="95"/>
                    </a:lnTo>
                    <a:lnTo>
                      <a:pt x="68" y="70"/>
                    </a:lnTo>
                    <a:lnTo>
                      <a:pt x="82" y="48"/>
                    </a:lnTo>
                    <a:lnTo>
                      <a:pt x="93" y="30"/>
                    </a:lnTo>
                    <a:lnTo>
                      <a:pt x="103" y="16"/>
                    </a:lnTo>
                    <a:lnTo>
                      <a:pt x="111" y="6"/>
                    </a:lnTo>
                    <a:lnTo>
                      <a:pt x="104" y="0"/>
                    </a:lnTo>
                    <a:lnTo>
                      <a:pt x="96" y="9"/>
                    </a:lnTo>
                    <a:lnTo>
                      <a:pt x="84" y="25"/>
                    </a:lnTo>
                    <a:lnTo>
                      <a:pt x="73" y="43"/>
                    </a:lnTo>
                    <a:lnTo>
                      <a:pt x="59" y="65"/>
                    </a:lnTo>
                    <a:lnTo>
                      <a:pt x="44" y="91"/>
                    </a:lnTo>
                    <a:lnTo>
                      <a:pt x="30" y="118"/>
                    </a:lnTo>
                    <a:lnTo>
                      <a:pt x="15" y="147"/>
                    </a:lnTo>
                    <a:lnTo>
                      <a:pt x="0" y="176"/>
                    </a:lnTo>
                    <a:lnTo>
                      <a:pt x="9" y="180"/>
                    </a:lnTo>
                    <a:close/>
                  </a:path>
                </a:pathLst>
              </a:custGeom>
              <a:solidFill>
                <a:srgbClr val="000000">
                  <a:alpha val="100000"/>
                </a:srgbClr>
              </a:solidFill>
              <a:ln w="9525">
                <a:noFill/>
              </a:ln>
            </p:spPr>
            <p:txBody>
              <a:bodyPr/>
              <a:p>
                <a:endParaRPr lang="zh-CN" altLang="en-US"/>
              </a:p>
            </p:txBody>
          </p:sp>
          <p:sp>
            <p:nvSpPr>
              <p:cNvPr id="44199" name="Freeform 332"/>
              <p:cNvSpPr/>
              <p:nvPr/>
            </p:nvSpPr>
            <p:spPr>
              <a:xfrm>
                <a:off x="4077" y="3968"/>
                <a:ext cx="4" cy="3"/>
              </a:xfrm>
              <a:custGeom>
                <a:avLst/>
                <a:gdLst>
                  <a:gd name="txL" fmla="*/ 0 w 9"/>
                  <a:gd name="txT" fmla="*/ 0 h 7"/>
                  <a:gd name="txR" fmla="*/ 9 w 9"/>
                  <a:gd name="txB" fmla="*/ 7 h 7"/>
                </a:gdLst>
                <a:ahLst/>
                <a:cxnLst>
                  <a:cxn ang="0">
                    <a:pos x="0" y="0"/>
                  </a:cxn>
                  <a:cxn ang="0">
                    <a:pos x="0" y="0"/>
                  </a:cxn>
                  <a:cxn ang="0">
                    <a:pos x="0" y="0"/>
                  </a:cxn>
                  <a:cxn ang="0">
                    <a:pos x="0" y="0"/>
                  </a:cxn>
                  <a:cxn ang="0">
                    <a:pos x="0" y="0"/>
                  </a:cxn>
                  <a:cxn ang="0">
                    <a:pos x="0" y="0"/>
                  </a:cxn>
                </a:cxnLst>
                <a:rect l="txL" t="txT" r="txR" b="txB"/>
                <a:pathLst>
                  <a:path w="9" h="7">
                    <a:moveTo>
                      <a:pt x="0" y="0"/>
                    </a:moveTo>
                    <a:lnTo>
                      <a:pt x="0" y="3"/>
                    </a:lnTo>
                    <a:lnTo>
                      <a:pt x="4" y="7"/>
                    </a:lnTo>
                    <a:lnTo>
                      <a:pt x="7" y="7"/>
                    </a:lnTo>
                    <a:lnTo>
                      <a:pt x="9" y="4"/>
                    </a:lnTo>
                    <a:lnTo>
                      <a:pt x="0" y="0"/>
                    </a:lnTo>
                    <a:close/>
                  </a:path>
                </a:pathLst>
              </a:custGeom>
              <a:solidFill>
                <a:srgbClr val="000000">
                  <a:alpha val="100000"/>
                </a:srgbClr>
              </a:solidFill>
              <a:ln w="9525">
                <a:noFill/>
              </a:ln>
            </p:spPr>
            <p:txBody>
              <a:bodyPr/>
              <a:p>
                <a:endParaRPr lang="zh-CN" altLang="en-US"/>
              </a:p>
            </p:txBody>
          </p:sp>
          <p:sp>
            <p:nvSpPr>
              <p:cNvPr id="44200" name="Freeform 333"/>
              <p:cNvSpPr/>
              <p:nvPr/>
            </p:nvSpPr>
            <p:spPr>
              <a:xfrm>
                <a:off x="3801" y="4062"/>
                <a:ext cx="98" cy="49"/>
              </a:xfrm>
              <a:custGeom>
                <a:avLst/>
                <a:gdLst>
                  <a:gd name="txL" fmla="*/ 0 w 194"/>
                  <a:gd name="txT" fmla="*/ 0 h 98"/>
                  <a:gd name="txR" fmla="*/ 194 w 194"/>
                  <a:gd name="txB" fmla="*/ 98 h 98"/>
                </a:gdLst>
                <a:ahLst/>
                <a:cxnLst>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1" y="1"/>
                  </a:cxn>
                </a:cxnLst>
                <a:rect l="txL" t="txT" r="txR" b="txB"/>
                <a:pathLst>
                  <a:path w="194" h="98">
                    <a:moveTo>
                      <a:pt x="194" y="98"/>
                    </a:moveTo>
                    <a:lnTo>
                      <a:pt x="192" y="78"/>
                    </a:lnTo>
                    <a:lnTo>
                      <a:pt x="186" y="60"/>
                    </a:lnTo>
                    <a:lnTo>
                      <a:pt x="177" y="42"/>
                    </a:lnTo>
                    <a:lnTo>
                      <a:pt x="166" y="28"/>
                    </a:lnTo>
                    <a:lnTo>
                      <a:pt x="152" y="17"/>
                    </a:lnTo>
                    <a:lnTo>
                      <a:pt x="135" y="8"/>
                    </a:lnTo>
                    <a:lnTo>
                      <a:pt x="116" y="2"/>
                    </a:lnTo>
                    <a:lnTo>
                      <a:pt x="97" y="0"/>
                    </a:lnTo>
                    <a:lnTo>
                      <a:pt x="77" y="2"/>
                    </a:lnTo>
                    <a:lnTo>
                      <a:pt x="59" y="8"/>
                    </a:lnTo>
                    <a:lnTo>
                      <a:pt x="43" y="17"/>
                    </a:lnTo>
                    <a:lnTo>
                      <a:pt x="28" y="28"/>
                    </a:lnTo>
                    <a:lnTo>
                      <a:pt x="16" y="42"/>
                    </a:lnTo>
                    <a:lnTo>
                      <a:pt x="8" y="60"/>
                    </a:lnTo>
                    <a:lnTo>
                      <a:pt x="2" y="78"/>
                    </a:lnTo>
                    <a:lnTo>
                      <a:pt x="0" y="98"/>
                    </a:lnTo>
                    <a:lnTo>
                      <a:pt x="194" y="98"/>
                    </a:lnTo>
                    <a:close/>
                  </a:path>
                </a:pathLst>
              </a:custGeom>
              <a:solidFill>
                <a:srgbClr val="D8E0E8">
                  <a:alpha val="100000"/>
                </a:srgbClr>
              </a:solidFill>
              <a:ln w="9525">
                <a:noFill/>
              </a:ln>
            </p:spPr>
            <p:txBody>
              <a:bodyPr/>
              <a:p>
                <a:endParaRPr lang="zh-CN" altLang="en-US"/>
              </a:p>
            </p:txBody>
          </p:sp>
          <p:sp>
            <p:nvSpPr>
              <p:cNvPr id="44201" name="Freeform 334"/>
              <p:cNvSpPr/>
              <p:nvPr/>
            </p:nvSpPr>
            <p:spPr>
              <a:xfrm>
                <a:off x="3850" y="4059"/>
                <a:ext cx="52" cy="52"/>
              </a:xfrm>
              <a:custGeom>
                <a:avLst/>
                <a:gdLst>
                  <a:gd name="txL" fmla="*/ 0 w 103"/>
                  <a:gd name="txT" fmla="*/ 0 h 104"/>
                  <a:gd name="txR" fmla="*/ 103 w 103"/>
                  <a:gd name="txB" fmla="*/ 104 h 104"/>
                </a:gdLst>
                <a:ahLst/>
                <a:cxnLst>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0"/>
                  </a:cxn>
                  <a:cxn ang="0">
                    <a:pos x="0" y="0"/>
                  </a:cxn>
                  <a:cxn ang="0">
                    <a:pos x="0" y="1"/>
                  </a:cxn>
                </a:cxnLst>
                <a:rect l="txL" t="txT" r="txR" b="txB"/>
                <a:pathLst>
                  <a:path w="103" h="104">
                    <a:moveTo>
                      <a:pt x="0" y="11"/>
                    </a:moveTo>
                    <a:lnTo>
                      <a:pt x="0" y="11"/>
                    </a:lnTo>
                    <a:lnTo>
                      <a:pt x="18" y="13"/>
                    </a:lnTo>
                    <a:lnTo>
                      <a:pt x="36" y="18"/>
                    </a:lnTo>
                    <a:lnTo>
                      <a:pt x="53" y="28"/>
                    </a:lnTo>
                    <a:lnTo>
                      <a:pt x="65" y="38"/>
                    </a:lnTo>
                    <a:lnTo>
                      <a:pt x="76" y="51"/>
                    </a:lnTo>
                    <a:lnTo>
                      <a:pt x="85" y="67"/>
                    </a:lnTo>
                    <a:lnTo>
                      <a:pt x="91" y="85"/>
                    </a:lnTo>
                    <a:lnTo>
                      <a:pt x="92" y="104"/>
                    </a:lnTo>
                    <a:lnTo>
                      <a:pt x="103" y="104"/>
                    </a:lnTo>
                    <a:lnTo>
                      <a:pt x="100" y="83"/>
                    </a:lnTo>
                    <a:lnTo>
                      <a:pt x="94" y="64"/>
                    </a:lnTo>
                    <a:lnTo>
                      <a:pt x="85" y="46"/>
                    </a:lnTo>
                    <a:lnTo>
                      <a:pt x="72" y="31"/>
                    </a:lnTo>
                    <a:lnTo>
                      <a:pt x="57" y="18"/>
                    </a:lnTo>
                    <a:lnTo>
                      <a:pt x="39" y="9"/>
                    </a:lnTo>
                    <a:lnTo>
                      <a:pt x="20" y="3"/>
                    </a:lnTo>
                    <a:lnTo>
                      <a:pt x="0" y="0"/>
                    </a:lnTo>
                    <a:lnTo>
                      <a:pt x="0" y="11"/>
                    </a:lnTo>
                    <a:close/>
                  </a:path>
                </a:pathLst>
              </a:custGeom>
              <a:solidFill>
                <a:srgbClr val="000000">
                  <a:alpha val="100000"/>
                </a:srgbClr>
              </a:solidFill>
              <a:ln w="9525">
                <a:noFill/>
              </a:ln>
            </p:spPr>
            <p:txBody>
              <a:bodyPr/>
              <a:p>
                <a:endParaRPr lang="zh-CN" altLang="en-US"/>
              </a:p>
            </p:txBody>
          </p:sp>
          <p:sp>
            <p:nvSpPr>
              <p:cNvPr id="44202" name="Freeform 335"/>
              <p:cNvSpPr/>
              <p:nvPr/>
            </p:nvSpPr>
            <p:spPr>
              <a:xfrm>
                <a:off x="3799" y="4059"/>
                <a:ext cx="51" cy="55"/>
              </a:xfrm>
              <a:custGeom>
                <a:avLst/>
                <a:gdLst>
                  <a:gd name="txL" fmla="*/ 0 w 103"/>
                  <a:gd name="txT" fmla="*/ 0 h 109"/>
                  <a:gd name="txR" fmla="*/ 103 w 103"/>
                  <a:gd name="txB" fmla="*/ 109 h 109"/>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03" h="109">
                    <a:moveTo>
                      <a:pt x="6" y="98"/>
                    </a:moveTo>
                    <a:lnTo>
                      <a:pt x="12" y="104"/>
                    </a:lnTo>
                    <a:lnTo>
                      <a:pt x="13" y="85"/>
                    </a:lnTo>
                    <a:lnTo>
                      <a:pt x="19" y="67"/>
                    </a:lnTo>
                    <a:lnTo>
                      <a:pt x="27" y="51"/>
                    </a:lnTo>
                    <a:lnTo>
                      <a:pt x="37" y="38"/>
                    </a:lnTo>
                    <a:lnTo>
                      <a:pt x="51" y="28"/>
                    </a:lnTo>
                    <a:lnTo>
                      <a:pt x="66" y="18"/>
                    </a:lnTo>
                    <a:lnTo>
                      <a:pt x="84" y="13"/>
                    </a:lnTo>
                    <a:lnTo>
                      <a:pt x="103" y="11"/>
                    </a:lnTo>
                    <a:lnTo>
                      <a:pt x="103" y="0"/>
                    </a:lnTo>
                    <a:lnTo>
                      <a:pt x="82" y="3"/>
                    </a:lnTo>
                    <a:lnTo>
                      <a:pt x="64" y="9"/>
                    </a:lnTo>
                    <a:lnTo>
                      <a:pt x="46" y="18"/>
                    </a:lnTo>
                    <a:lnTo>
                      <a:pt x="30" y="31"/>
                    </a:lnTo>
                    <a:lnTo>
                      <a:pt x="17" y="46"/>
                    </a:lnTo>
                    <a:lnTo>
                      <a:pt x="9" y="64"/>
                    </a:lnTo>
                    <a:lnTo>
                      <a:pt x="4" y="83"/>
                    </a:lnTo>
                    <a:lnTo>
                      <a:pt x="0" y="104"/>
                    </a:lnTo>
                    <a:lnTo>
                      <a:pt x="6" y="109"/>
                    </a:lnTo>
                    <a:lnTo>
                      <a:pt x="0" y="104"/>
                    </a:lnTo>
                    <a:lnTo>
                      <a:pt x="3" y="107"/>
                    </a:lnTo>
                    <a:lnTo>
                      <a:pt x="6" y="108"/>
                    </a:lnTo>
                    <a:lnTo>
                      <a:pt x="9" y="107"/>
                    </a:lnTo>
                    <a:lnTo>
                      <a:pt x="12" y="104"/>
                    </a:lnTo>
                    <a:lnTo>
                      <a:pt x="6" y="98"/>
                    </a:lnTo>
                    <a:close/>
                  </a:path>
                </a:pathLst>
              </a:custGeom>
              <a:solidFill>
                <a:srgbClr val="000000">
                  <a:alpha val="100000"/>
                </a:srgbClr>
              </a:solidFill>
              <a:ln w="9525">
                <a:noFill/>
              </a:ln>
            </p:spPr>
            <p:txBody>
              <a:bodyPr/>
              <a:p>
                <a:endParaRPr lang="zh-CN" altLang="en-US"/>
              </a:p>
            </p:txBody>
          </p:sp>
          <p:sp>
            <p:nvSpPr>
              <p:cNvPr id="44203" name="Freeform 336"/>
              <p:cNvSpPr/>
              <p:nvPr/>
            </p:nvSpPr>
            <p:spPr>
              <a:xfrm>
                <a:off x="3801" y="4108"/>
                <a:ext cx="101" cy="6"/>
              </a:xfrm>
              <a:custGeom>
                <a:avLst/>
                <a:gdLst>
                  <a:gd name="txL" fmla="*/ 0 w 200"/>
                  <a:gd name="txT" fmla="*/ 0 h 11"/>
                  <a:gd name="txR" fmla="*/ 200 w 200"/>
                  <a:gd name="txB" fmla="*/ 11 h 11"/>
                </a:gdLst>
                <a:ahLst/>
                <a:cxnLst>
                  <a:cxn ang="0">
                    <a:pos x="1" y="1"/>
                  </a:cxn>
                  <a:cxn ang="0">
                    <a:pos x="1" y="0"/>
                  </a:cxn>
                  <a:cxn ang="0">
                    <a:pos x="0" y="0"/>
                  </a:cxn>
                  <a:cxn ang="0">
                    <a:pos x="0" y="1"/>
                  </a:cxn>
                  <a:cxn ang="0">
                    <a:pos x="1" y="1"/>
                  </a:cxn>
                  <a:cxn ang="0">
                    <a:pos x="1" y="1"/>
                  </a:cxn>
                  <a:cxn ang="0">
                    <a:pos x="1" y="1"/>
                  </a:cxn>
                  <a:cxn ang="0">
                    <a:pos x="1" y="1"/>
                  </a:cxn>
                  <a:cxn ang="0">
                    <a:pos x="1" y="1"/>
                  </a:cxn>
                  <a:cxn ang="0">
                    <a:pos x="1" y="1"/>
                  </a:cxn>
                  <a:cxn ang="0">
                    <a:pos x="1" y="0"/>
                  </a:cxn>
                  <a:cxn ang="0">
                    <a:pos x="1" y="1"/>
                  </a:cxn>
                </a:cxnLst>
                <a:rect l="txL" t="txT" r="txR" b="txB"/>
                <a:pathLst>
                  <a:path w="200" h="11">
                    <a:moveTo>
                      <a:pt x="189" y="6"/>
                    </a:moveTo>
                    <a:lnTo>
                      <a:pt x="194" y="0"/>
                    </a:lnTo>
                    <a:lnTo>
                      <a:pt x="0" y="0"/>
                    </a:lnTo>
                    <a:lnTo>
                      <a:pt x="0" y="11"/>
                    </a:lnTo>
                    <a:lnTo>
                      <a:pt x="194" y="11"/>
                    </a:lnTo>
                    <a:lnTo>
                      <a:pt x="200" y="6"/>
                    </a:lnTo>
                    <a:lnTo>
                      <a:pt x="194" y="11"/>
                    </a:lnTo>
                    <a:lnTo>
                      <a:pt x="198" y="9"/>
                    </a:lnTo>
                    <a:lnTo>
                      <a:pt x="200" y="6"/>
                    </a:lnTo>
                    <a:lnTo>
                      <a:pt x="198" y="2"/>
                    </a:lnTo>
                    <a:lnTo>
                      <a:pt x="194" y="0"/>
                    </a:lnTo>
                    <a:lnTo>
                      <a:pt x="189" y="6"/>
                    </a:lnTo>
                    <a:close/>
                  </a:path>
                </a:pathLst>
              </a:custGeom>
              <a:solidFill>
                <a:srgbClr val="000000">
                  <a:alpha val="100000"/>
                </a:srgbClr>
              </a:solidFill>
              <a:ln w="9525">
                <a:noFill/>
              </a:ln>
            </p:spPr>
            <p:txBody>
              <a:bodyPr/>
              <a:p>
                <a:endParaRPr lang="zh-CN" altLang="en-US"/>
              </a:p>
            </p:txBody>
          </p:sp>
          <p:sp>
            <p:nvSpPr>
              <p:cNvPr id="44204" name="Freeform 337"/>
              <p:cNvSpPr/>
              <p:nvPr/>
            </p:nvSpPr>
            <p:spPr>
              <a:xfrm>
                <a:off x="3807" y="4111"/>
                <a:ext cx="85" cy="43"/>
              </a:xfrm>
              <a:custGeom>
                <a:avLst/>
                <a:gdLst>
                  <a:gd name="txL" fmla="*/ 0 w 171"/>
                  <a:gd name="txT" fmla="*/ 0 h 85"/>
                  <a:gd name="txR" fmla="*/ 171 w 171"/>
                  <a:gd name="txB" fmla="*/ 85 h 85"/>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Lst>
                <a:rect l="txL" t="txT" r="txR" b="txB"/>
                <a:pathLst>
                  <a:path w="171" h="85">
                    <a:moveTo>
                      <a:pt x="0" y="0"/>
                    </a:moveTo>
                    <a:lnTo>
                      <a:pt x="2" y="17"/>
                    </a:lnTo>
                    <a:lnTo>
                      <a:pt x="7" y="33"/>
                    </a:lnTo>
                    <a:lnTo>
                      <a:pt x="15" y="47"/>
                    </a:lnTo>
                    <a:lnTo>
                      <a:pt x="26" y="59"/>
                    </a:lnTo>
                    <a:lnTo>
                      <a:pt x="38" y="70"/>
                    </a:lnTo>
                    <a:lnTo>
                      <a:pt x="52" y="78"/>
                    </a:lnTo>
                    <a:lnTo>
                      <a:pt x="68" y="84"/>
                    </a:lnTo>
                    <a:lnTo>
                      <a:pt x="86" y="85"/>
                    </a:lnTo>
                    <a:lnTo>
                      <a:pt x="103" y="84"/>
                    </a:lnTo>
                    <a:lnTo>
                      <a:pt x="119" y="78"/>
                    </a:lnTo>
                    <a:lnTo>
                      <a:pt x="133" y="70"/>
                    </a:lnTo>
                    <a:lnTo>
                      <a:pt x="145" y="59"/>
                    </a:lnTo>
                    <a:lnTo>
                      <a:pt x="156" y="47"/>
                    </a:lnTo>
                    <a:lnTo>
                      <a:pt x="164" y="33"/>
                    </a:lnTo>
                    <a:lnTo>
                      <a:pt x="170" y="17"/>
                    </a:lnTo>
                    <a:lnTo>
                      <a:pt x="171" y="0"/>
                    </a:lnTo>
                    <a:lnTo>
                      <a:pt x="0" y="0"/>
                    </a:lnTo>
                    <a:close/>
                  </a:path>
                </a:pathLst>
              </a:custGeom>
              <a:solidFill>
                <a:srgbClr val="000000">
                  <a:alpha val="100000"/>
                </a:srgbClr>
              </a:solidFill>
              <a:ln w="9525">
                <a:noFill/>
              </a:ln>
            </p:spPr>
            <p:txBody>
              <a:bodyPr/>
              <a:p>
                <a:endParaRPr lang="zh-CN" altLang="en-US"/>
              </a:p>
            </p:txBody>
          </p:sp>
          <p:sp>
            <p:nvSpPr>
              <p:cNvPr id="44205" name="Freeform 338"/>
              <p:cNvSpPr/>
              <p:nvPr/>
            </p:nvSpPr>
            <p:spPr>
              <a:xfrm>
                <a:off x="3804" y="4111"/>
                <a:ext cx="46" cy="46"/>
              </a:xfrm>
              <a:custGeom>
                <a:avLst/>
                <a:gdLst>
                  <a:gd name="txL" fmla="*/ 0 w 91"/>
                  <a:gd name="txT" fmla="*/ 0 h 91"/>
                  <a:gd name="txR" fmla="*/ 91 w 91"/>
                  <a:gd name="txB" fmla="*/ 91 h 91"/>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0" y="0"/>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91" h="91">
                    <a:moveTo>
                      <a:pt x="91" y="79"/>
                    </a:moveTo>
                    <a:lnTo>
                      <a:pt x="91" y="79"/>
                    </a:lnTo>
                    <a:lnTo>
                      <a:pt x="73" y="79"/>
                    </a:lnTo>
                    <a:lnTo>
                      <a:pt x="60" y="73"/>
                    </a:lnTo>
                    <a:lnTo>
                      <a:pt x="46" y="65"/>
                    </a:lnTo>
                    <a:lnTo>
                      <a:pt x="34" y="56"/>
                    </a:lnTo>
                    <a:lnTo>
                      <a:pt x="25" y="45"/>
                    </a:lnTo>
                    <a:lnTo>
                      <a:pt x="17" y="31"/>
                    </a:lnTo>
                    <a:lnTo>
                      <a:pt x="11" y="17"/>
                    </a:lnTo>
                    <a:lnTo>
                      <a:pt x="11" y="0"/>
                    </a:lnTo>
                    <a:lnTo>
                      <a:pt x="0" y="0"/>
                    </a:lnTo>
                    <a:lnTo>
                      <a:pt x="2" y="17"/>
                    </a:lnTo>
                    <a:lnTo>
                      <a:pt x="8" y="35"/>
                    </a:lnTo>
                    <a:lnTo>
                      <a:pt x="16" y="49"/>
                    </a:lnTo>
                    <a:lnTo>
                      <a:pt x="27" y="63"/>
                    </a:lnTo>
                    <a:lnTo>
                      <a:pt x="41" y="74"/>
                    </a:lnTo>
                    <a:lnTo>
                      <a:pt x="55" y="83"/>
                    </a:lnTo>
                    <a:lnTo>
                      <a:pt x="73" y="88"/>
                    </a:lnTo>
                    <a:lnTo>
                      <a:pt x="91" y="91"/>
                    </a:lnTo>
                    <a:lnTo>
                      <a:pt x="91" y="79"/>
                    </a:lnTo>
                    <a:close/>
                  </a:path>
                </a:pathLst>
              </a:custGeom>
              <a:solidFill>
                <a:srgbClr val="000000">
                  <a:alpha val="100000"/>
                </a:srgbClr>
              </a:solidFill>
              <a:ln w="9525">
                <a:noFill/>
              </a:ln>
            </p:spPr>
            <p:txBody>
              <a:bodyPr/>
              <a:p>
                <a:endParaRPr lang="zh-CN" altLang="en-US"/>
              </a:p>
            </p:txBody>
          </p:sp>
          <p:sp>
            <p:nvSpPr>
              <p:cNvPr id="44206" name="Freeform 339"/>
              <p:cNvSpPr/>
              <p:nvPr/>
            </p:nvSpPr>
            <p:spPr>
              <a:xfrm>
                <a:off x="3850" y="4108"/>
                <a:ext cx="45" cy="49"/>
              </a:xfrm>
              <a:custGeom>
                <a:avLst/>
                <a:gdLst>
                  <a:gd name="txL" fmla="*/ 0 w 91"/>
                  <a:gd name="txT" fmla="*/ 0 h 97"/>
                  <a:gd name="txR" fmla="*/ 91 w 91"/>
                  <a:gd name="txB" fmla="*/ 97 h 97"/>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0"/>
                  </a:cxn>
                  <a:cxn ang="0">
                    <a:pos x="0" y="1"/>
                  </a:cxn>
                  <a:cxn ang="0">
                    <a:pos x="0" y="1"/>
                  </a:cxn>
                  <a:cxn ang="0">
                    <a:pos x="0" y="1"/>
                  </a:cxn>
                </a:cxnLst>
                <a:rect l="txL" t="txT" r="txR" b="txB"/>
                <a:pathLst>
                  <a:path w="91" h="97">
                    <a:moveTo>
                      <a:pt x="85" y="11"/>
                    </a:moveTo>
                    <a:lnTo>
                      <a:pt x="79" y="6"/>
                    </a:lnTo>
                    <a:lnTo>
                      <a:pt x="79" y="23"/>
                    </a:lnTo>
                    <a:lnTo>
                      <a:pt x="73" y="37"/>
                    </a:lnTo>
                    <a:lnTo>
                      <a:pt x="65" y="51"/>
                    </a:lnTo>
                    <a:lnTo>
                      <a:pt x="56" y="62"/>
                    </a:lnTo>
                    <a:lnTo>
                      <a:pt x="45" y="71"/>
                    </a:lnTo>
                    <a:lnTo>
                      <a:pt x="31" y="79"/>
                    </a:lnTo>
                    <a:lnTo>
                      <a:pt x="17" y="85"/>
                    </a:lnTo>
                    <a:lnTo>
                      <a:pt x="0" y="85"/>
                    </a:lnTo>
                    <a:lnTo>
                      <a:pt x="0" y="97"/>
                    </a:lnTo>
                    <a:lnTo>
                      <a:pt x="17" y="94"/>
                    </a:lnTo>
                    <a:lnTo>
                      <a:pt x="35" y="89"/>
                    </a:lnTo>
                    <a:lnTo>
                      <a:pt x="49" y="80"/>
                    </a:lnTo>
                    <a:lnTo>
                      <a:pt x="63" y="69"/>
                    </a:lnTo>
                    <a:lnTo>
                      <a:pt x="74" y="55"/>
                    </a:lnTo>
                    <a:lnTo>
                      <a:pt x="83" y="41"/>
                    </a:lnTo>
                    <a:lnTo>
                      <a:pt x="88" y="23"/>
                    </a:lnTo>
                    <a:lnTo>
                      <a:pt x="91" y="6"/>
                    </a:lnTo>
                    <a:lnTo>
                      <a:pt x="85" y="0"/>
                    </a:lnTo>
                    <a:lnTo>
                      <a:pt x="91" y="6"/>
                    </a:lnTo>
                    <a:lnTo>
                      <a:pt x="88" y="2"/>
                    </a:lnTo>
                    <a:lnTo>
                      <a:pt x="85" y="0"/>
                    </a:lnTo>
                    <a:lnTo>
                      <a:pt x="81" y="2"/>
                    </a:lnTo>
                    <a:lnTo>
                      <a:pt x="79" y="6"/>
                    </a:lnTo>
                    <a:lnTo>
                      <a:pt x="85" y="11"/>
                    </a:lnTo>
                    <a:close/>
                  </a:path>
                </a:pathLst>
              </a:custGeom>
              <a:solidFill>
                <a:srgbClr val="000000">
                  <a:alpha val="100000"/>
                </a:srgbClr>
              </a:solidFill>
              <a:ln w="9525">
                <a:noFill/>
              </a:ln>
            </p:spPr>
            <p:txBody>
              <a:bodyPr/>
              <a:p>
                <a:endParaRPr lang="zh-CN" altLang="en-US"/>
              </a:p>
            </p:txBody>
          </p:sp>
          <p:sp>
            <p:nvSpPr>
              <p:cNvPr id="44207" name="Freeform 340"/>
              <p:cNvSpPr/>
              <p:nvPr/>
            </p:nvSpPr>
            <p:spPr>
              <a:xfrm>
                <a:off x="3804" y="4108"/>
                <a:ext cx="88" cy="6"/>
              </a:xfrm>
              <a:custGeom>
                <a:avLst/>
                <a:gdLst>
                  <a:gd name="txL" fmla="*/ 0 w 176"/>
                  <a:gd name="txT" fmla="*/ 0 h 11"/>
                  <a:gd name="txR" fmla="*/ 176 w 176"/>
                  <a:gd name="txB" fmla="*/ 11 h 11"/>
                </a:gdLst>
                <a:ahLst/>
                <a:cxnLst>
                  <a:cxn ang="0">
                    <a:pos x="1" y="1"/>
                  </a:cxn>
                  <a:cxn ang="0">
                    <a:pos x="1" y="1"/>
                  </a:cxn>
                  <a:cxn ang="0">
                    <a:pos x="1" y="1"/>
                  </a:cxn>
                  <a:cxn ang="0">
                    <a:pos x="1" y="0"/>
                  </a:cxn>
                  <a:cxn ang="0">
                    <a:pos x="1" y="0"/>
                  </a:cxn>
                  <a:cxn ang="0">
                    <a:pos x="0" y="1"/>
                  </a:cxn>
                  <a:cxn ang="0">
                    <a:pos x="1" y="0"/>
                  </a:cxn>
                  <a:cxn ang="0">
                    <a:pos x="1" y="1"/>
                  </a:cxn>
                  <a:cxn ang="0">
                    <a:pos x="1" y="1"/>
                  </a:cxn>
                  <a:cxn ang="0">
                    <a:pos x="1" y="1"/>
                  </a:cxn>
                  <a:cxn ang="0">
                    <a:pos x="1" y="1"/>
                  </a:cxn>
                  <a:cxn ang="0">
                    <a:pos x="1" y="1"/>
                  </a:cxn>
                </a:cxnLst>
                <a:rect l="txL" t="txT" r="txR" b="txB"/>
                <a:pathLst>
                  <a:path w="176" h="11">
                    <a:moveTo>
                      <a:pt x="11" y="6"/>
                    </a:moveTo>
                    <a:lnTo>
                      <a:pt x="5" y="11"/>
                    </a:lnTo>
                    <a:lnTo>
                      <a:pt x="176" y="11"/>
                    </a:lnTo>
                    <a:lnTo>
                      <a:pt x="176" y="0"/>
                    </a:lnTo>
                    <a:lnTo>
                      <a:pt x="5" y="0"/>
                    </a:lnTo>
                    <a:lnTo>
                      <a:pt x="0" y="6"/>
                    </a:lnTo>
                    <a:lnTo>
                      <a:pt x="5" y="0"/>
                    </a:lnTo>
                    <a:lnTo>
                      <a:pt x="2" y="2"/>
                    </a:lnTo>
                    <a:lnTo>
                      <a:pt x="1" y="6"/>
                    </a:lnTo>
                    <a:lnTo>
                      <a:pt x="2" y="9"/>
                    </a:lnTo>
                    <a:lnTo>
                      <a:pt x="5" y="11"/>
                    </a:lnTo>
                    <a:lnTo>
                      <a:pt x="11" y="6"/>
                    </a:lnTo>
                    <a:close/>
                  </a:path>
                </a:pathLst>
              </a:custGeom>
              <a:solidFill>
                <a:srgbClr val="000000">
                  <a:alpha val="100000"/>
                </a:srgbClr>
              </a:solidFill>
              <a:ln w="9525">
                <a:noFill/>
              </a:ln>
            </p:spPr>
            <p:txBody>
              <a:bodyPr/>
              <a:p>
                <a:endParaRPr lang="zh-CN" altLang="en-US"/>
              </a:p>
            </p:txBody>
          </p:sp>
          <p:sp>
            <p:nvSpPr>
              <p:cNvPr id="44208" name="Freeform 341"/>
              <p:cNvSpPr/>
              <p:nvPr/>
            </p:nvSpPr>
            <p:spPr>
              <a:xfrm>
                <a:off x="3850" y="3968"/>
                <a:ext cx="213" cy="143"/>
              </a:xfrm>
              <a:custGeom>
                <a:avLst/>
                <a:gdLst>
                  <a:gd name="txL" fmla="*/ 0 w 426"/>
                  <a:gd name="txT" fmla="*/ 0 h 286"/>
                  <a:gd name="txR" fmla="*/ 426 w 426"/>
                  <a:gd name="txB" fmla="*/ 286 h 286"/>
                </a:gdLst>
                <a:ahLst/>
                <a:cxnLst>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426" h="286">
                    <a:moveTo>
                      <a:pt x="97" y="286"/>
                    </a:moveTo>
                    <a:lnTo>
                      <a:pt x="95" y="266"/>
                    </a:lnTo>
                    <a:lnTo>
                      <a:pt x="89" y="248"/>
                    </a:lnTo>
                    <a:lnTo>
                      <a:pt x="80" y="230"/>
                    </a:lnTo>
                    <a:lnTo>
                      <a:pt x="69" y="216"/>
                    </a:lnTo>
                    <a:lnTo>
                      <a:pt x="55" y="205"/>
                    </a:lnTo>
                    <a:lnTo>
                      <a:pt x="38" y="196"/>
                    </a:lnTo>
                    <a:lnTo>
                      <a:pt x="19" y="190"/>
                    </a:lnTo>
                    <a:lnTo>
                      <a:pt x="0" y="188"/>
                    </a:lnTo>
                    <a:lnTo>
                      <a:pt x="208" y="158"/>
                    </a:lnTo>
                    <a:lnTo>
                      <a:pt x="208" y="142"/>
                    </a:lnTo>
                    <a:lnTo>
                      <a:pt x="208" y="101"/>
                    </a:lnTo>
                    <a:lnTo>
                      <a:pt x="207" y="52"/>
                    </a:lnTo>
                    <a:lnTo>
                      <a:pt x="205" y="5"/>
                    </a:lnTo>
                    <a:lnTo>
                      <a:pt x="225" y="5"/>
                    </a:lnTo>
                    <a:lnTo>
                      <a:pt x="245" y="5"/>
                    </a:lnTo>
                    <a:lnTo>
                      <a:pt x="266" y="5"/>
                    </a:lnTo>
                    <a:lnTo>
                      <a:pt x="285" y="5"/>
                    </a:lnTo>
                    <a:lnTo>
                      <a:pt x="305" y="3"/>
                    </a:lnTo>
                    <a:lnTo>
                      <a:pt x="324" y="2"/>
                    </a:lnTo>
                    <a:lnTo>
                      <a:pt x="344" y="1"/>
                    </a:lnTo>
                    <a:lnTo>
                      <a:pt x="363" y="0"/>
                    </a:lnTo>
                    <a:lnTo>
                      <a:pt x="367" y="161"/>
                    </a:lnTo>
                    <a:lnTo>
                      <a:pt x="368" y="161"/>
                    </a:lnTo>
                    <a:lnTo>
                      <a:pt x="373" y="162"/>
                    </a:lnTo>
                    <a:lnTo>
                      <a:pt x="379" y="163"/>
                    </a:lnTo>
                    <a:lnTo>
                      <a:pt x="389" y="165"/>
                    </a:lnTo>
                    <a:lnTo>
                      <a:pt x="398" y="166"/>
                    </a:lnTo>
                    <a:lnTo>
                      <a:pt x="407" y="167"/>
                    </a:lnTo>
                    <a:lnTo>
                      <a:pt x="417" y="168"/>
                    </a:lnTo>
                    <a:lnTo>
                      <a:pt x="426" y="168"/>
                    </a:lnTo>
                    <a:lnTo>
                      <a:pt x="424" y="169"/>
                    </a:lnTo>
                    <a:lnTo>
                      <a:pt x="420" y="174"/>
                    </a:lnTo>
                    <a:lnTo>
                      <a:pt x="413" y="182"/>
                    </a:lnTo>
                    <a:lnTo>
                      <a:pt x="406" y="192"/>
                    </a:lnTo>
                    <a:lnTo>
                      <a:pt x="398" y="208"/>
                    </a:lnTo>
                    <a:lnTo>
                      <a:pt x="391" y="228"/>
                    </a:lnTo>
                    <a:lnTo>
                      <a:pt x="384" y="252"/>
                    </a:lnTo>
                    <a:lnTo>
                      <a:pt x="381" y="282"/>
                    </a:lnTo>
                    <a:lnTo>
                      <a:pt x="353" y="272"/>
                    </a:lnTo>
                    <a:lnTo>
                      <a:pt x="341" y="275"/>
                    </a:lnTo>
                    <a:lnTo>
                      <a:pt x="325" y="278"/>
                    </a:lnTo>
                    <a:lnTo>
                      <a:pt x="306" y="280"/>
                    </a:lnTo>
                    <a:lnTo>
                      <a:pt x="285" y="280"/>
                    </a:lnTo>
                    <a:lnTo>
                      <a:pt x="264" y="280"/>
                    </a:lnTo>
                    <a:lnTo>
                      <a:pt x="245" y="278"/>
                    </a:lnTo>
                    <a:lnTo>
                      <a:pt x="231" y="274"/>
                    </a:lnTo>
                    <a:lnTo>
                      <a:pt x="222" y="268"/>
                    </a:lnTo>
                    <a:lnTo>
                      <a:pt x="210" y="271"/>
                    </a:lnTo>
                    <a:lnTo>
                      <a:pt x="194" y="273"/>
                    </a:lnTo>
                    <a:lnTo>
                      <a:pt x="173" y="275"/>
                    </a:lnTo>
                    <a:lnTo>
                      <a:pt x="152" y="279"/>
                    </a:lnTo>
                    <a:lnTo>
                      <a:pt x="131" y="281"/>
                    </a:lnTo>
                    <a:lnTo>
                      <a:pt x="114" y="283"/>
                    </a:lnTo>
                    <a:lnTo>
                      <a:pt x="102" y="284"/>
                    </a:lnTo>
                    <a:lnTo>
                      <a:pt x="97" y="286"/>
                    </a:lnTo>
                    <a:close/>
                  </a:path>
                </a:pathLst>
              </a:custGeom>
              <a:solidFill>
                <a:srgbClr val="7F99B2">
                  <a:alpha val="100000"/>
                </a:srgbClr>
              </a:solidFill>
              <a:ln w="9525">
                <a:noFill/>
              </a:ln>
            </p:spPr>
            <p:txBody>
              <a:bodyPr/>
              <a:p>
                <a:endParaRPr lang="zh-CN" altLang="en-US"/>
              </a:p>
            </p:txBody>
          </p:sp>
          <p:sp>
            <p:nvSpPr>
              <p:cNvPr id="44209" name="Freeform 342"/>
              <p:cNvSpPr/>
              <p:nvPr/>
            </p:nvSpPr>
            <p:spPr>
              <a:xfrm>
                <a:off x="3848" y="4059"/>
                <a:ext cx="54" cy="52"/>
              </a:xfrm>
              <a:custGeom>
                <a:avLst/>
                <a:gdLst>
                  <a:gd name="txL" fmla="*/ 0 w 108"/>
                  <a:gd name="txT" fmla="*/ 0 h 104"/>
                  <a:gd name="txR" fmla="*/ 108 w 108"/>
                  <a:gd name="txB" fmla="*/ 104 h 10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0"/>
                  </a:cxn>
                  <a:cxn ang="0">
                    <a:pos x="1" y="1"/>
                  </a:cxn>
                  <a:cxn ang="0">
                    <a:pos x="0" y="1"/>
                  </a:cxn>
                  <a:cxn ang="0">
                    <a:pos x="1" y="1"/>
                  </a:cxn>
                  <a:cxn ang="0">
                    <a:pos x="1" y="1"/>
                  </a:cxn>
                  <a:cxn ang="0">
                    <a:pos x="1" y="1"/>
                  </a:cxn>
                </a:cxnLst>
                <a:rect l="txL" t="txT" r="txR" b="txB"/>
                <a:pathLst>
                  <a:path w="108" h="104">
                    <a:moveTo>
                      <a:pt x="5" y="1"/>
                    </a:moveTo>
                    <a:lnTo>
                      <a:pt x="5" y="11"/>
                    </a:lnTo>
                    <a:lnTo>
                      <a:pt x="23" y="13"/>
                    </a:lnTo>
                    <a:lnTo>
                      <a:pt x="41" y="18"/>
                    </a:lnTo>
                    <a:lnTo>
                      <a:pt x="58" y="28"/>
                    </a:lnTo>
                    <a:lnTo>
                      <a:pt x="70" y="38"/>
                    </a:lnTo>
                    <a:lnTo>
                      <a:pt x="81" y="51"/>
                    </a:lnTo>
                    <a:lnTo>
                      <a:pt x="90" y="67"/>
                    </a:lnTo>
                    <a:lnTo>
                      <a:pt x="96" y="85"/>
                    </a:lnTo>
                    <a:lnTo>
                      <a:pt x="97" y="104"/>
                    </a:lnTo>
                    <a:lnTo>
                      <a:pt x="108" y="104"/>
                    </a:lnTo>
                    <a:lnTo>
                      <a:pt x="105" y="83"/>
                    </a:lnTo>
                    <a:lnTo>
                      <a:pt x="99" y="64"/>
                    </a:lnTo>
                    <a:lnTo>
                      <a:pt x="90" y="46"/>
                    </a:lnTo>
                    <a:lnTo>
                      <a:pt x="77" y="31"/>
                    </a:lnTo>
                    <a:lnTo>
                      <a:pt x="62" y="18"/>
                    </a:lnTo>
                    <a:lnTo>
                      <a:pt x="44" y="9"/>
                    </a:lnTo>
                    <a:lnTo>
                      <a:pt x="25" y="3"/>
                    </a:lnTo>
                    <a:lnTo>
                      <a:pt x="5" y="0"/>
                    </a:lnTo>
                    <a:lnTo>
                      <a:pt x="5" y="10"/>
                    </a:lnTo>
                    <a:lnTo>
                      <a:pt x="5" y="0"/>
                    </a:lnTo>
                    <a:lnTo>
                      <a:pt x="1" y="2"/>
                    </a:lnTo>
                    <a:lnTo>
                      <a:pt x="0" y="6"/>
                    </a:lnTo>
                    <a:lnTo>
                      <a:pt x="1" y="9"/>
                    </a:lnTo>
                    <a:lnTo>
                      <a:pt x="5" y="11"/>
                    </a:lnTo>
                    <a:lnTo>
                      <a:pt x="5" y="1"/>
                    </a:lnTo>
                    <a:close/>
                  </a:path>
                </a:pathLst>
              </a:custGeom>
              <a:solidFill>
                <a:srgbClr val="000000">
                  <a:alpha val="100000"/>
                </a:srgbClr>
              </a:solidFill>
              <a:ln w="9525">
                <a:noFill/>
              </a:ln>
            </p:spPr>
            <p:txBody>
              <a:bodyPr/>
              <a:p>
                <a:endParaRPr lang="zh-CN" altLang="en-US"/>
              </a:p>
            </p:txBody>
          </p:sp>
          <p:sp>
            <p:nvSpPr>
              <p:cNvPr id="44210" name="Freeform 343"/>
              <p:cNvSpPr/>
              <p:nvPr/>
            </p:nvSpPr>
            <p:spPr>
              <a:xfrm>
                <a:off x="3850" y="4045"/>
                <a:ext cx="107" cy="20"/>
              </a:xfrm>
              <a:custGeom>
                <a:avLst/>
                <a:gdLst>
                  <a:gd name="txL" fmla="*/ 0 w 214"/>
                  <a:gd name="txT" fmla="*/ 0 h 39"/>
                  <a:gd name="txR" fmla="*/ 214 w 214"/>
                  <a:gd name="txB" fmla="*/ 39 h 39"/>
                </a:gdLst>
                <a:ahLst/>
                <a:cxnLst>
                  <a:cxn ang="0">
                    <a:pos x="1" y="1"/>
                  </a:cxn>
                  <a:cxn ang="0">
                    <a:pos x="1" y="0"/>
                  </a:cxn>
                  <a:cxn ang="0">
                    <a:pos x="0" y="1"/>
                  </a:cxn>
                  <a:cxn ang="0">
                    <a:pos x="0" y="1"/>
                  </a:cxn>
                  <a:cxn ang="0">
                    <a:pos x="1" y="1"/>
                  </a:cxn>
                  <a:cxn ang="0">
                    <a:pos x="1" y="1"/>
                  </a:cxn>
                  <a:cxn ang="0">
                    <a:pos x="1" y="1"/>
                  </a:cxn>
                  <a:cxn ang="0">
                    <a:pos x="1" y="1"/>
                  </a:cxn>
                  <a:cxn ang="0">
                    <a:pos x="1" y="1"/>
                  </a:cxn>
                  <a:cxn ang="0">
                    <a:pos x="1" y="1"/>
                  </a:cxn>
                  <a:cxn ang="0">
                    <a:pos x="1" y="0"/>
                  </a:cxn>
                  <a:cxn ang="0">
                    <a:pos x="1" y="1"/>
                  </a:cxn>
                </a:cxnLst>
                <a:rect l="txL" t="txT" r="txR" b="txB"/>
                <a:pathLst>
                  <a:path w="214" h="39">
                    <a:moveTo>
                      <a:pt x="202" y="5"/>
                    </a:moveTo>
                    <a:lnTo>
                      <a:pt x="208" y="0"/>
                    </a:lnTo>
                    <a:lnTo>
                      <a:pt x="0" y="30"/>
                    </a:lnTo>
                    <a:lnTo>
                      <a:pt x="0" y="39"/>
                    </a:lnTo>
                    <a:lnTo>
                      <a:pt x="208" y="9"/>
                    </a:lnTo>
                    <a:lnTo>
                      <a:pt x="214" y="5"/>
                    </a:lnTo>
                    <a:lnTo>
                      <a:pt x="208" y="9"/>
                    </a:lnTo>
                    <a:lnTo>
                      <a:pt x="211" y="8"/>
                    </a:lnTo>
                    <a:lnTo>
                      <a:pt x="213" y="5"/>
                    </a:lnTo>
                    <a:lnTo>
                      <a:pt x="211" y="1"/>
                    </a:lnTo>
                    <a:lnTo>
                      <a:pt x="208" y="0"/>
                    </a:lnTo>
                    <a:lnTo>
                      <a:pt x="202" y="5"/>
                    </a:lnTo>
                    <a:close/>
                  </a:path>
                </a:pathLst>
              </a:custGeom>
              <a:solidFill>
                <a:srgbClr val="000000">
                  <a:alpha val="100000"/>
                </a:srgbClr>
              </a:solidFill>
              <a:ln w="9525">
                <a:noFill/>
              </a:ln>
            </p:spPr>
            <p:txBody>
              <a:bodyPr/>
              <a:p>
                <a:endParaRPr lang="zh-CN" altLang="en-US"/>
              </a:p>
            </p:txBody>
          </p:sp>
          <p:sp>
            <p:nvSpPr>
              <p:cNvPr id="44211" name="Freeform 344"/>
              <p:cNvSpPr/>
              <p:nvPr/>
            </p:nvSpPr>
            <p:spPr>
              <a:xfrm>
                <a:off x="3950" y="3968"/>
                <a:ext cx="7" cy="79"/>
              </a:xfrm>
              <a:custGeom>
                <a:avLst/>
                <a:gdLst>
                  <a:gd name="txL" fmla="*/ 0 w 14"/>
                  <a:gd name="txT" fmla="*/ 0 h 158"/>
                  <a:gd name="txR" fmla="*/ 14 w 14"/>
                  <a:gd name="txB" fmla="*/ 158 h 158"/>
                </a:gdLst>
                <a:ahLst/>
                <a:cxnLst>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0" y="1"/>
                  </a:cxn>
                  <a:cxn ang="0">
                    <a:pos x="1" y="0"/>
                  </a:cxn>
                </a:cxnLst>
                <a:rect l="txL" t="txT" r="txR" b="txB"/>
                <a:pathLst>
                  <a:path w="14" h="158">
                    <a:moveTo>
                      <a:pt x="5" y="0"/>
                    </a:moveTo>
                    <a:lnTo>
                      <a:pt x="0" y="5"/>
                    </a:lnTo>
                    <a:lnTo>
                      <a:pt x="2" y="52"/>
                    </a:lnTo>
                    <a:lnTo>
                      <a:pt x="2" y="101"/>
                    </a:lnTo>
                    <a:lnTo>
                      <a:pt x="2" y="142"/>
                    </a:lnTo>
                    <a:lnTo>
                      <a:pt x="2" y="158"/>
                    </a:lnTo>
                    <a:lnTo>
                      <a:pt x="14" y="158"/>
                    </a:lnTo>
                    <a:lnTo>
                      <a:pt x="14" y="142"/>
                    </a:lnTo>
                    <a:lnTo>
                      <a:pt x="14" y="101"/>
                    </a:lnTo>
                    <a:lnTo>
                      <a:pt x="11" y="52"/>
                    </a:lnTo>
                    <a:lnTo>
                      <a:pt x="9" y="5"/>
                    </a:lnTo>
                    <a:lnTo>
                      <a:pt x="5" y="9"/>
                    </a:lnTo>
                    <a:lnTo>
                      <a:pt x="9" y="5"/>
                    </a:lnTo>
                    <a:lnTo>
                      <a:pt x="8" y="1"/>
                    </a:lnTo>
                    <a:lnTo>
                      <a:pt x="5" y="0"/>
                    </a:lnTo>
                    <a:lnTo>
                      <a:pt x="1" y="1"/>
                    </a:lnTo>
                    <a:lnTo>
                      <a:pt x="0" y="5"/>
                    </a:lnTo>
                    <a:lnTo>
                      <a:pt x="5" y="0"/>
                    </a:lnTo>
                    <a:close/>
                  </a:path>
                </a:pathLst>
              </a:custGeom>
              <a:solidFill>
                <a:srgbClr val="000000">
                  <a:alpha val="100000"/>
                </a:srgbClr>
              </a:solidFill>
              <a:ln w="9525">
                <a:noFill/>
              </a:ln>
            </p:spPr>
            <p:txBody>
              <a:bodyPr/>
              <a:p>
                <a:endParaRPr lang="zh-CN" altLang="en-US"/>
              </a:p>
            </p:txBody>
          </p:sp>
          <p:sp>
            <p:nvSpPr>
              <p:cNvPr id="44212" name="Freeform 345"/>
              <p:cNvSpPr/>
              <p:nvPr/>
            </p:nvSpPr>
            <p:spPr>
              <a:xfrm>
                <a:off x="3952" y="3966"/>
                <a:ext cx="82" cy="8"/>
              </a:xfrm>
              <a:custGeom>
                <a:avLst/>
                <a:gdLst>
                  <a:gd name="txL" fmla="*/ 0 w 163"/>
                  <a:gd name="txT" fmla="*/ 0 h 15"/>
                  <a:gd name="txR" fmla="*/ 163 w 163"/>
                  <a:gd name="txB" fmla="*/ 15 h 15"/>
                </a:gdLst>
                <a:ahLst/>
                <a:cxnLst>
                  <a:cxn ang="0">
                    <a:pos x="1" y="1"/>
                  </a:cxn>
                  <a:cxn ang="0">
                    <a:pos x="1" y="0"/>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63" h="15">
                    <a:moveTo>
                      <a:pt x="163" y="5"/>
                    </a:moveTo>
                    <a:lnTo>
                      <a:pt x="158" y="0"/>
                    </a:lnTo>
                    <a:lnTo>
                      <a:pt x="139" y="1"/>
                    </a:lnTo>
                    <a:lnTo>
                      <a:pt x="119" y="3"/>
                    </a:lnTo>
                    <a:lnTo>
                      <a:pt x="100" y="4"/>
                    </a:lnTo>
                    <a:lnTo>
                      <a:pt x="80" y="4"/>
                    </a:lnTo>
                    <a:lnTo>
                      <a:pt x="61" y="4"/>
                    </a:lnTo>
                    <a:lnTo>
                      <a:pt x="40" y="4"/>
                    </a:lnTo>
                    <a:lnTo>
                      <a:pt x="20" y="4"/>
                    </a:lnTo>
                    <a:lnTo>
                      <a:pt x="0" y="5"/>
                    </a:lnTo>
                    <a:lnTo>
                      <a:pt x="0" y="14"/>
                    </a:lnTo>
                    <a:lnTo>
                      <a:pt x="20" y="15"/>
                    </a:lnTo>
                    <a:lnTo>
                      <a:pt x="40" y="15"/>
                    </a:lnTo>
                    <a:lnTo>
                      <a:pt x="61" y="15"/>
                    </a:lnTo>
                    <a:lnTo>
                      <a:pt x="80" y="15"/>
                    </a:lnTo>
                    <a:lnTo>
                      <a:pt x="100" y="13"/>
                    </a:lnTo>
                    <a:lnTo>
                      <a:pt x="119" y="12"/>
                    </a:lnTo>
                    <a:lnTo>
                      <a:pt x="139" y="11"/>
                    </a:lnTo>
                    <a:lnTo>
                      <a:pt x="158" y="10"/>
                    </a:lnTo>
                    <a:lnTo>
                      <a:pt x="154" y="5"/>
                    </a:lnTo>
                    <a:lnTo>
                      <a:pt x="163" y="5"/>
                    </a:lnTo>
                    <a:close/>
                  </a:path>
                </a:pathLst>
              </a:custGeom>
              <a:solidFill>
                <a:srgbClr val="000000">
                  <a:alpha val="100000"/>
                </a:srgbClr>
              </a:solidFill>
              <a:ln w="9525">
                <a:noFill/>
              </a:ln>
            </p:spPr>
            <p:txBody>
              <a:bodyPr/>
              <a:p>
                <a:endParaRPr lang="zh-CN" altLang="en-US"/>
              </a:p>
            </p:txBody>
          </p:sp>
          <p:sp>
            <p:nvSpPr>
              <p:cNvPr id="44213" name="Freeform 346"/>
              <p:cNvSpPr/>
              <p:nvPr/>
            </p:nvSpPr>
            <p:spPr>
              <a:xfrm>
                <a:off x="4029" y="3968"/>
                <a:ext cx="7" cy="83"/>
              </a:xfrm>
              <a:custGeom>
                <a:avLst/>
                <a:gdLst>
                  <a:gd name="txL" fmla="*/ 0 w 12"/>
                  <a:gd name="txT" fmla="*/ 0 h 166"/>
                  <a:gd name="txR" fmla="*/ 12 w 12"/>
                  <a:gd name="txB" fmla="*/ 166 h 166"/>
                </a:gdLst>
                <a:ahLst/>
                <a:cxnLst>
                  <a:cxn ang="0">
                    <a:pos x="1" y="1"/>
                  </a:cxn>
                  <a:cxn ang="0">
                    <a:pos x="1" y="1"/>
                  </a:cxn>
                  <a:cxn ang="0">
                    <a:pos x="1" y="0"/>
                  </a:cxn>
                  <a:cxn ang="0">
                    <a:pos x="0" y="0"/>
                  </a:cxn>
                  <a:cxn ang="0">
                    <a:pos x="1" y="1"/>
                  </a:cxn>
                  <a:cxn ang="0">
                    <a:pos x="1" y="1"/>
                  </a:cxn>
                  <a:cxn ang="0">
                    <a:pos x="1" y="1"/>
                  </a:cxn>
                  <a:cxn ang="0">
                    <a:pos x="1" y="1"/>
                  </a:cxn>
                  <a:cxn ang="0">
                    <a:pos x="1" y="1"/>
                  </a:cxn>
                  <a:cxn ang="0">
                    <a:pos x="1" y="1"/>
                  </a:cxn>
                  <a:cxn ang="0">
                    <a:pos x="1" y="1"/>
                  </a:cxn>
                  <a:cxn ang="0">
                    <a:pos x="1" y="1"/>
                  </a:cxn>
                </a:cxnLst>
                <a:rect l="txL" t="txT" r="txR" b="txB"/>
                <a:pathLst>
                  <a:path w="12" h="166">
                    <a:moveTo>
                      <a:pt x="8" y="157"/>
                    </a:moveTo>
                    <a:lnTo>
                      <a:pt x="12" y="161"/>
                    </a:lnTo>
                    <a:lnTo>
                      <a:pt x="9" y="0"/>
                    </a:lnTo>
                    <a:lnTo>
                      <a:pt x="0" y="0"/>
                    </a:lnTo>
                    <a:lnTo>
                      <a:pt x="3" y="161"/>
                    </a:lnTo>
                    <a:lnTo>
                      <a:pt x="8" y="166"/>
                    </a:lnTo>
                    <a:lnTo>
                      <a:pt x="3" y="161"/>
                    </a:lnTo>
                    <a:lnTo>
                      <a:pt x="4" y="165"/>
                    </a:lnTo>
                    <a:lnTo>
                      <a:pt x="8" y="166"/>
                    </a:lnTo>
                    <a:lnTo>
                      <a:pt x="11" y="165"/>
                    </a:lnTo>
                    <a:lnTo>
                      <a:pt x="12" y="161"/>
                    </a:lnTo>
                    <a:lnTo>
                      <a:pt x="8" y="157"/>
                    </a:lnTo>
                    <a:close/>
                  </a:path>
                </a:pathLst>
              </a:custGeom>
              <a:solidFill>
                <a:srgbClr val="000000">
                  <a:alpha val="100000"/>
                </a:srgbClr>
              </a:solidFill>
              <a:ln w="9525">
                <a:noFill/>
              </a:ln>
            </p:spPr>
            <p:txBody>
              <a:bodyPr/>
              <a:p>
                <a:endParaRPr lang="zh-CN" altLang="en-US"/>
              </a:p>
            </p:txBody>
          </p:sp>
          <p:sp>
            <p:nvSpPr>
              <p:cNvPr id="44214" name="Freeform 347"/>
              <p:cNvSpPr/>
              <p:nvPr/>
            </p:nvSpPr>
            <p:spPr>
              <a:xfrm>
                <a:off x="4033" y="4047"/>
                <a:ext cx="33" cy="8"/>
              </a:xfrm>
              <a:custGeom>
                <a:avLst/>
                <a:gdLst>
                  <a:gd name="txL" fmla="*/ 0 w 64"/>
                  <a:gd name="txT" fmla="*/ 0 h 17"/>
                  <a:gd name="txR" fmla="*/ 64 w 64"/>
                  <a:gd name="txB" fmla="*/ 17 h 17"/>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64" h="17">
                    <a:moveTo>
                      <a:pt x="61" y="16"/>
                    </a:moveTo>
                    <a:lnTo>
                      <a:pt x="59" y="5"/>
                    </a:lnTo>
                    <a:lnTo>
                      <a:pt x="50" y="6"/>
                    </a:lnTo>
                    <a:lnTo>
                      <a:pt x="40" y="5"/>
                    </a:lnTo>
                    <a:lnTo>
                      <a:pt x="31" y="4"/>
                    </a:lnTo>
                    <a:lnTo>
                      <a:pt x="22" y="3"/>
                    </a:lnTo>
                    <a:lnTo>
                      <a:pt x="12" y="2"/>
                    </a:lnTo>
                    <a:lnTo>
                      <a:pt x="6" y="1"/>
                    </a:lnTo>
                    <a:lnTo>
                      <a:pt x="1" y="0"/>
                    </a:lnTo>
                    <a:lnTo>
                      <a:pt x="0" y="0"/>
                    </a:lnTo>
                    <a:lnTo>
                      <a:pt x="0" y="9"/>
                    </a:lnTo>
                    <a:lnTo>
                      <a:pt x="1" y="9"/>
                    </a:lnTo>
                    <a:lnTo>
                      <a:pt x="6" y="10"/>
                    </a:lnTo>
                    <a:lnTo>
                      <a:pt x="12" y="11"/>
                    </a:lnTo>
                    <a:lnTo>
                      <a:pt x="22" y="12"/>
                    </a:lnTo>
                    <a:lnTo>
                      <a:pt x="31" y="13"/>
                    </a:lnTo>
                    <a:lnTo>
                      <a:pt x="40" y="15"/>
                    </a:lnTo>
                    <a:lnTo>
                      <a:pt x="50" y="16"/>
                    </a:lnTo>
                    <a:lnTo>
                      <a:pt x="59" y="17"/>
                    </a:lnTo>
                    <a:lnTo>
                      <a:pt x="56" y="6"/>
                    </a:lnTo>
                    <a:lnTo>
                      <a:pt x="59" y="17"/>
                    </a:lnTo>
                    <a:lnTo>
                      <a:pt x="62" y="15"/>
                    </a:lnTo>
                    <a:lnTo>
                      <a:pt x="64" y="11"/>
                    </a:lnTo>
                    <a:lnTo>
                      <a:pt x="62" y="8"/>
                    </a:lnTo>
                    <a:lnTo>
                      <a:pt x="59" y="5"/>
                    </a:lnTo>
                    <a:lnTo>
                      <a:pt x="61" y="16"/>
                    </a:lnTo>
                    <a:close/>
                  </a:path>
                </a:pathLst>
              </a:custGeom>
              <a:solidFill>
                <a:srgbClr val="000000">
                  <a:alpha val="100000"/>
                </a:srgbClr>
              </a:solidFill>
              <a:ln w="9525">
                <a:noFill/>
              </a:ln>
            </p:spPr>
            <p:txBody>
              <a:bodyPr/>
              <a:p>
                <a:endParaRPr lang="zh-CN" altLang="en-US"/>
              </a:p>
            </p:txBody>
          </p:sp>
          <p:sp>
            <p:nvSpPr>
              <p:cNvPr id="44215" name="Freeform 348"/>
              <p:cNvSpPr/>
              <p:nvPr/>
            </p:nvSpPr>
            <p:spPr>
              <a:xfrm>
                <a:off x="4038" y="4050"/>
                <a:ext cx="26" cy="62"/>
              </a:xfrm>
              <a:custGeom>
                <a:avLst/>
                <a:gdLst>
                  <a:gd name="txL" fmla="*/ 0 w 52"/>
                  <a:gd name="txT" fmla="*/ 0 h 124"/>
                  <a:gd name="txR" fmla="*/ 52 w 52"/>
                  <a:gd name="txB" fmla="*/ 124 h 12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1" y="1"/>
                  </a:cxn>
                  <a:cxn ang="0">
                    <a:pos x="0" y="1"/>
                  </a:cxn>
                  <a:cxn ang="0">
                    <a:pos x="1" y="1"/>
                  </a:cxn>
                  <a:cxn ang="0">
                    <a:pos x="1" y="1"/>
                  </a:cxn>
                  <a:cxn ang="0">
                    <a:pos x="1" y="1"/>
                  </a:cxn>
                  <a:cxn ang="0">
                    <a:pos x="1" y="1"/>
                  </a:cxn>
                  <a:cxn ang="0">
                    <a:pos x="1" y="1"/>
                  </a:cxn>
                </a:cxnLst>
                <a:rect l="txL" t="txT" r="txR" b="txB"/>
                <a:pathLst>
                  <a:path w="52" h="124">
                    <a:moveTo>
                      <a:pt x="3" y="124"/>
                    </a:moveTo>
                    <a:lnTo>
                      <a:pt x="9" y="119"/>
                    </a:lnTo>
                    <a:lnTo>
                      <a:pt x="13" y="89"/>
                    </a:lnTo>
                    <a:lnTo>
                      <a:pt x="20" y="66"/>
                    </a:lnTo>
                    <a:lnTo>
                      <a:pt x="26" y="47"/>
                    </a:lnTo>
                    <a:lnTo>
                      <a:pt x="35" y="32"/>
                    </a:lnTo>
                    <a:lnTo>
                      <a:pt x="40" y="21"/>
                    </a:lnTo>
                    <a:lnTo>
                      <a:pt x="47" y="14"/>
                    </a:lnTo>
                    <a:lnTo>
                      <a:pt x="52" y="10"/>
                    </a:lnTo>
                    <a:lnTo>
                      <a:pt x="47" y="0"/>
                    </a:lnTo>
                    <a:lnTo>
                      <a:pt x="45" y="3"/>
                    </a:lnTo>
                    <a:lnTo>
                      <a:pt x="40" y="7"/>
                    </a:lnTo>
                    <a:lnTo>
                      <a:pt x="33" y="17"/>
                    </a:lnTo>
                    <a:lnTo>
                      <a:pt x="25" y="27"/>
                    </a:lnTo>
                    <a:lnTo>
                      <a:pt x="17" y="44"/>
                    </a:lnTo>
                    <a:lnTo>
                      <a:pt x="10" y="64"/>
                    </a:lnTo>
                    <a:lnTo>
                      <a:pt x="3" y="89"/>
                    </a:lnTo>
                    <a:lnTo>
                      <a:pt x="0" y="119"/>
                    </a:lnTo>
                    <a:lnTo>
                      <a:pt x="6" y="115"/>
                    </a:lnTo>
                    <a:lnTo>
                      <a:pt x="0" y="119"/>
                    </a:lnTo>
                    <a:lnTo>
                      <a:pt x="1" y="123"/>
                    </a:lnTo>
                    <a:lnTo>
                      <a:pt x="5" y="124"/>
                    </a:lnTo>
                    <a:lnTo>
                      <a:pt x="8" y="123"/>
                    </a:lnTo>
                    <a:lnTo>
                      <a:pt x="9" y="119"/>
                    </a:lnTo>
                    <a:lnTo>
                      <a:pt x="3" y="124"/>
                    </a:lnTo>
                    <a:close/>
                  </a:path>
                </a:pathLst>
              </a:custGeom>
              <a:solidFill>
                <a:srgbClr val="000000">
                  <a:alpha val="100000"/>
                </a:srgbClr>
              </a:solidFill>
              <a:ln w="9525">
                <a:noFill/>
              </a:ln>
            </p:spPr>
            <p:txBody>
              <a:bodyPr/>
              <a:p>
                <a:endParaRPr lang="zh-CN" altLang="en-US"/>
              </a:p>
            </p:txBody>
          </p:sp>
          <p:sp>
            <p:nvSpPr>
              <p:cNvPr id="44216" name="Freeform 349"/>
              <p:cNvSpPr/>
              <p:nvPr/>
            </p:nvSpPr>
            <p:spPr>
              <a:xfrm>
                <a:off x="4024" y="4102"/>
                <a:ext cx="17" cy="10"/>
              </a:xfrm>
              <a:custGeom>
                <a:avLst/>
                <a:gdLst>
                  <a:gd name="txL" fmla="*/ 0 w 34"/>
                  <a:gd name="txT" fmla="*/ 0 h 20"/>
                  <a:gd name="txR" fmla="*/ 34 w 34"/>
                  <a:gd name="txB" fmla="*/ 20 h 20"/>
                </a:gdLst>
                <a:ahLst/>
                <a:cxnLst>
                  <a:cxn ang="0">
                    <a:pos x="1" y="1"/>
                  </a:cxn>
                  <a:cxn ang="0">
                    <a:pos x="1" y="1"/>
                  </a:cxn>
                  <a:cxn ang="0">
                    <a:pos x="1" y="1"/>
                  </a:cxn>
                  <a:cxn ang="0">
                    <a:pos x="1" y="1"/>
                  </a:cxn>
                  <a:cxn ang="0">
                    <a:pos x="1" y="0"/>
                  </a:cxn>
                  <a:cxn ang="0">
                    <a:pos x="1" y="0"/>
                  </a:cxn>
                  <a:cxn ang="0">
                    <a:pos x="1" y="0"/>
                  </a:cxn>
                  <a:cxn ang="0">
                    <a:pos x="1" y="1"/>
                  </a:cxn>
                  <a:cxn ang="0">
                    <a:pos x="0" y="1"/>
                  </a:cxn>
                  <a:cxn ang="0">
                    <a:pos x="1" y="1"/>
                  </a:cxn>
                  <a:cxn ang="0">
                    <a:pos x="1" y="1"/>
                  </a:cxn>
                  <a:cxn ang="0">
                    <a:pos x="1" y="1"/>
                  </a:cxn>
                </a:cxnLst>
                <a:rect l="txL" t="txT" r="txR" b="txB"/>
                <a:pathLst>
                  <a:path w="34" h="20">
                    <a:moveTo>
                      <a:pt x="7" y="9"/>
                    </a:moveTo>
                    <a:lnTo>
                      <a:pt x="4" y="9"/>
                    </a:lnTo>
                    <a:lnTo>
                      <a:pt x="31" y="20"/>
                    </a:lnTo>
                    <a:lnTo>
                      <a:pt x="34" y="11"/>
                    </a:lnTo>
                    <a:lnTo>
                      <a:pt x="6" y="0"/>
                    </a:lnTo>
                    <a:lnTo>
                      <a:pt x="3" y="0"/>
                    </a:lnTo>
                    <a:lnTo>
                      <a:pt x="6" y="0"/>
                    </a:lnTo>
                    <a:lnTo>
                      <a:pt x="3" y="1"/>
                    </a:lnTo>
                    <a:lnTo>
                      <a:pt x="0" y="4"/>
                    </a:lnTo>
                    <a:lnTo>
                      <a:pt x="2" y="7"/>
                    </a:lnTo>
                    <a:lnTo>
                      <a:pt x="4" y="9"/>
                    </a:lnTo>
                    <a:lnTo>
                      <a:pt x="7" y="9"/>
                    </a:lnTo>
                    <a:close/>
                  </a:path>
                </a:pathLst>
              </a:custGeom>
              <a:solidFill>
                <a:srgbClr val="000000">
                  <a:alpha val="100000"/>
                </a:srgbClr>
              </a:solidFill>
              <a:ln w="9525">
                <a:noFill/>
              </a:ln>
            </p:spPr>
            <p:txBody>
              <a:bodyPr/>
              <a:p>
                <a:endParaRPr lang="zh-CN" altLang="en-US"/>
              </a:p>
            </p:txBody>
          </p:sp>
          <p:sp>
            <p:nvSpPr>
              <p:cNvPr id="44217" name="Freeform 350"/>
              <p:cNvSpPr/>
              <p:nvPr/>
            </p:nvSpPr>
            <p:spPr>
              <a:xfrm>
                <a:off x="3959" y="4100"/>
                <a:ext cx="69" cy="11"/>
              </a:xfrm>
              <a:custGeom>
                <a:avLst/>
                <a:gdLst>
                  <a:gd name="txL" fmla="*/ 0 w 138"/>
                  <a:gd name="txT" fmla="*/ 0 h 22"/>
                  <a:gd name="txR" fmla="*/ 138 w 138"/>
                  <a:gd name="txB" fmla="*/ 22 h 22"/>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0"/>
                  </a:cxn>
                  <a:cxn ang="0">
                    <a:pos x="1" y="1"/>
                  </a:cxn>
                  <a:cxn ang="0">
                    <a:pos x="0" y="1"/>
                  </a:cxn>
                  <a:cxn ang="0">
                    <a:pos x="1" y="1"/>
                  </a:cxn>
                  <a:cxn ang="0">
                    <a:pos x="1" y="1"/>
                  </a:cxn>
                </a:cxnLst>
                <a:rect l="txL" t="txT" r="txR" b="txB"/>
                <a:pathLst>
                  <a:path w="138" h="22">
                    <a:moveTo>
                      <a:pt x="5" y="9"/>
                    </a:moveTo>
                    <a:lnTo>
                      <a:pt x="1" y="8"/>
                    </a:lnTo>
                    <a:lnTo>
                      <a:pt x="13" y="15"/>
                    </a:lnTo>
                    <a:lnTo>
                      <a:pt x="28" y="18"/>
                    </a:lnTo>
                    <a:lnTo>
                      <a:pt x="47" y="20"/>
                    </a:lnTo>
                    <a:lnTo>
                      <a:pt x="68" y="22"/>
                    </a:lnTo>
                    <a:lnTo>
                      <a:pt x="89" y="20"/>
                    </a:lnTo>
                    <a:lnTo>
                      <a:pt x="108" y="18"/>
                    </a:lnTo>
                    <a:lnTo>
                      <a:pt x="126" y="16"/>
                    </a:lnTo>
                    <a:lnTo>
                      <a:pt x="138" y="12"/>
                    </a:lnTo>
                    <a:lnTo>
                      <a:pt x="134" y="3"/>
                    </a:lnTo>
                    <a:lnTo>
                      <a:pt x="123" y="7"/>
                    </a:lnTo>
                    <a:lnTo>
                      <a:pt x="108" y="9"/>
                    </a:lnTo>
                    <a:lnTo>
                      <a:pt x="89" y="11"/>
                    </a:lnTo>
                    <a:lnTo>
                      <a:pt x="68" y="10"/>
                    </a:lnTo>
                    <a:lnTo>
                      <a:pt x="47" y="11"/>
                    </a:lnTo>
                    <a:lnTo>
                      <a:pt x="28" y="9"/>
                    </a:lnTo>
                    <a:lnTo>
                      <a:pt x="15" y="5"/>
                    </a:lnTo>
                    <a:lnTo>
                      <a:pt x="8" y="1"/>
                    </a:lnTo>
                    <a:lnTo>
                      <a:pt x="5" y="0"/>
                    </a:lnTo>
                    <a:lnTo>
                      <a:pt x="8" y="1"/>
                    </a:lnTo>
                    <a:lnTo>
                      <a:pt x="5" y="0"/>
                    </a:lnTo>
                    <a:lnTo>
                      <a:pt x="1" y="1"/>
                    </a:lnTo>
                    <a:lnTo>
                      <a:pt x="0" y="4"/>
                    </a:lnTo>
                    <a:lnTo>
                      <a:pt x="1" y="8"/>
                    </a:lnTo>
                    <a:lnTo>
                      <a:pt x="5" y="9"/>
                    </a:lnTo>
                    <a:close/>
                  </a:path>
                </a:pathLst>
              </a:custGeom>
              <a:solidFill>
                <a:srgbClr val="000000">
                  <a:alpha val="100000"/>
                </a:srgbClr>
              </a:solidFill>
              <a:ln w="9525">
                <a:noFill/>
              </a:ln>
            </p:spPr>
            <p:txBody>
              <a:bodyPr/>
              <a:p>
                <a:endParaRPr lang="zh-CN" altLang="en-US"/>
              </a:p>
            </p:txBody>
          </p:sp>
          <p:sp>
            <p:nvSpPr>
              <p:cNvPr id="44218" name="Freeform 351"/>
              <p:cNvSpPr/>
              <p:nvPr/>
            </p:nvSpPr>
            <p:spPr>
              <a:xfrm>
                <a:off x="3896" y="4100"/>
                <a:ext cx="65" cy="14"/>
              </a:xfrm>
              <a:custGeom>
                <a:avLst/>
                <a:gdLst>
                  <a:gd name="txL" fmla="*/ 0 w 130"/>
                  <a:gd name="txT" fmla="*/ 0 h 26"/>
                  <a:gd name="txR" fmla="*/ 130 w 130"/>
                  <a:gd name="txB" fmla="*/ 26 h 26"/>
                </a:gdLst>
                <a:ahLst/>
                <a:cxnLst>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Lst>
                <a:rect l="txL" t="txT" r="txR" b="txB"/>
                <a:pathLst>
                  <a:path w="130" h="26">
                    <a:moveTo>
                      <a:pt x="0" y="22"/>
                    </a:moveTo>
                    <a:lnTo>
                      <a:pt x="5" y="26"/>
                    </a:lnTo>
                    <a:lnTo>
                      <a:pt x="10" y="25"/>
                    </a:lnTo>
                    <a:lnTo>
                      <a:pt x="22" y="24"/>
                    </a:lnTo>
                    <a:lnTo>
                      <a:pt x="39" y="22"/>
                    </a:lnTo>
                    <a:lnTo>
                      <a:pt x="60" y="19"/>
                    </a:lnTo>
                    <a:lnTo>
                      <a:pt x="81" y="16"/>
                    </a:lnTo>
                    <a:lnTo>
                      <a:pt x="102" y="14"/>
                    </a:lnTo>
                    <a:lnTo>
                      <a:pt x="118" y="11"/>
                    </a:lnTo>
                    <a:lnTo>
                      <a:pt x="130" y="9"/>
                    </a:lnTo>
                    <a:lnTo>
                      <a:pt x="130" y="0"/>
                    </a:lnTo>
                    <a:lnTo>
                      <a:pt x="118" y="2"/>
                    </a:lnTo>
                    <a:lnTo>
                      <a:pt x="102" y="4"/>
                    </a:lnTo>
                    <a:lnTo>
                      <a:pt x="81" y="7"/>
                    </a:lnTo>
                    <a:lnTo>
                      <a:pt x="60" y="10"/>
                    </a:lnTo>
                    <a:lnTo>
                      <a:pt x="39" y="12"/>
                    </a:lnTo>
                    <a:lnTo>
                      <a:pt x="22" y="15"/>
                    </a:lnTo>
                    <a:lnTo>
                      <a:pt x="10" y="16"/>
                    </a:lnTo>
                    <a:lnTo>
                      <a:pt x="5" y="17"/>
                    </a:lnTo>
                    <a:lnTo>
                      <a:pt x="11" y="22"/>
                    </a:lnTo>
                    <a:lnTo>
                      <a:pt x="5" y="17"/>
                    </a:lnTo>
                    <a:lnTo>
                      <a:pt x="2" y="18"/>
                    </a:lnTo>
                    <a:lnTo>
                      <a:pt x="1" y="22"/>
                    </a:lnTo>
                    <a:lnTo>
                      <a:pt x="2" y="25"/>
                    </a:lnTo>
                    <a:lnTo>
                      <a:pt x="5" y="26"/>
                    </a:lnTo>
                    <a:lnTo>
                      <a:pt x="0" y="22"/>
                    </a:lnTo>
                    <a:close/>
                  </a:path>
                </a:pathLst>
              </a:custGeom>
              <a:solidFill>
                <a:srgbClr val="000000">
                  <a:alpha val="100000"/>
                </a:srgbClr>
              </a:solidFill>
              <a:ln w="9525">
                <a:noFill/>
              </a:ln>
            </p:spPr>
            <p:txBody>
              <a:bodyPr/>
              <a:p>
                <a:endParaRPr lang="zh-CN" altLang="en-US"/>
              </a:p>
            </p:txBody>
          </p:sp>
          <p:sp>
            <p:nvSpPr>
              <p:cNvPr id="44219" name="Freeform 352"/>
              <p:cNvSpPr/>
              <p:nvPr/>
            </p:nvSpPr>
            <p:spPr>
              <a:xfrm>
                <a:off x="3784" y="3436"/>
                <a:ext cx="4" cy="3"/>
              </a:xfrm>
              <a:custGeom>
                <a:avLst/>
                <a:gdLst>
                  <a:gd name="txL" fmla="*/ 0 w 9"/>
                  <a:gd name="txT" fmla="*/ 0 h 5"/>
                  <a:gd name="txR" fmla="*/ 9 w 9"/>
                  <a:gd name="txB" fmla="*/ 5 h 5"/>
                </a:gdLst>
                <a:ahLst/>
                <a:cxnLst>
                  <a:cxn ang="0">
                    <a:pos x="0" y="1"/>
                  </a:cxn>
                  <a:cxn ang="0">
                    <a:pos x="0" y="0"/>
                  </a:cxn>
                  <a:cxn ang="0">
                    <a:pos x="0" y="0"/>
                  </a:cxn>
                  <a:cxn ang="0">
                    <a:pos x="0" y="1"/>
                  </a:cxn>
                  <a:cxn ang="0">
                    <a:pos x="0" y="1"/>
                  </a:cxn>
                  <a:cxn ang="0">
                    <a:pos x="0" y="1"/>
                  </a:cxn>
                </a:cxnLst>
                <a:rect l="txL" t="txT" r="txR" b="txB"/>
                <a:pathLst>
                  <a:path w="9" h="5">
                    <a:moveTo>
                      <a:pt x="9" y="3"/>
                    </a:moveTo>
                    <a:lnTo>
                      <a:pt x="7" y="0"/>
                    </a:lnTo>
                    <a:lnTo>
                      <a:pt x="4" y="0"/>
                    </a:lnTo>
                    <a:lnTo>
                      <a:pt x="1" y="2"/>
                    </a:lnTo>
                    <a:lnTo>
                      <a:pt x="0" y="5"/>
                    </a:lnTo>
                    <a:lnTo>
                      <a:pt x="9" y="3"/>
                    </a:lnTo>
                    <a:close/>
                  </a:path>
                </a:pathLst>
              </a:custGeom>
              <a:solidFill>
                <a:srgbClr val="000000">
                  <a:alpha val="100000"/>
                </a:srgbClr>
              </a:solidFill>
              <a:ln w="9525">
                <a:noFill/>
              </a:ln>
            </p:spPr>
            <p:txBody>
              <a:bodyPr/>
              <a:p>
                <a:endParaRPr lang="zh-CN" altLang="en-US"/>
              </a:p>
            </p:txBody>
          </p:sp>
          <p:sp>
            <p:nvSpPr>
              <p:cNvPr id="44220" name="Freeform 353"/>
              <p:cNvSpPr/>
              <p:nvPr/>
            </p:nvSpPr>
            <p:spPr>
              <a:xfrm>
                <a:off x="3784" y="3438"/>
                <a:ext cx="125" cy="418"/>
              </a:xfrm>
              <a:custGeom>
                <a:avLst/>
                <a:gdLst>
                  <a:gd name="txL" fmla="*/ 0 w 251"/>
                  <a:gd name="txT" fmla="*/ 0 h 837"/>
                  <a:gd name="txR" fmla="*/ 251 w 251"/>
                  <a:gd name="txB" fmla="*/ 837 h 83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51" h="837">
                    <a:moveTo>
                      <a:pt x="245" y="826"/>
                    </a:moveTo>
                    <a:lnTo>
                      <a:pt x="251" y="832"/>
                    </a:lnTo>
                    <a:lnTo>
                      <a:pt x="248" y="811"/>
                    </a:lnTo>
                    <a:lnTo>
                      <a:pt x="241" y="775"/>
                    </a:lnTo>
                    <a:lnTo>
                      <a:pt x="230" y="731"/>
                    </a:lnTo>
                    <a:lnTo>
                      <a:pt x="217" y="678"/>
                    </a:lnTo>
                    <a:lnTo>
                      <a:pt x="199" y="617"/>
                    </a:lnTo>
                    <a:lnTo>
                      <a:pt x="181" y="552"/>
                    </a:lnTo>
                    <a:lnTo>
                      <a:pt x="161" y="483"/>
                    </a:lnTo>
                    <a:lnTo>
                      <a:pt x="141" y="412"/>
                    </a:lnTo>
                    <a:lnTo>
                      <a:pt x="119" y="341"/>
                    </a:lnTo>
                    <a:lnTo>
                      <a:pt x="98" y="273"/>
                    </a:lnTo>
                    <a:lnTo>
                      <a:pt x="77" y="207"/>
                    </a:lnTo>
                    <a:lnTo>
                      <a:pt x="59" y="147"/>
                    </a:lnTo>
                    <a:lnTo>
                      <a:pt x="42" y="96"/>
                    </a:lnTo>
                    <a:lnTo>
                      <a:pt x="28" y="52"/>
                    </a:lnTo>
                    <a:lnTo>
                      <a:pt x="16" y="20"/>
                    </a:lnTo>
                    <a:lnTo>
                      <a:pt x="9" y="0"/>
                    </a:lnTo>
                    <a:lnTo>
                      <a:pt x="0" y="2"/>
                    </a:lnTo>
                    <a:lnTo>
                      <a:pt x="7" y="22"/>
                    </a:lnTo>
                    <a:lnTo>
                      <a:pt x="19" y="54"/>
                    </a:lnTo>
                    <a:lnTo>
                      <a:pt x="33" y="98"/>
                    </a:lnTo>
                    <a:lnTo>
                      <a:pt x="50" y="150"/>
                    </a:lnTo>
                    <a:lnTo>
                      <a:pt x="68" y="210"/>
                    </a:lnTo>
                    <a:lnTo>
                      <a:pt x="89" y="275"/>
                    </a:lnTo>
                    <a:lnTo>
                      <a:pt x="110" y="343"/>
                    </a:lnTo>
                    <a:lnTo>
                      <a:pt x="131" y="415"/>
                    </a:lnTo>
                    <a:lnTo>
                      <a:pt x="152" y="485"/>
                    </a:lnTo>
                    <a:lnTo>
                      <a:pt x="172" y="554"/>
                    </a:lnTo>
                    <a:lnTo>
                      <a:pt x="190" y="620"/>
                    </a:lnTo>
                    <a:lnTo>
                      <a:pt x="207" y="681"/>
                    </a:lnTo>
                    <a:lnTo>
                      <a:pt x="221" y="734"/>
                    </a:lnTo>
                    <a:lnTo>
                      <a:pt x="232" y="777"/>
                    </a:lnTo>
                    <a:lnTo>
                      <a:pt x="239" y="811"/>
                    </a:lnTo>
                    <a:lnTo>
                      <a:pt x="240" y="832"/>
                    </a:lnTo>
                    <a:lnTo>
                      <a:pt x="245" y="837"/>
                    </a:lnTo>
                    <a:lnTo>
                      <a:pt x="240" y="832"/>
                    </a:lnTo>
                    <a:lnTo>
                      <a:pt x="242" y="835"/>
                    </a:lnTo>
                    <a:lnTo>
                      <a:pt x="245" y="836"/>
                    </a:lnTo>
                    <a:lnTo>
                      <a:pt x="249" y="835"/>
                    </a:lnTo>
                    <a:lnTo>
                      <a:pt x="251" y="832"/>
                    </a:lnTo>
                    <a:lnTo>
                      <a:pt x="245" y="826"/>
                    </a:lnTo>
                    <a:close/>
                  </a:path>
                </a:pathLst>
              </a:custGeom>
              <a:solidFill>
                <a:srgbClr val="000000">
                  <a:alpha val="100000"/>
                </a:srgbClr>
              </a:solidFill>
              <a:ln w="9525">
                <a:noFill/>
              </a:ln>
            </p:spPr>
            <p:txBody>
              <a:bodyPr/>
              <a:p>
                <a:endParaRPr lang="zh-CN" altLang="en-US"/>
              </a:p>
            </p:txBody>
          </p:sp>
          <p:sp>
            <p:nvSpPr>
              <p:cNvPr id="44221" name="Freeform 354"/>
              <p:cNvSpPr/>
              <p:nvPr/>
            </p:nvSpPr>
            <p:spPr>
              <a:xfrm>
                <a:off x="3906" y="3850"/>
                <a:ext cx="65" cy="9"/>
              </a:xfrm>
              <a:custGeom>
                <a:avLst/>
                <a:gdLst>
                  <a:gd name="txL" fmla="*/ 0 w 131"/>
                  <a:gd name="txT" fmla="*/ 0 h 17"/>
                  <a:gd name="txR" fmla="*/ 131 w 131"/>
                  <a:gd name="txB" fmla="*/ 17 h 17"/>
                </a:gdLst>
                <a:ahLst/>
                <a:cxnLst>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31" h="17">
                    <a:moveTo>
                      <a:pt x="131" y="8"/>
                    </a:moveTo>
                    <a:lnTo>
                      <a:pt x="126" y="8"/>
                    </a:lnTo>
                    <a:lnTo>
                      <a:pt x="116" y="7"/>
                    </a:lnTo>
                    <a:lnTo>
                      <a:pt x="98" y="6"/>
                    </a:lnTo>
                    <a:lnTo>
                      <a:pt x="79" y="4"/>
                    </a:lnTo>
                    <a:lnTo>
                      <a:pt x="57" y="3"/>
                    </a:lnTo>
                    <a:lnTo>
                      <a:pt x="35" y="2"/>
                    </a:lnTo>
                    <a:lnTo>
                      <a:pt x="15" y="0"/>
                    </a:lnTo>
                    <a:lnTo>
                      <a:pt x="0" y="0"/>
                    </a:lnTo>
                    <a:lnTo>
                      <a:pt x="0" y="11"/>
                    </a:lnTo>
                    <a:lnTo>
                      <a:pt x="15" y="11"/>
                    </a:lnTo>
                    <a:lnTo>
                      <a:pt x="35" y="11"/>
                    </a:lnTo>
                    <a:lnTo>
                      <a:pt x="57" y="13"/>
                    </a:lnTo>
                    <a:lnTo>
                      <a:pt x="79" y="14"/>
                    </a:lnTo>
                    <a:lnTo>
                      <a:pt x="98" y="15"/>
                    </a:lnTo>
                    <a:lnTo>
                      <a:pt x="116" y="16"/>
                    </a:lnTo>
                    <a:lnTo>
                      <a:pt x="126" y="17"/>
                    </a:lnTo>
                    <a:lnTo>
                      <a:pt x="131" y="17"/>
                    </a:lnTo>
                    <a:lnTo>
                      <a:pt x="131" y="8"/>
                    </a:lnTo>
                    <a:close/>
                  </a:path>
                </a:pathLst>
              </a:custGeom>
              <a:solidFill>
                <a:srgbClr val="000000">
                  <a:alpha val="100000"/>
                </a:srgbClr>
              </a:solidFill>
              <a:ln w="9525">
                <a:noFill/>
              </a:ln>
            </p:spPr>
            <p:txBody>
              <a:bodyPr/>
              <a:p>
                <a:endParaRPr lang="zh-CN" altLang="en-US"/>
              </a:p>
            </p:txBody>
          </p:sp>
          <p:sp>
            <p:nvSpPr>
              <p:cNvPr id="44222" name="Freeform 355"/>
              <p:cNvSpPr/>
              <p:nvPr/>
            </p:nvSpPr>
            <p:spPr>
              <a:xfrm>
                <a:off x="3971" y="3854"/>
                <a:ext cx="3" cy="5"/>
              </a:xfrm>
              <a:custGeom>
                <a:avLst/>
                <a:gdLst>
                  <a:gd name="txL" fmla="*/ 0 w 4"/>
                  <a:gd name="txT" fmla="*/ 0 h 9"/>
                  <a:gd name="txR" fmla="*/ 4 w 4"/>
                  <a:gd name="txB" fmla="*/ 9 h 9"/>
                </a:gdLst>
                <a:ahLst/>
                <a:cxnLst>
                  <a:cxn ang="0">
                    <a:pos x="0" y="1"/>
                  </a:cxn>
                  <a:cxn ang="0">
                    <a:pos x="2" y="1"/>
                  </a:cxn>
                  <a:cxn ang="0">
                    <a:pos x="2" y="1"/>
                  </a:cxn>
                  <a:cxn ang="0">
                    <a:pos x="2" y="1"/>
                  </a:cxn>
                  <a:cxn ang="0">
                    <a:pos x="0" y="0"/>
                  </a:cxn>
                  <a:cxn ang="0">
                    <a:pos x="0" y="1"/>
                  </a:cxn>
                </a:cxnLst>
                <a:rect l="txL" t="txT" r="txR" b="txB"/>
                <a:pathLst>
                  <a:path w="4" h="9">
                    <a:moveTo>
                      <a:pt x="0" y="9"/>
                    </a:moveTo>
                    <a:lnTo>
                      <a:pt x="3" y="8"/>
                    </a:lnTo>
                    <a:lnTo>
                      <a:pt x="4" y="5"/>
                    </a:lnTo>
                    <a:lnTo>
                      <a:pt x="3" y="1"/>
                    </a:lnTo>
                    <a:lnTo>
                      <a:pt x="0" y="0"/>
                    </a:lnTo>
                    <a:lnTo>
                      <a:pt x="0" y="9"/>
                    </a:lnTo>
                    <a:close/>
                  </a:path>
                </a:pathLst>
              </a:custGeom>
              <a:solidFill>
                <a:srgbClr val="000000">
                  <a:alpha val="100000"/>
                </a:srgbClr>
              </a:solidFill>
              <a:ln w="9525">
                <a:noFill/>
              </a:ln>
            </p:spPr>
            <p:txBody>
              <a:bodyPr/>
              <a:p>
                <a:endParaRPr lang="zh-CN" altLang="en-US"/>
              </a:p>
            </p:txBody>
          </p:sp>
          <p:sp>
            <p:nvSpPr>
              <p:cNvPr id="44223" name="Freeform 356"/>
              <p:cNvSpPr/>
              <p:nvPr/>
            </p:nvSpPr>
            <p:spPr>
              <a:xfrm>
                <a:off x="4306" y="3322"/>
                <a:ext cx="43" cy="24"/>
              </a:xfrm>
              <a:custGeom>
                <a:avLst/>
                <a:gdLst>
                  <a:gd name="txL" fmla="*/ 0 w 88"/>
                  <a:gd name="txT" fmla="*/ 0 h 47"/>
                  <a:gd name="txR" fmla="*/ 88 w 88"/>
                  <a:gd name="txB" fmla="*/ 47 h 47"/>
                </a:gdLst>
                <a:ahLst/>
                <a:cxnLst>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 ang="0">
                    <a:pos x="0" y="0"/>
                  </a:cxn>
                </a:cxnLst>
                <a:rect l="txL" t="txT" r="txR" b="txB"/>
                <a:pathLst>
                  <a:path w="88" h="47">
                    <a:moveTo>
                      <a:pt x="69" y="0"/>
                    </a:moveTo>
                    <a:lnTo>
                      <a:pt x="62" y="0"/>
                    </a:lnTo>
                    <a:lnTo>
                      <a:pt x="53" y="0"/>
                    </a:lnTo>
                    <a:lnTo>
                      <a:pt x="45" y="1"/>
                    </a:lnTo>
                    <a:lnTo>
                      <a:pt x="37" y="2"/>
                    </a:lnTo>
                    <a:lnTo>
                      <a:pt x="31" y="3"/>
                    </a:lnTo>
                    <a:lnTo>
                      <a:pt x="26" y="4"/>
                    </a:lnTo>
                    <a:lnTo>
                      <a:pt x="20" y="5"/>
                    </a:lnTo>
                    <a:lnTo>
                      <a:pt x="15" y="7"/>
                    </a:lnTo>
                    <a:lnTo>
                      <a:pt x="11" y="8"/>
                    </a:lnTo>
                    <a:lnTo>
                      <a:pt x="7" y="9"/>
                    </a:lnTo>
                    <a:lnTo>
                      <a:pt x="4" y="11"/>
                    </a:lnTo>
                    <a:lnTo>
                      <a:pt x="0" y="12"/>
                    </a:lnTo>
                    <a:lnTo>
                      <a:pt x="1" y="25"/>
                    </a:lnTo>
                    <a:lnTo>
                      <a:pt x="7" y="34"/>
                    </a:lnTo>
                    <a:lnTo>
                      <a:pt x="16" y="41"/>
                    </a:lnTo>
                    <a:lnTo>
                      <a:pt x="27" y="45"/>
                    </a:lnTo>
                    <a:lnTo>
                      <a:pt x="38" y="47"/>
                    </a:lnTo>
                    <a:lnTo>
                      <a:pt x="50" y="47"/>
                    </a:lnTo>
                    <a:lnTo>
                      <a:pt x="60" y="46"/>
                    </a:lnTo>
                    <a:lnTo>
                      <a:pt x="68" y="45"/>
                    </a:lnTo>
                    <a:lnTo>
                      <a:pt x="79" y="40"/>
                    </a:lnTo>
                    <a:lnTo>
                      <a:pt x="85" y="31"/>
                    </a:lnTo>
                    <a:lnTo>
                      <a:pt x="88" y="17"/>
                    </a:lnTo>
                    <a:lnTo>
                      <a:pt x="87" y="1"/>
                    </a:lnTo>
                    <a:lnTo>
                      <a:pt x="83" y="0"/>
                    </a:lnTo>
                    <a:lnTo>
                      <a:pt x="80" y="0"/>
                    </a:lnTo>
                    <a:lnTo>
                      <a:pt x="74" y="0"/>
                    </a:lnTo>
                    <a:lnTo>
                      <a:pt x="69" y="0"/>
                    </a:lnTo>
                    <a:close/>
                  </a:path>
                </a:pathLst>
              </a:custGeom>
              <a:solidFill>
                <a:srgbClr val="FFFFFF">
                  <a:alpha val="100000"/>
                </a:srgbClr>
              </a:solidFill>
              <a:ln w="9525">
                <a:noFill/>
              </a:ln>
            </p:spPr>
            <p:txBody>
              <a:bodyPr/>
              <a:p>
                <a:endParaRPr lang="zh-CN" altLang="en-US"/>
              </a:p>
            </p:txBody>
          </p:sp>
          <p:sp>
            <p:nvSpPr>
              <p:cNvPr id="44224" name="Freeform 357"/>
              <p:cNvSpPr/>
              <p:nvPr/>
            </p:nvSpPr>
            <p:spPr>
              <a:xfrm>
                <a:off x="4323" y="3319"/>
                <a:ext cx="17" cy="7"/>
              </a:xfrm>
              <a:custGeom>
                <a:avLst/>
                <a:gdLst>
                  <a:gd name="txL" fmla="*/ 0 w 33"/>
                  <a:gd name="txT" fmla="*/ 0 h 13"/>
                  <a:gd name="txR" fmla="*/ 33 w 33"/>
                  <a:gd name="txB" fmla="*/ 13 h 13"/>
                </a:gdLst>
                <a:ahLst/>
                <a:cxnLst>
                  <a:cxn ang="0">
                    <a:pos x="1" y="1"/>
                  </a:cxn>
                  <a:cxn ang="0">
                    <a:pos x="1" y="1"/>
                  </a:cxn>
                  <a:cxn ang="0">
                    <a:pos x="1" y="1"/>
                  </a:cxn>
                  <a:cxn ang="0">
                    <a:pos x="1" y="1"/>
                  </a:cxn>
                  <a:cxn ang="0">
                    <a:pos x="1" y="1"/>
                  </a:cxn>
                  <a:cxn ang="0">
                    <a:pos x="1" y="1"/>
                  </a:cxn>
                  <a:cxn ang="0">
                    <a:pos x="1" y="1"/>
                  </a:cxn>
                  <a:cxn ang="0">
                    <a:pos x="1" y="0"/>
                  </a:cxn>
                  <a:cxn ang="0">
                    <a:pos x="1" y="1"/>
                  </a:cxn>
                  <a:cxn ang="0">
                    <a:pos x="1" y="1"/>
                  </a:cxn>
                  <a:cxn ang="0">
                    <a:pos x="0" y="1"/>
                  </a:cxn>
                  <a:cxn ang="0">
                    <a:pos x="1" y="1"/>
                  </a:cxn>
                  <a:cxn ang="0">
                    <a:pos x="1" y="1"/>
                  </a:cxn>
                </a:cxnLst>
                <a:rect l="txL" t="txT" r="txR" b="txB"/>
                <a:pathLst>
                  <a:path w="33" h="13">
                    <a:moveTo>
                      <a:pt x="1" y="13"/>
                    </a:moveTo>
                    <a:lnTo>
                      <a:pt x="2" y="13"/>
                    </a:lnTo>
                    <a:lnTo>
                      <a:pt x="9" y="11"/>
                    </a:lnTo>
                    <a:lnTo>
                      <a:pt x="17" y="10"/>
                    </a:lnTo>
                    <a:lnTo>
                      <a:pt x="26" y="11"/>
                    </a:lnTo>
                    <a:lnTo>
                      <a:pt x="33" y="10"/>
                    </a:lnTo>
                    <a:lnTo>
                      <a:pt x="33" y="1"/>
                    </a:lnTo>
                    <a:lnTo>
                      <a:pt x="26" y="0"/>
                    </a:lnTo>
                    <a:lnTo>
                      <a:pt x="17" y="1"/>
                    </a:lnTo>
                    <a:lnTo>
                      <a:pt x="9" y="2"/>
                    </a:lnTo>
                    <a:lnTo>
                      <a:pt x="0" y="3"/>
                    </a:lnTo>
                    <a:lnTo>
                      <a:pt x="1" y="3"/>
                    </a:lnTo>
                    <a:lnTo>
                      <a:pt x="1" y="13"/>
                    </a:lnTo>
                    <a:close/>
                  </a:path>
                </a:pathLst>
              </a:custGeom>
              <a:solidFill>
                <a:srgbClr val="000000">
                  <a:alpha val="100000"/>
                </a:srgbClr>
              </a:solidFill>
              <a:ln w="9525">
                <a:noFill/>
              </a:ln>
            </p:spPr>
            <p:txBody>
              <a:bodyPr/>
              <a:p>
                <a:endParaRPr lang="zh-CN" altLang="en-US"/>
              </a:p>
            </p:txBody>
          </p:sp>
          <p:sp>
            <p:nvSpPr>
              <p:cNvPr id="44225" name="Freeform 358"/>
              <p:cNvSpPr/>
              <p:nvPr/>
            </p:nvSpPr>
            <p:spPr>
              <a:xfrm>
                <a:off x="4303" y="3321"/>
                <a:ext cx="21" cy="10"/>
              </a:xfrm>
              <a:custGeom>
                <a:avLst/>
                <a:gdLst>
                  <a:gd name="txL" fmla="*/ 0 w 41"/>
                  <a:gd name="txT" fmla="*/ 0 h 20"/>
                  <a:gd name="txR" fmla="*/ 41 w 41"/>
                  <a:gd name="txB" fmla="*/ 20 h 20"/>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0" y="1"/>
                  </a:cxn>
                  <a:cxn ang="0">
                    <a:pos x="0" y="1"/>
                  </a:cxn>
                  <a:cxn ang="0">
                    <a:pos x="1" y="1"/>
                  </a:cxn>
                  <a:cxn ang="0">
                    <a:pos x="1" y="1"/>
                  </a:cxn>
                  <a:cxn ang="0">
                    <a:pos x="1" y="1"/>
                  </a:cxn>
                </a:cxnLst>
                <a:rect l="txL" t="txT" r="txR" b="txB"/>
                <a:pathLst>
                  <a:path w="41" h="20">
                    <a:moveTo>
                      <a:pt x="9" y="15"/>
                    </a:moveTo>
                    <a:lnTo>
                      <a:pt x="7" y="20"/>
                    </a:lnTo>
                    <a:lnTo>
                      <a:pt x="10" y="19"/>
                    </a:lnTo>
                    <a:lnTo>
                      <a:pt x="13" y="16"/>
                    </a:lnTo>
                    <a:lnTo>
                      <a:pt x="16" y="15"/>
                    </a:lnTo>
                    <a:lnTo>
                      <a:pt x="20" y="14"/>
                    </a:lnTo>
                    <a:lnTo>
                      <a:pt x="25" y="13"/>
                    </a:lnTo>
                    <a:lnTo>
                      <a:pt x="30" y="12"/>
                    </a:lnTo>
                    <a:lnTo>
                      <a:pt x="35" y="11"/>
                    </a:lnTo>
                    <a:lnTo>
                      <a:pt x="41" y="10"/>
                    </a:lnTo>
                    <a:lnTo>
                      <a:pt x="41" y="0"/>
                    </a:lnTo>
                    <a:lnTo>
                      <a:pt x="35" y="2"/>
                    </a:lnTo>
                    <a:lnTo>
                      <a:pt x="30" y="3"/>
                    </a:lnTo>
                    <a:lnTo>
                      <a:pt x="23" y="4"/>
                    </a:lnTo>
                    <a:lnTo>
                      <a:pt x="18" y="5"/>
                    </a:lnTo>
                    <a:lnTo>
                      <a:pt x="13" y="6"/>
                    </a:lnTo>
                    <a:lnTo>
                      <a:pt x="9" y="7"/>
                    </a:lnTo>
                    <a:lnTo>
                      <a:pt x="5" y="10"/>
                    </a:lnTo>
                    <a:lnTo>
                      <a:pt x="2" y="11"/>
                    </a:lnTo>
                    <a:lnTo>
                      <a:pt x="0" y="15"/>
                    </a:lnTo>
                    <a:lnTo>
                      <a:pt x="2" y="11"/>
                    </a:lnTo>
                    <a:lnTo>
                      <a:pt x="0" y="13"/>
                    </a:lnTo>
                    <a:lnTo>
                      <a:pt x="0" y="16"/>
                    </a:lnTo>
                    <a:lnTo>
                      <a:pt x="3" y="20"/>
                    </a:lnTo>
                    <a:lnTo>
                      <a:pt x="7" y="20"/>
                    </a:lnTo>
                    <a:lnTo>
                      <a:pt x="9" y="15"/>
                    </a:lnTo>
                    <a:close/>
                  </a:path>
                </a:pathLst>
              </a:custGeom>
              <a:solidFill>
                <a:srgbClr val="000000">
                  <a:alpha val="100000"/>
                </a:srgbClr>
              </a:solidFill>
              <a:ln w="9525">
                <a:noFill/>
              </a:ln>
            </p:spPr>
            <p:txBody>
              <a:bodyPr/>
              <a:p>
                <a:endParaRPr lang="zh-CN" altLang="en-US"/>
              </a:p>
            </p:txBody>
          </p:sp>
          <p:sp>
            <p:nvSpPr>
              <p:cNvPr id="44226" name="Freeform 359"/>
              <p:cNvSpPr/>
              <p:nvPr/>
            </p:nvSpPr>
            <p:spPr>
              <a:xfrm>
                <a:off x="4303" y="3329"/>
                <a:ext cx="37" cy="20"/>
              </a:xfrm>
              <a:custGeom>
                <a:avLst/>
                <a:gdLst>
                  <a:gd name="txL" fmla="*/ 0 w 73"/>
                  <a:gd name="txT" fmla="*/ 0 h 41"/>
                  <a:gd name="txR" fmla="*/ 73 w 73"/>
                  <a:gd name="txB" fmla="*/ 41 h 4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73" h="41">
                    <a:moveTo>
                      <a:pt x="71" y="28"/>
                    </a:moveTo>
                    <a:lnTo>
                      <a:pt x="71" y="28"/>
                    </a:lnTo>
                    <a:lnTo>
                      <a:pt x="64" y="29"/>
                    </a:lnTo>
                    <a:lnTo>
                      <a:pt x="54" y="29"/>
                    </a:lnTo>
                    <a:lnTo>
                      <a:pt x="42" y="30"/>
                    </a:lnTo>
                    <a:lnTo>
                      <a:pt x="32" y="28"/>
                    </a:lnTo>
                    <a:lnTo>
                      <a:pt x="23" y="25"/>
                    </a:lnTo>
                    <a:lnTo>
                      <a:pt x="15" y="19"/>
                    </a:lnTo>
                    <a:lnTo>
                      <a:pt x="10" y="12"/>
                    </a:lnTo>
                    <a:lnTo>
                      <a:pt x="9" y="0"/>
                    </a:lnTo>
                    <a:lnTo>
                      <a:pt x="0" y="0"/>
                    </a:lnTo>
                    <a:lnTo>
                      <a:pt x="1" y="14"/>
                    </a:lnTo>
                    <a:lnTo>
                      <a:pt x="8" y="26"/>
                    </a:lnTo>
                    <a:lnTo>
                      <a:pt x="18" y="34"/>
                    </a:lnTo>
                    <a:lnTo>
                      <a:pt x="30" y="37"/>
                    </a:lnTo>
                    <a:lnTo>
                      <a:pt x="42" y="40"/>
                    </a:lnTo>
                    <a:lnTo>
                      <a:pt x="54" y="41"/>
                    </a:lnTo>
                    <a:lnTo>
                      <a:pt x="64" y="38"/>
                    </a:lnTo>
                    <a:lnTo>
                      <a:pt x="73" y="37"/>
                    </a:lnTo>
                    <a:lnTo>
                      <a:pt x="71" y="28"/>
                    </a:lnTo>
                    <a:close/>
                  </a:path>
                </a:pathLst>
              </a:custGeom>
              <a:solidFill>
                <a:srgbClr val="000000">
                  <a:alpha val="100000"/>
                </a:srgbClr>
              </a:solidFill>
              <a:ln w="9525">
                <a:noFill/>
              </a:ln>
            </p:spPr>
            <p:txBody>
              <a:bodyPr/>
              <a:p>
                <a:endParaRPr lang="zh-CN" altLang="en-US"/>
              </a:p>
            </p:txBody>
          </p:sp>
          <p:sp>
            <p:nvSpPr>
              <p:cNvPr id="44227" name="Freeform 360"/>
              <p:cNvSpPr/>
              <p:nvPr/>
            </p:nvSpPr>
            <p:spPr>
              <a:xfrm>
                <a:off x="4339" y="3321"/>
                <a:ext cx="13" cy="26"/>
              </a:xfrm>
              <a:custGeom>
                <a:avLst/>
                <a:gdLst>
                  <a:gd name="txL" fmla="*/ 0 w 26"/>
                  <a:gd name="txT" fmla="*/ 0 h 53"/>
                  <a:gd name="txR" fmla="*/ 26 w 26"/>
                  <a:gd name="txB" fmla="*/ 53 h 53"/>
                </a:gdLst>
                <a:ahLst/>
                <a:cxnLst>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26" h="53">
                    <a:moveTo>
                      <a:pt x="18" y="9"/>
                    </a:moveTo>
                    <a:lnTo>
                      <a:pt x="15" y="6"/>
                    </a:lnTo>
                    <a:lnTo>
                      <a:pt x="15" y="21"/>
                    </a:lnTo>
                    <a:lnTo>
                      <a:pt x="14" y="34"/>
                    </a:lnTo>
                    <a:lnTo>
                      <a:pt x="8" y="41"/>
                    </a:lnTo>
                    <a:lnTo>
                      <a:pt x="0" y="44"/>
                    </a:lnTo>
                    <a:lnTo>
                      <a:pt x="2" y="53"/>
                    </a:lnTo>
                    <a:lnTo>
                      <a:pt x="15" y="47"/>
                    </a:lnTo>
                    <a:lnTo>
                      <a:pt x="23" y="36"/>
                    </a:lnTo>
                    <a:lnTo>
                      <a:pt x="26" y="21"/>
                    </a:lnTo>
                    <a:lnTo>
                      <a:pt x="24" y="4"/>
                    </a:lnTo>
                    <a:lnTo>
                      <a:pt x="21" y="0"/>
                    </a:lnTo>
                    <a:lnTo>
                      <a:pt x="24" y="4"/>
                    </a:lnTo>
                    <a:lnTo>
                      <a:pt x="22" y="0"/>
                    </a:lnTo>
                    <a:lnTo>
                      <a:pt x="18" y="0"/>
                    </a:lnTo>
                    <a:lnTo>
                      <a:pt x="16" y="3"/>
                    </a:lnTo>
                    <a:lnTo>
                      <a:pt x="15" y="6"/>
                    </a:lnTo>
                    <a:lnTo>
                      <a:pt x="18" y="9"/>
                    </a:lnTo>
                    <a:close/>
                  </a:path>
                </a:pathLst>
              </a:custGeom>
              <a:solidFill>
                <a:srgbClr val="000000">
                  <a:alpha val="100000"/>
                </a:srgbClr>
              </a:solidFill>
              <a:ln w="9525">
                <a:noFill/>
              </a:ln>
            </p:spPr>
            <p:txBody>
              <a:bodyPr/>
              <a:p>
                <a:endParaRPr lang="zh-CN" altLang="en-US"/>
              </a:p>
            </p:txBody>
          </p:sp>
          <p:sp>
            <p:nvSpPr>
              <p:cNvPr id="44228" name="Freeform 361"/>
              <p:cNvSpPr/>
              <p:nvPr/>
            </p:nvSpPr>
            <p:spPr>
              <a:xfrm>
                <a:off x="4338" y="3319"/>
                <a:ext cx="11" cy="6"/>
              </a:xfrm>
              <a:custGeom>
                <a:avLst/>
                <a:gdLst>
                  <a:gd name="txL" fmla="*/ 0 w 23"/>
                  <a:gd name="txT" fmla="*/ 0 h 11"/>
                  <a:gd name="txR" fmla="*/ 23 w 23"/>
                  <a:gd name="txB" fmla="*/ 11 h 11"/>
                </a:gdLst>
                <a:ahLst/>
                <a:cxnLst>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 ang="0">
                    <a:pos x="0" y="1"/>
                  </a:cxn>
                  <a:cxn ang="0">
                    <a:pos x="0" y="0"/>
                  </a:cxn>
                  <a:cxn ang="0">
                    <a:pos x="0" y="1"/>
                  </a:cxn>
                  <a:cxn ang="0">
                    <a:pos x="0" y="1"/>
                  </a:cxn>
                  <a:cxn ang="0">
                    <a:pos x="0" y="1"/>
                  </a:cxn>
                  <a:cxn ang="0">
                    <a:pos x="0" y="1"/>
                  </a:cxn>
                  <a:cxn ang="0">
                    <a:pos x="0" y="1"/>
                  </a:cxn>
                </a:cxnLst>
                <a:rect l="txL" t="txT" r="txR" b="txB"/>
                <a:pathLst>
                  <a:path w="23" h="11">
                    <a:moveTo>
                      <a:pt x="4" y="10"/>
                    </a:moveTo>
                    <a:lnTo>
                      <a:pt x="4" y="11"/>
                    </a:lnTo>
                    <a:lnTo>
                      <a:pt x="9" y="11"/>
                    </a:lnTo>
                    <a:lnTo>
                      <a:pt x="15" y="11"/>
                    </a:lnTo>
                    <a:lnTo>
                      <a:pt x="18" y="10"/>
                    </a:lnTo>
                    <a:lnTo>
                      <a:pt x="20" y="11"/>
                    </a:lnTo>
                    <a:lnTo>
                      <a:pt x="23" y="2"/>
                    </a:lnTo>
                    <a:lnTo>
                      <a:pt x="18" y="1"/>
                    </a:lnTo>
                    <a:lnTo>
                      <a:pt x="15" y="0"/>
                    </a:lnTo>
                    <a:lnTo>
                      <a:pt x="9" y="0"/>
                    </a:lnTo>
                    <a:lnTo>
                      <a:pt x="4" y="0"/>
                    </a:lnTo>
                    <a:lnTo>
                      <a:pt x="4" y="1"/>
                    </a:lnTo>
                    <a:lnTo>
                      <a:pt x="4" y="0"/>
                    </a:lnTo>
                    <a:lnTo>
                      <a:pt x="1" y="2"/>
                    </a:lnTo>
                    <a:lnTo>
                      <a:pt x="0" y="6"/>
                    </a:lnTo>
                    <a:lnTo>
                      <a:pt x="1" y="9"/>
                    </a:lnTo>
                    <a:lnTo>
                      <a:pt x="4" y="11"/>
                    </a:lnTo>
                    <a:lnTo>
                      <a:pt x="4" y="10"/>
                    </a:lnTo>
                    <a:close/>
                  </a:path>
                </a:pathLst>
              </a:custGeom>
              <a:solidFill>
                <a:srgbClr val="000000">
                  <a:alpha val="100000"/>
                </a:srgbClr>
              </a:solidFill>
              <a:ln w="9525">
                <a:noFill/>
              </a:ln>
            </p:spPr>
            <p:txBody>
              <a:bodyPr/>
              <a:p>
                <a:endParaRPr lang="zh-CN" altLang="en-US"/>
              </a:p>
            </p:txBody>
          </p:sp>
          <p:sp>
            <p:nvSpPr>
              <p:cNvPr id="44229" name="Freeform 362"/>
              <p:cNvSpPr/>
              <p:nvPr/>
            </p:nvSpPr>
            <p:spPr>
              <a:xfrm>
                <a:off x="4324" y="3322"/>
                <a:ext cx="16" cy="19"/>
              </a:xfrm>
              <a:custGeom>
                <a:avLst/>
                <a:gdLst>
                  <a:gd name="txL" fmla="*/ 0 w 32"/>
                  <a:gd name="txT" fmla="*/ 0 h 37"/>
                  <a:gd name="txR" fmla="*/ 32 w 32"/>
                  <a:gd name="txB" fmla="*/ 37 h 37"/>
                </a:gdLst>
                <a:ahLst/>
                <a:cxnLst>
                  <a:cxn ang="0">
                    <a:pos x="1" y="0"/>
                  </a:cxn>
                  <a:cxn ang="0">
                    <a:pos x="1" y="0"/>
                  </a:cxn>
                  <a:cxn ang="0">
                    <a:pos x="1" y="0"/>
                  </a:cxn>
                  <a:cxn ang="0">
                    <a:pos x="1" y="1"/>
                  </a:cxn>
                  <a:cxn ang="0">
                    <a:pos x="0" y="1"/>
                  </a:cxn>
                  <a:cxn ang="0">
                    <a:pos x="0" y="1"/>
                  </a:cxn>
                  <a:cxn ang="0">
                    <a:pos x="1" y="1"/>
                  </a:cxn>
                  <a:cxn ang="0">
                    <a:pos x="1" y="1"/>
                  </a:cxn>
                  <a:cxn ang="0">
                    <a:pos x="1" y="1"/>
                  </a:cxn>
                  <a:cxn ang="0">
                    <a:pos x="1" y="1"/>
                  </a:cxn>
                  <a:cxn ang="0">
                    <a:pos x="1" y="1"/>
                  </a:cxn>
                  <a:cxn ang="0">
                    <a:pos x="1" y="1"/>
                  </a:cxn>
                  <a:cxn ang="0">
                    <a:pos x="1" y="0"/>
                  </a:cxn>
                </a:cxnLst>
                <a:rect l="txL" t="txT" r="txR" b="txB"/>
                <a:pathLst>
                  <a:path w="32" h="37">
                    <a:moveTo>
                      <a:pt x="32" y="0"/>
                    </a:moveTo>
                    <a:lnTo>
                      <a:pt x="25" y="0"/>
                    </a:lnTo>
                    <a:lnTo>
                      <a:pt x="16" y="0"/>
                    </a:lnTo>
                    <a:lnTo>
                      <a:pt x="8" y="1"/>
                    </a:lnTo>
                    <a:lnTo>
                      <a:pt x="0" y="2"/>
                    </a:lnTo>
                    <a:lnTo>
                      <a:pt x="0" y="16"/>
                    </a:lnTo>
                    <a:lnTo>
                      <a:pt x="4" y="26"/>
                    </a:lnTo>
                    <a:lnTo>
                      <a:pt x="9" y="34"/>
                    </a:lnTo>
                    <a:lnTo>
                      <a:pt x="16" y="37"/>
                    </a:lnTo>
                    <a:lnTo>
                      <a:pt x="23" y="35"/>
                    </a:lnTo>
                    <a:lnTo>
                      <a:pt x="29" y="28"/>
                    </a:lnTo>
                    <a:lnTo>
                      <a:pt x="32" y="17"/>
                    </a:lnTo>
                    <a:lnTo>
                      <a:pt x="32" y="0"/>
                    </a:lnTo>
                    <a:close/>
                  </a:path>
                </a:pathLst>
              </a:custGeom>
              <a:solidFill>
                <a:srgbClr val="7F7F7F">
                  <a:alpha val="100000"/>
                </a:srgbClr>
              </a:solidFill>
              <a:ln w="9525">
                <a:noFill/>
              </a:ln>
            </p:spPr>
            <p:txBody>
              <a:bodyPr/>
              <a:p>
                <a:endParaRPr lang="zh-CN" altLang="en-US"/>
              </a:p>
            </p:txBody>
          </p:sp>
          <p:sp>
            <p:nvSpPr>
              <p:cNvPr id="44230" name="Freeform 363"/>
              <p:cNvSpPr/>
              <p:nvPr/>
            </p:nvSpPr>
            <p:spPr>
              <a:xfrm>
                <a:off x="4322" y="3319"/>
                <a:ext cx="18" cy="7"/>
              </a:xfrm>
              <a:custGeom>
                <a:avLst/>
                <a:gdLst>
                  <a:gd name="txL" fmla="*/ 0 w 37"/>
                  <a:gd name="txT" fmla="*/ 0 h 13"/>
                  <a:gd name="txR" fmla="*/ 37 w 37"/>
                  <a:gd name="txB" fmla="*/ 13 h 13"/>
                </a:gdLst>
                <a:ahLst/>
                <a:cxnLst>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7" h="13">
                    <a:moveTo>
                      <a:pt x="10" y="8"/>
                    </a:moveTo>
                    <a:lnTo>
                      <a:pt x="6" y="13"/>
                    </a:lnTo>
                    <a:lnTo>
                      <a:pt x="13" y="11"/>
                    </a:lnTo>
                    <a:lnTo>
                      <a:pt x="21" y="10"/>
                    </a:lnTo>
                    <a:lnTo>
                      <a:pt x="30" y="11"/>
                    </a:lnTo>
                    <a:lnTo>
                      <a:pt x="37" y="10"/>
                    </a:lnTo>
                    <a:lnTo>
                      <a:pt x="37" y="1"/>
                    </a:lnTo>
                    <a:lnTo>
                      <a:pt x="30" y="0"/>
                    </a:lnTo>
                    <a:lnTo>
                      <a:pt x="21" y="1"/>
                    </a:lnTo>
                    <a:lnTo>
                      <a:pt x="13" y="2"/>
                    </a:lnTo>
                    <a:lnTo>
                      <a:pt x="4" y="3"/>
                    </a:lnTo>
                    <a:lnTo>
                      <a:pt x="0" y="8"/>
                    </a:lnTo>
                    <a:lnTo>
                      <a:pt x="4" y="3"/>
                    </a:lnTo>
                    <a:lnTo>
                      <a:pt x="2" y="6"/>
                    </a:lnTo>
                    <a:lnTo>
                      <a:pt x="0" y="9"/>
                    </a:lnTo>
                    <a:lnTo>
                      <a:pt x="3" y="11"/>
                    </a:lnTo>
                    <a:lnTo>
                      <a:pt x="6" y="13"/>
                    </a:lnTo>
                    <a:lnTo>
                      <a:pt x="10" y="8"/>
                    </a:lnTo>
                    <a:close/>
                  </a:path>
                </a:pathLst>
              </a:custGeom>
              <a:solidFill>
                <a:srgbClr val="000000">
                  <a:alpha val="100000"/>
                </a:srgbClr>
              </a:solidFill>
              <a:ln w="9525">
                <a:noFill/>
              </a:ln>
            </p:spPr>
            <p:txBody>
              <a:bodyPr/>
              <a:p>
                <a:endParaRPr lang="zh-CN" altLang="en-US"/>
              </a:p>
            </p:txBody>
          </p:sp>
          <p:sp>
            <p:nvSpPr>
              <p:cNvPr id="44231" name="Freeform 364"/>
              <p:cNvSpPr/>
              <p:nvPr/>
            </p:nvSpPr>
            <p:spPr>
              <a:xfrm>
                <a:off x="4322" y="3320"/>
                <a:ext cx="20" cy="23"/>
              </a:xfrm>
              <a:custGeom>
                <a:avLst/>
                <a:gdLst>
                  <a:gd name="txL" fmla="*/ 0 w 42"/>
                  <a:gd name="txT" fmla="*/ 0 h 46"/>
                  <a:gd name="txR" fmla="*/ 42 w 42"/>
                  <a:gd name="txB" fmla="*/ 46 h 46"/>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0"/>
                  </a:cxn>
                  <a:cxn ang="0">
                    <a:pos x="0" y="1"/>
                  </a:cxn>
                  <a:cxn ang="0">
                    <a:pos x="0" y="1"/>
                  </a:cxn>
                  <a:cxn ang="0">
                    <a:pos x="0" y="1"/>
                  </a:cxn>
                </a:cxnLst>
                <a:rect l="txL" t="txT" r="txR" b="txB"/>
                <a:pathLst>
                  <a:path w="42" h="46">
                    <a:moveTo>
                      <a:pt x="37" y="9"/>
                    </a:moveTo>
                    <a:lnTo>
                      <a:pt x="33" y="5"/>
                    </a:lnTo>
                    <a:lnTo>
                      <a:pt x="33" y="22"/>
                    </a:lnTo>
                    <a:lnTo>
                      <a:pt x="29" y="31"/>
                    </a:lnTo>
                    <a:lnTo>
                      <a:pt x="26" y="36"/>
                    </a:lnTo>
                    <a:lnTo>
                      <a:pt x="21" y="37"/>
                    </a:lnTo>
                    <a:lnTo>
                      <a:pt x="18" y="36"/>
                    </a:lnTo>
                    <a:lnTo>
                      <a:pt x="13" y="29"/>
                    </a:lnTo>
                    <a:lnTo>
                      <a:pt x="10" y="21"/>
                    </a:lnTo>
                    <a:lnTo>
                      <a:pt x="10" y="7"/>
                    </a:lnTo>
                    <a:lnTo>
                      <a:pt x="0" y="7"/>
                    </a:lnTo>
                    <a:lnTo>
                      <a:pt x="0" y="21"/>
                    </a:lnTo>
                    <a:lnTo>
                      <a:pt x="4" y="33"/>
                    </a:lnTo>
                    <a:lnTo>
                      <a:pt x="11" y="43"/>
                    </a:lnTo>
                    <a:lnTo>
                      <a:pt x="21" y="46"/>
                    </a:lnTo>
                    <a:lnTo>
                      <a:pt x="30" y="45"/>
                    </a:lnTo>
                    <a:lnTo>
                      <a:pt x="38" y="36"/>
                    </a:lnTo>
                    <a:lnTo>
                      <a:pt x="42" y="22"/>
                    </a:lnTo>
                    <a:lnTo>
                      <a:pt x="42" y="5"/>
                    </a:lnTo>
                    <a:lnTo>
                      <a:pt x="37" y="0"/>
                    </a:lnTo>
                    <a:lnTo>
                      <a:pt x="42" y="5"/>
                    </a:lnTo>
                    <a:lnTo>
                      <a:pt x="41" y="1"/>
                    </a:lnTo>
                    <a:lnTo>
                      <a:pt x="37" y="0"/>
                    </a:lnTo>
                    <a:lnTo>
                      <a:pt x="34" y="1"/>
                    </a:lnTo>
                    <a:lnTo>
                      <a:pt x="33" y="5"/>
                    </a:lnTo>
                    <a:lnTo>
                      <a:pt x="37" y="9"/>
                    </a:lnTo>
                    <a:close/>
                  </a:path>
                </a:pathLst>
              </a:custGeom>
              <a:solidFill>
                <a:srgbClr val="000000">
                  <a:alpha val="100000"/>
                </a:srgbClr>
              </a:solidFill>
              <a:ln w="9525">
                <a:noFill/>
              </a:ln>
            </p:spPr>
            <p:txBody>
              <a:bodyPr/>
              <a:p>
                <a:endParaRPr lang="zh-CN" altLang="en-US"/>
              </a:p>
            </p:txBody>
          </p:sp>
          <p:sp>
            <p:nvSpPr>
              <p:cNvPr id="44232" name="Freeform 365"/>
              <p:cNvSpPr/>
              <p:nvPr/>
            </p:nvSpPr>
            <p:spPr>
              <a:xfrm>
                <a:off x="4136" y="3173"/>
                <a:ext cx="230" cy="206"/>
              </a:xfrm>
              <a:custGeom>
                <a:avLst/>
                <a:gdLst>
                  <a:gd name="txL" fmla="*/ 0 w 460"/>
                  <a:gd name="txT" fmla="*/ 0 h 414"/>
                  <a:gd name="txR" fmla="*/ 460 w 460"/>
                  <a:gd name="txB" fmla="*/ 414 h 414"/>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460" h="414">
                    <a:moveTo>
                      <a:pt x="451" y="161"/>
                    </a:moveTo>
                    <a:lnTo>
                      <a:pt x="442" y="157"/>
                    </a:lnTo>
                    <a:lnTo>
                      <a:pt x="428" y="153"/>
                    </a:lnTo>
                    <a:lnTo>
                      <a:pt x="412" y="151"/>
                    </a:lnTo>
                    <a:lnTo>
                      <a:pt x="393" y="151"/>
                    </a:lnTo>
                    <a:lnTo>
                      <a:pt x="376" y="151"/>
                    </a:lnTo>
                    <a:lnTo>
                      <a:pt x="361" y="152"/>
                    </a:lnTo>
                    <a:lnTo>
                      <a:pt x="347" y="153"/>
                    </a:lnTo>
                    <a:lnTo>
                      <a:pt x="339" y="155"/>
                    </a:lnTo>
                    <a:lnTo>
                      <a:pt x="323" y="146"/>
                    </a:lnTo>
                    <a:lnTo>
                      <a:pt x="305" y="148"/>
                    </a:lnTo>
                    <a:lnTo>
                      <a:pt x="284" y="156"/>
                    </a:lnTo>
                    <a:lnTo>
                      <a:pt x="264" y="170"/>
                    </a:lnTo>
                    <a:lnTo>
                      <a:pt x="247" y="186"/>
                    </a:lnTo>
                    <a:lnTo>
                      <a:pt x="236" y="202"/>
                    </a:lnTo>
                    <a:lnTo>
                      <a:pt x="230" y="219"/>
                    </a:lnTo>
                    <a:lnTo>
                      <a:pt x="234" y="233"/>
                    </a:lnTo>
                    <a:lnTo>
                      <a:pt x="241" y="244"/>
                    </a:lnTo>
                    <a:lnTo>
                      <a:pt x="243" y="256"/>
                    </a:lnTo>
                    <a:lnTo>
                      <a:pt x="239" y="265"/>
                    </a:lnTo>
                    <a:lnTo>
                      <a:pt x="234" y="274"/>
                    </a:lnTo>
                    <a:lnTo>
                      <a:pt x="229" y="281"/>
                    </a:lnTo>
                    <a:lnTo>
                      <a:pt x="223" y="288"/>
                    </a:lnTo>
                    <a:lnTo>
                      <a:pt x="218" y="294"/>
                    </a:lnTo>
                    <a:lnTo>
                      <a:pt x="217" y="299"/>
                    </a:lnTo>
                    <a:lnTo>
                      <a:pt x="216" y="322"/>
                    </a:lnTo>
                    <a:lnTo>
                      <a:pt x="211" y="342"/>
                    </a:lnTo>
                    <a:lnTo>
                      <a:pt x="208" y="370"/>
                    </a:lnTo>
                    <a:lnTo>
                      <a:pt x="209" y="413"/>
                    </a:lnTo>
                    <a:lnTo>
                      <a:pt x="207" y="413"/>
                    </a:lnTo>
                    <a:lnTo>
                      <a:pt x="202" y="414"/>
                    </a:lnTo>
                    <a:lnTo>
                      <a:pt x="197" y="414"/>
                    </a:lnTo>
                    <a:lnTo>
                      <a:pt x="188" y="414"/>
                    </a:lnTo>
                    <a:lnTo>
                      <a:pt x="187" y="409"/>
                    </a:lnTo>
                    <a:lnTo>
                      <a:pt x="185" y="406"/>
                    </a:lnTo>
                    <a:lnTo>
                      <a:pt x="182" y="403"/>
                    </a:lnTo>
                    <a:lnTo>
                      <a:pt x="177" y="400"/>
                    </a:lnTo>
                    <a:lnTo>
                      <a:pt x="169" y="398"/>
                    </a:lnTo>
                    <a:lnTo>
                      <a:pt x="160" y="393"/>
                    </a:lnTo>
                    <a:lnTo>
                      <a:pt x="148" y="388"/>
                    </a:lnTo>
                    <a:lnTo>
                      <a:pt x="133" y="383"/>
                    </a:lnTo>
                    <a:lnTo>
                      <a:pt x="131" y="366"/>
                    </a:lnTo>
                    <a:lnTo>
                      <a:pt x="127" y="353"/>
                    </a:lnTo>
                    <a:lnTo>
                      <a:pt x="124" y="341"/>
                    </a:lnTo>
                    <a:lnTo>
                      <a:pt x="119" y="330"/>
                    </a:lnTo>
                    <a:lnTo>
                      <a:pt x="115" y="320"/>
                    </a:lnTo>
                    <a:lnTo>
                      <a:pt x="110" y="312"/>
                    </a:lnTo>
                    <a:lnTo>
                      <a:pt x="104" y="305"/>
                    </a:lnTo>
                    <a:lnTo>
                      <a:pt x="99" y="300"/>
                    </a:lnTo>
                    <a:lnTo>
                      <a:pt x="88" y="293"/>
                    </a:lnTo>
                    <a:lnTo>
                      <a:pt x="78" y="288"/>
                    </a:lnTo>
                    <a:lnTo>
                      <a:pt x="68" y="286"/>
                    </a:lnTo>
                    <a:lnTo>
                      <a:pt x="57" y="286"/>
                    </a:lnTo>
                    <a:lnTo>
                      <a:pt x="47" y="288"/>
                    </a:lnTo>
                    <a:lnTo>
                      <a:pt x="38" y="290"/>
                    </a:lnTo>
                    <a:lnTo>
                      <a:pt x="28" y="294"/>
                    </a:lnTo>
                    <a:lnTo>
                      <a:pt x="22" y="297"/>
                    </a:lnTo>
                    <a:lnTo>
                      <a:pt x="18" y="289"/>
                    </a:lnTo>
                    <a:lnTo>
                      <a:pt x="14" y="280"/>
                    </a:lnTo>
                    <a:lnTo>
                      <a:pt x="8" y="269"/>
                    </a:lnTo>
                    <a:lnTo>
                      <a:pt x="3" y="256"/>
                    </a:lnTo>
                    <a:lnTo>
                      <a:pt x="0" y="244"/>
                    </a:lnTo>
                    <a:lnTo>
                      <a:pt x="0" y="233"/>
                    </a:lnTo>
                    <a:lnTo>
                      <a:pt x="3" y="224"/>
                    </a:lnTo>
                    <a:lnTo>
                      <a:pt x="12" y="216"/>
                    </a:lnTo>
                    <a:lnTo>
                      <a:pt x="14" y="203"/>
                    </a:lnTo>
                    <a:lnTo>
                      <a:pt x="17" y="183"/>
                    </a:lnTo>
                    <a:lnTo>
                      <a:pt x="22" y="158"/>
                    </a:lnTo>
                    <a:lnTo>
                      <a:pt x="27" y="132"/>
                    </a:lnTo>
                    <a:lnTo>
                      <a:pt x="35" y="106"/>
                    </a:lnTo>
                    <a:lnTo>
                      <a:pt x="46" y="85"/>
                    </a:lnTo>
                    <a:lnTo>
                      <a:pt x="58" y="73"/>
                    </a:lnTo>
                    <a:lnTo>
                      <a:pt x="73" y="69"/>
                    </a:lnTo>
                    <a:lnTo>
                      <a:pt x="78" y="61"/>
                    </a:lnTo>
                    <a:lnTo>
                      <a:pt x="86" y="51"/>
                    </a:lnTo>
                    <a:lnTo>
                      <a:pt x="99" y="41"/>
                    </a:lnTo>
                    <a:lnTo>
                      <a:pt x="115" y="30"/>
                    </a:lnTo>
                    <a:lnTo>
                      <a:pt x="136" y="21"/>
                    </a:lnTo>
                    <a:lnTo>
                      <a:pt x="159" y="15"/>
                    </a:lnTo>
                    <a:lnTo>
                      <a:pt x="185" y="13"/>
                    </a:lnTo>
                    <a:lnTo>
                      <a:pt x="215" y="15"/>
                    </a:lnTo>
                    <a:lnTo>
                      <a:pt x="224" y="9"/>
                    </a:lnTo>
                    <a:lnTo>
                      <a:pt x="236" y="5"/>
                    </a:lnTo>
                    <a:lnTo>
                      <a:pt x="249" y="1"/>
                    </a:lnTo>
                    <a:lnTo>
                      <a:pt x="263" y="0"/>
                    </a:lnTo>
                    <a:lnTo>
                      <a:pt x="277" y="0"/>
                    </a:lnTo>
                    <a:lnTo>
                      <a:pt x="290" y="1"/>
                    </a:lnTo>
                    <a:lnTo>
                      <a:pt x="300" y="6"/>
                    </a:lnTo>
                    <a:lnTo>
                      <a:pt x="307" y="13"/>
                    </a:lnTo>
                    <a:lnTo>
                      <a:pt x="316" y="11"/>
                    </a:lnTo>
                    <a:lnTo>
                      <a:pt x="328" y="8"/>
                    </a:lnTo>
                    <a:lnTo>
                      <a:pt x="339" y="7"/>
                    </a:lnTo>
                    <a:lnTo>
                      <a:pt x="352" y="6"/>
                    </a:lnTo>
                    <a:lnTo>
                      <a:pt x="363" y="7"/>
                    </a:lnTo>
                    <a:lnTo>
                      <a:pt x="373" y="9"/>
                    </a:lnTo>
                    <a:lnTo>
                      <a:pt x="380" y="13"/>
                    </a:lnTo>
                    <a:lnTo>
                      <a:pt x="383" y="20"/>
                    </a:lnTo>
                    <a:lnTo>
                      <a:pt x="394" y="24"/>
                    </a:lnTo>
                    <a:lnTo>
                      <a:pt x="407" y="32"/>
                    </a:lnTo>
                    <a:lnTo>
                      <a:pt x="420" y="43"/>
                    </a:lnTo>
                    <a:lnTo>
                      <a:pt x="430" y="54"/>
                    </a:lnTo>
                    <a:lnTo>
                      <a:pt x="439" y="67"/>
                    </a:lnTo>
                    <a:lnTo>
                      <a:pt x="445" y="80"/>
                    </a:lnTo>
                    <a:lnTo>
                      <a:pt x="446" y="91"/>
                    </a:lnTo>
                    <a:lnTo>
                      <a:pt x="442" y="100"/>
                    </a:lnTo>
                    <a:lnTo>
                      <a:pt x="453" y="113"/>
                    </a:lnTo>
                    <a:lnTo>
                      <a:pt x="460" y="130"/>
                    </a:lnTo>
                    <a:lnTo>
                      <a:pt x="460" y="149"/>
                    </a:lnTo>
                    <a:lnTo>
                      <a:pt x="451" y="161"/>
                    </a:lnTo>
                    <a:close/>
                  </a:path>
                </a:pathLst>
              </a:custGeom>
              <a:solidFill>
                <a:srgbClr val="000000">
                  <a:alpha val="100000"/>
                </a:srgbClr>
              </a:solidFill>
              <a:ln w="9525">
                <a:noFill/>
              </a:ln>
            </p:spPr>
            <p:txBody>
              <a:bodyPr/>
              <a:p>
                <a:endParaRPr lang="zh-CN" altLang="en-US"/>
              </a:p>
            </p:txBody>
          </p:sp>
          <p:sp>
            <p:nvSpPr>
              <p:cNvPr id="44233" name="Freeform 366"/>
              <p:cNvSpPr/>
              <p:nvPr/>
            </p:nvSpPr>
            <p:spPr>
              <a:xfrm>
                <a:off x="4303" y="3245"/>
                <a:ext cx="60" cy="10"/>
              </a:xfrm>
              <a:custGeom>
                <a:avLst/>
                <a:gdLst>
                  <a:gd name="txL" fmla="*/ 0 w 119"/>
                  <a:gd name="txT" fmla="*/ 0 h 20"/>
                  <a:gd name="txR" fmla="*/ 119 w 119"/>
                  <a:gd name="txB" fmla="*/ 20 h 20"/>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1" y="1"/>
                  </a:cxn>
                  <a:cxn ang="0">
                    <a:pos x="1" y="1"/>
                  </a:cxn>
                  <a:cxn ang="0">
                    <a:pos x="1" y="1"/>
                  </a:cxn>
                  <a:cxn ang="0">
                    <a:pos x="1" y="1"/>
                  </a:cxn>
                  <a:cxn ang="0">
                    <a:pos x="1" y="1"/>
                  </a:cxn>
                  <a:cxn ang="0">
                    <a:pos x="0" y="1"/>
                  </a:cxn>
                  <a:cxn ang="0">
                    <a:pos x="1" y="1"/>
                  </a:cxn>
                  <a:cxn ang="0">
                    <a:pos x="1" y="1"/>
                  </a:cxn>
                  <a:cxn ang="0">
                    <a:pos x="1" y="1"/>
                  </a:cxn>
                </a:cxnLst>
                <a:rect l="txL" t="txT" r="txR" b="txB"/>
                <a:pathLst>
                  <a:path w="119" h="20">
                    <a:moveTo>
                      <a:pt x="1" y="13"/>
                    </a:moveTo>
                    <a:lnTo>
                      <a:pt x="4" y="14"/>
                    </a:lnTo>
                    <a:lnTo>
                      <a:pt x="12" y="13"/>
                    </a:lnTo>
                    <a:lnTo>
                      <a:pt x="26" y="12"/>
                    </a:lnTo>
                    <a:lnTo>
                      <a:pt x="41" y="12"/>
                    </a:lnTo>
                    <a:lnTo>
                      <a:pt x="58" y="12"/>
                    </a:lnTo>
                    <a:lnTo>
                      <a:pt x="77" y="11"/>
                    </a:lnTo>
                    <a:lnTo>
                      <a:pt x="93" y="13"/>
                    </a:lnTo>
                    <a:lnTo>
                      <a:pt x="106" y="16"/>
                    </a:lnTo>
                    <a:lnTo>
                      <a:pt x="112" y="20"/>
                    </a:lnTo>
                    <a:lnTo>
                      <a:pt x="119" y="13"/>
                    </a:lnTo>
                    <a:lnTo>
                      <a:pt x="108" y="7"/>
                    </a:lnTo>
                    <a:lnTo>
                      <a:pt x="93" y="4"/>
                    </a:lnTo>
                    <a:lnTo>
                      <a:pt x="77" y="1"/>
                    </a:lnTo>
                    <a:lnTo>
                      <a:pt x="58" y="0"/>
                    </a:lnTo>
                    <a:lnTo>
                      <a:pt x="41" y="0"/>
                    </a:lnTo>
                    <a:lnTo>
                      <a:pt x="26" y="3"/>
                    </a:lnTo>
                    <a:lnTo>
                      <a:pt x="12" y="4"/>
                    </a:lnTo>
                    <a:lnTo>
                      <a:pt x="4" y="5"/>
                    </a:lnTo>
                    <a:lnTo>
                      <a:pt x="8" y="6"/>
                    </a:lnTo>
                    <a:lnTo>
                      <a:pt x="4" y="5"/>
                    </a:lnTo>
                    <a:lnTo>
                      <a:pt x="1" y="6"/>
                    </a:lnTo>
                    <a:lnTo>
                      <a:pt x="0" y="10"/>
                    </a:lnTo>
                    <a:lnTo>
                      <a:pt x="1" y="13"/>
                    </a:lnTo>
                    <a:lnTo>
                      <a:pt x="4" y="14"/>
                    </a:lnTo>
                    <a:lnTo>
                      <a:pt x="1" y="13"/>
                    </a:lnTo>
                    <a:close/>
                  </a:path>
                </a:pathLst>
              </a:custGeom>
              <a:solidFill>
                <a:srgbClr val="000000">
                  <a:alpha val="100000"/>
                </a:srgbClr>
              </a:solidFill>
              <a:ln w="9525">
                <a:noFill/>
              </a:ln>
            </p:spPr>
            <p:txBody>
              <a:bodyPr/>
              <a:p>
                <a:endParaRPr lang="zh-CN" altLang="en-US"/>
              </a:p>
            </p:txBody>
          </p:sp>
          <p:sp>
            <p:nvSpPr>
              <p:cNvPr id="44234" name="Freeform 367"/>
              <p:cNvSpPr/>
              <p:nvPr/>
            </p:nvSpPr>
            <p:spPr>
              <a:xfrm>
                <a:off x="4248" y="3243"/>
                <a:ext cx="59" cy="48"/>
              </a:xfrm>
              <a:custGeom>
                <a:avLst/>
                <a:gdLst>
                  <a:gd name="txL" fmla="*/ 0 w 119"/>
                  <a:gd name="txT" fmla="*/ 0 h 94"/>
                  <a:gd name="txR" fmla="*/ 119 w 119"/>
                  <a:gd name="txB" fmla="*/ 94 h 94"/>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19" h="94">
                    <a:moveTo>
                      <a:pt x="14" y="87"/>
                    </a:moveTo>
                    <a:lnTo>
                      <a:pt x="14" y="87"/>
                    </a:lnTo>
                    <a:lnTo>
                      <a:pt x="12" y="77"/>
                    </a:lnTo>
                    <a:lnTo>
                      <a:pt x="16" y="62"/>
                    </a:lnTo>
                    <a:lnTo>
                      <a:pt x="27" y="47"/>
                    </a:lnTo>
                    <a:lnTo>
                      <a:pt x="44" y="31"/>
                    </a:lnTo>
                    <a:lnTo>
                      <a:pt x="62" y="18"/>
                    </a:lnTo>
                    <a:lnTo>
                      <a:pt x="82" y="10"/>
                    </a:lnTo>
                    <a:lnTo>
                      <a:pt x="99" y="9"/>
                    </a:lnTo>
                    <a:lnTo>
                      <a:pt x="112" y="16"/>
                    </a:lnTo>
                    <a:lnTo>
                      <a:pt x="119" y="9"/>
                    </a:lnTo>
                    <a:lnTo>
                      <a:pt x="99" y="0"/>
                    </a:lnTo>
                    <a:lnTo>
                      <a:pt x="80" y="1"/>
                    </a:lnTo>
                    <a:lnTo>
                      <a:pt x="58" y="9"/>
                    </a:lnTo>
                    <a:lnTo>
                      <a:pt x="37" y="24"/>
                    </a:lnTo>
                    <a:lnTo>
                      <a:pt x="20" y="40"/>
                    </a:lnTo>
                    <a:lnTo>
                      <a:pt x="7" y="57"/>
                    </a:lnTo>
                    <a:lnTo>
                      <a:pt x="0" y="77"/>
                    </a:lnTo>
                    <a:lnTo>
                      <a:pt x="7" y="94"/>
                    </a:lnTo>
                    <a:lnTo>
                      <a:pt x="14" y="87"/>
                    </a:lnTo>
                    <a:close/>
                  </a:path>
                </a:pathLst>
              </a:custGeom>
              <a:solidFill>
                <a:srgbClr val="000000">
                  <a:alpha val="100000"/>
                </a:srgbClr>
              </a:solidFill>
              <a:ln w="9525">
                <a:noFill/>
              </a:ln>
            </p:spPr>
            <p:txBody>
              <a:bodyPr/>
              <a:p>
                <a:endParaRPr lang="zh-CN" altLang="en-US"/>
              </a:p>
            </p:txBody>
          </p:sp>
          <p:sp>
            <p:nvSpPr>
              <p:cNvPr id="44235" name="Freeform 368"/>
              <p:cNvSpPr/>
              <p:nvPr/>
            </p:nvSpPr>
            <p:spPr>
              <a:xfrm>
                <a:off x="4242" y="3287"/>
                <a:ext cx="18" cy="37"/>
              </a:xfrm>
              <a:custGeom>
                <a:avLst/>
                <a:gdLst>
                  <a:gd name="txL" fmla="*/ 0 w 34"/>
                  <a:gd name="txT" fmla="*/ 0 h 74"/>
                  <a:gd name="txR" fmla="*/ 34 w 34"/>
                  <a:gd name="txB" fmla="*/ 74 h 74"/>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0" y="1"/>
                  </a:cxn>
                  <a:cxn ang="0">
                    <a:pos x="1" y="1"/>
                  </a:cxn>
                  <a:cxn ang="0">
                    <a:pos x="1" y="1"/>
                  </a:cxn>
                  <a:cxn ang="0">
                    <a:pos x="1" y="1"/>
                  </a:cxn>
                  <a:cxn ang="0">
                    <a:pos x="1" y="1"/>
                  </a:cxn>
                </a:cxnLst>
                <a:rect l="txL" t="txT" r="txR" b="txB"/>
                <a:pathLst>
                  <a:path w="34" h="74">
                    <a:moveTo>
                      <a:pt x="9" y="70"/>
                    </a:moveTo>
                    <a:lnTo>
                      <a:pt x="9" y="70"/>
                    </a:lnTo>
                    <a:lnTo>
                      <a:pt x="10" y="67"/>
                    </a:lnTo>
                    <a:lnTo>
                      <a:pt x="13" y="63"/>
                    </a:lnTo>
                    <a:lnTo>
                      <a:pt x="19" y="56"/>
                    </a:lnTo>
                    <a:lnTo>
                      <a:pt x="26" y="48"/>
                    </a:lnTo>
                    <a:lnTo>
                      <a:pt x="31" y="37"/>
                    </a:lnTo>
                    <a:lnTo>
                      <a:pt x="34" y="27"/>
                    </a:lnTo>
                    <a:lnTo>
                      <a:pt x="33" y="14"/>
                    </a:lnTo>
                    <a:lnTo>
                      <a:pt x="25" y="0"/>
                    </a:lnTo>
                    <a:lnTo>
                      <a:pt x="18" y="7"/>
                    </a:lnTo>
                    <a:lnTo>
                      <a:pt x="24" y="17"/>
                    </a:lnTo>
                    <a:lnTo>
                      <a:pt x="25" y="27"/>
                    </a:lnTo>
                    <a:lnTo>
                      <a:pt x="21" y="35"/>
                    </a:lnTo>
                    <a:lnTo>
                      <a:pt x="17" y="43"/>
                    </a:lnTo>
                    <a:lnTo>
                      <a:pt x="12" y="49"/>
                    </a:lnTo>
                    <a:lnTo>
                      <a:pt x="7" y="56"/>
                    </a:lnTo>
                    <a:lnTo>
                      <a:pt x="1" y="63"/>
                    </a:lnTo>
                    <a:lnTo>
                      <a:pt x="0" y="70"/>
                    </a:lnTo>
                    <a:lnTo>
                      <a:pt x="1" y="73"/>
                    </a:lnTo>
                    <a:lnTo>
                      <a:pt x="4" y="74"/>
                    </a:lnTo>
                    <a:lnTo>
                      <a:pt x="8" y="73"/>
                    </a:lnTo>
                    <a:lnTo>
                      <a:pt x="9" y="70"/>
                    </a:lnTo>
                    <a:close/>
                  </a:path>
                </a:pathLst>
              </a:custGeom>
              <a:solidFill>
                <a:srgbClr val="000000">
                  <a:alpha val="100000"/>
                </a:srgbClr>
              </a:solidFill>
              <a:ln w="9525">
                <a:noFill/>
              </a:ln>
            </p:spPr>
            <p:txBody>
              <a:bodyPr/>
              <a:p>
                <a:endParaRPr lang="zh-CN" altLang="en-US"/>
              </a:p>
            </p:txBody>
          </p:sp>
          <p:sp>
            <p:nvSpPr>
              <p:cNvPr id="44236" name="Freeform 369"/>
              <p:cNvSpPr/>
              <p:nvPr/>
            </p:nvSpPr>
            <p:spPr>
              <a:xfrm>
                <a:off x="4238" y="3322"/>
                <a:ext cx="9" cy="59"/>
              </a:xfrm>
              <a:custGeom>
                <a:avLst/>
                <a:gdLst>
                  <a:gd name="txL" fmla="*/ 0 w 19"/>
                  <a:gd name="txT" fmla="*/ 0 h 118"/>
                  <a:gd name="txR" fmla="*/ 19 w 19"/>
                  <a:gd name="txB" fmla="*/ 118 h 118"/>
                </a:gdLst>
                <a:ahLst/>
                <a:cxnLst>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9" h="118">
                    <a:moveTo>
                      <a:pt x="7" y="118"/>
                    </a:moveTo>
                    <a:lnTo>
                      <a:pt x="11" y="114"/>
                    </a:lnTo>
                    <a:lnTo>
                      <a:pt x="10" y="71"/>
                    </a:lnTo>
                    <a:lnTo>
                      <a:pt x="13" y="43"/>
                    </a:lnTo>
                    <a:lnTo>
                      <a:pt x="18" y="23"/>
                    </a:lnTo>
                    <a:lnTo>
                      <a:pt x="19" y="0"/>
                    </a:lnTo>
                    <a:lnTo>
                      <a:pt x="10" y="0"/>
                    </a:lnTo>
                    <a:lnTo>
                      <a:pt x="8" y="23"/>
                    </a:lnTo>
                    <a:lnTo>
                      <a:pt x="4" y="43"/>
                    </a:lnTo>
                    <a:lnTo>
                      <a:pt x="0" y="71"/>
                    </a:lnTo>
                    <a:lnTo>
                      <a:pt x="2" y="114"/>
                    </a:lnTo>
                    <a:lnTo>
                      <a:pt x="5" y="109"/>
                    </a:lnTo>
                    <a:lnTo>
                      <a:pt x="2" y="114"/>
                    </a:lnTo>
                    <a:lnTo>
                      <a:pt x="3" y="117"/>
                    </a:lnTo>
                    <a:lnTo>
                      <a:pt x="6" y="118"/>
                    </a:lnTo>
                    <a:lnTo>
                      <a:pt x="10" y="117"/>
                    </a:lnTo>
                    <a:lnTo>
                      <a:pt x="11" y="114"/>
                    </a:lnTo>
                    <a:lnTo>
                      <a:pt x="7" y="118"/>
                    </a:lnTo>
                    <a:close/>
                  </a:path>
                </a:pathLst>
              </a:custGeom>
              <a:solidFill>
                <a:srgbClr val="000000">
                  <a:alpha val="100000"/>
                </a:srgbClr>
              </a:solidFill>
              <a:ln w="9525">
                <a:noFill/>
              </a:ln>
            </p:spPr>
            <p:txBody>
              <a:bodyPr/>
              <a:p>
                <a:endParaRPr lang="zh-CN" altLang="en-US"/>
              </a:p>
            </p:txBody>
          </p:sp>
          <p:sp>
            <p:nvSpPr>
              <p:cNvPr id="44237" name="Freeform 370"/>
              <p:cNvSpPr/>
              <p:nvPr/>
            </p:nvSpPr>
            <p:spPr>
              <a:xfrm>
                <a:off x="4228" y="3376"/>
                <a:ext cx="13" cy="6"/>
              </a:xfrm>
              <a:custGeom>
                <a:avLst/>
                <a:gdLst>
                  <a:gd name="txL" fmla="*/ 0 w 26"/>
                  <a:gd name="txT" fmla="*/ 0 h 11"/>
                  <a:gd name="txR" fmla="*/ 26 w 26"/>
                  <a:gd name="txB" fmla="*/ 11 h 11"/>
                </a:gdLst>
                <a:ahLst/>
                <a:cxnLst>
                  <a:cxn ang="0">
                    <a:pos x="0" y="1"/>
                  </a:cxn>
                  <a:cxn ang="0">
                    <a:pos x="1" y="1"/>
                  </a:cxn>
                  <a:cxn ang="0">
                    <a:pos x="1" y="1"/>
                  </a:cxn>
                  <a:cxn ang="0">
                    <a:pos x="1" y="1"/>
                  </a:cxn>
                  <a:cxn ang="0">
                    <a:pos x="1" y="1"/>
                  </a:cxn>
                  <a:cxn ang="0">
                    <a:pos x="1" y="1"/>
                  </a:cxn>
                  <a:cxn ang="0">
                    <a:pos x="1" y="0"/>
                  </a:cxn>
                  <a:cxn ang="0">
                    <a:pos x="1" y="0"/>
                  </a:cxn>
                  <a:cxn ang="0">
                    <a:pos x="1" y="1"/>
                  </a:cxn>
                  <a:cxn ang="0">
                    <a:pos x="1" y="0"/>
                  </a:cxn>
                  <a:cxn ang="0">
                    <a:pos x="1" y="1"/>
                  </a:cxn>
                  <a:cxn ang="0">
                    <a:pos x="1" y="1"/>
                  </a:cxn>
                  <a:cxn ang="0">
                    <a:pos x="1" y="1"/>
                  </a:cxn>
                  <a:cxn ang="0">
                    <a:pos x="1" y="1"/>
                  </a:cxn>
                  <a:cxn ang="0">
                    <a:pos x="0" y="1"/>
                  </a:cxn>
                  <a:cxn ang="0">
                    <a:pos x="1" y="1"/>
                  </a:cxn>
                  <a:cxn ang="0">
                    <a:pos x="1" y="1"/>
                  </a:cxn>
                  <a:cxn ang="0">
                    <a:pos x="0" y="1"/>
                  </a:cxn>
                </a:cxnLst>
                <a:rect l="txL" t="txT" r="txR" b="txB"/>
                <a:pathLst>
                  <a:path w="26" h="11">
                    <a:moveTo>
                      <a:pt x="0" y="6"/>
                    </a:moveTo>
                    <a:lnTo>
                      <a:pt x="4" y="10"/>
                    </a:lnTo>
                    <a:lnTo>
                      <a:pt x="13" y="11"/>
                    </a:lnTo>
                    <a:lnTo>
                      <a:pt x="18" y="10"/>
                    </a:lnTo>
                    <a:lnTo>
                      <a:pt x="23" y="9"/>
                    </a:lnTo>
                    <a:lnTo>
                      <a:pt x="26" y="9"/>
                    </a:lnTo>
                    <a:lnTo>
                      <a:pt x="24" y="0"/>
                    </a:lnTo>
                    <a:lnTo>
                      <a:pt x="23" y="0"/>
                    </a:lnTo>
                    <a:lnTo>
                      <a:pt x="18" y="1"/>
                    </a:lnTo>
                    <a:lnTo>
                      <a:pt x="13" y="0"/>
                    </a:lnTo>
                    <a:lnTo>
                      <a:pt x="4" y="1"/>
                    </a:lnTo>
                    <a:lnTo>
                      <a:pt x="9" y="6"/>
                    </a:lnTo>
                    <a:lnTo>
                      <a:pt x="4" y="1"/>
                    </a:lnTo>
                    <a:lnTo>
                      <a:pt x="1" y="2"/>
                    </a:lnTo>
                    <a:lnTo>
                      <a:pt x="0" y="6"/>
                    </a:lnTo>
                    <a:lnTo>
                      <a:pt x="1" y="9"/>
                    </a:lnTo>
                    <a:lnTo>
                      <a:pt x="4" y="10"/>
                    </a:lnTo>
                    <a:lnTo>
                      <a:pt x="0" y="6"/>
                    </a:lnTo>
                    <a:close/>
                  </a:path>
                </a:pathLst>
              </a:custGeom>
              <a:solidFill>
                <a:srgbClr val="000000">
                  <a:alpha val="100000"/>
                </a:srgbClr>
              </a:solidFill>
              <a:ln w="9525">
                <a:noFill/>
              </a:ln>
            </p:spPr>
            <p:txBody>
              <a:bodyPr/>
              <a:p>
                <a:endParaRPr lang="zh-CN" altLang="en-US"/>
              </a:p>
            </p:txBody>
          </p:sp>
          <p:sp>
            <p:nvSpPr>
              <p:cNvPr id="44238" name="Freeform 371"/>
              <p:cNvSpPr/>
              <p:nvPr/>
            </p:nvSpPr>
            <p:spPr>
              <a:xfrm>
                <a:off x="4200" y="3361"/>
                <a:ext cx="33" cy="18"/>
              </a:xfrm>
              <a:custGeom>
                <a:avLst/>
                <a:gdLst>
                  <a:gd name="txL" fmla="*/ 0 w 64"/>
                  <a:gd name="txT" fmla="*/ 0 h 36"/>
                  <a:gd name="txR" fmla="*/ 64 w 64"/>
                  <a:gd name="txB" fmla="*/ 36 h 36"/>
                </a:gdLst>
                <a:ahLst/>
                <a:cxnLst>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0"/>
                  </a:cxn>
                  <a:cxn ang="0">
                    <a:pos x="1" y="1"/>
                  </a:cxn>
                  <a:cxn ang="0">
                    <a:pos x="0" y="1"/>
                  </a:cxn>
                  <a:cxn ang="0">
                    <a:pos x="1" y="1"/>
                  </a:cxn>
                  <a:cxn ang="0">
                    <a:pos x="1" y="1"/>
                  </a:cxn>
                  <a:cxn ang="0">
                    <a:pos x="0" y="1"/>
                  </a:cxn>
                </a:cxnLst>
                <a:rect l="txL" t="txT" r="txR" b="txB"/>
                <a:pathLst>
                  <a:path w="64" h="36">
                    <a:moveTo>
                      <a:pt x="0" y="5"/>
                    </a:moveTo>
                    <a:lnTo>
                      <a:pt x="3" y="9"/>
                    </a:lnTo>
                    <a:lnTo>
                      <a:pt x="18" y="15"/>
                    </a:lnTo>
                    <a:lnTo>
                      <a:pt x="28" y="20"/>
                    </a:lnTo>
                    <a:lnTo>
                      <a:pt x="39" y="24"/>
                    </a:lnTo>
                    <a:lnTo>
                      <a:pt x="46" y="26"/>
                    </a:lnTo>
                    <a:lnTo>
                      <a:pt x="50" y="30"/>
                    </a:lnTo>
                    <a:lnTo>
                      <a:pt x="53" y="31"/>
                    </a:lnTo>
                    <a:lnTo>
                      <a:pt x="54" y="32"/>
                    </a:lnTo>
                    <a:lnTo>
                      <a:pt x="55" y="36"/>
                    </a:lnTo>
                    <a:lnTo>
                      <a:pt x="64" y="36"/>
                    </a:lnTo>
                    <a:lnTo>
                      <a:pt x="63" y="30"/>
                    </a:lnTo>
                    <a:lnTo>
                      <a:pt x="59" y="24"/>
                    </a:lnTo>
                    <a:lnTo>
                      <a:pt x="55" y="21"/>
                    </a:lnTo>
                    <a:lnTo>
                      <a:pt x="50" y="17"/>
                    </a:lnTo>
                    <a:lnTo>
                      <a:pt x="41" y="15"/>
                    </a:lnTo>
                    <a:lnTo>
                      <a:pt x="33" y="10"/>
                    </a:lnTo>
                    <a:lnTo>
                      <a:pt x="20" y="6"/>
                    </a:lnTo>
                    <a:lnTo>
                      <a:pt x="5" y="0"/>
                    </a:lnTo>
                    <a:lnTo>
                      <a:pt x="9" y="5"/>
                    </a:lnTo>
                    <a:lnTo>
                      <a:pt x="5" y="0"/>
                    </a:lnTo>
                    <a:lnTo>
                      <a:pt x="2" y="1"/>
                    </a:lnTo>
                    <a:lnTo>
                      <a:pt x="0" y="3"/>
                    </a:lnTo>
                    <a:lnTo>
                      <a:pt x="1" y="7"/>
                    </a:lnTo>
                    <a:lnTo>
                      <a:pt x="3" y="9"/>
                    </a:lnTo>
                    <a:lnTo>
                      <a:pt x="0" y="5"/>
                    </a:lnTo>
                    <a:close/>
                  </a:path>
                </a:pathLst>
              </a:custGeom>
              <a:solidFill>
                <a:srgbClr val="000000">
                  <a:alpha val="100000"/>
                </a:srgbClr>
              </a:solidFill>
              <a:ln w="9525">
                <a:noFill/>
              </a:ln>
            </p:spPr>
            <p:txBody>
              <a:bodyPr/>
              <a:p>
                <a:endParaRPr lang="zh-CN" altLang="en-US"/>
              </a:p>
            </p:txBody>
          </p:sp>
          <p:sp>
            <p:nvSpPr>
              <p:cNvPr id="44239" name="Freeform 372"/>
              <p:cNvSpPr/>
              <p:nvPr/>
            </p:nvSpPr>
            <p:spPr>
              <a:xfrm>
                <a:off x="4183" y="3320"/>
                <a:ext cx="22" cy="44"/>
              </a:xfrm>
              <a:custGeom>
                <a:avLst/>
                <a:gdLst>
                  <a:gd name="txL" fmla="*/ 0 w 44"/>
                  <a:gd name="txT" fmla="*/ 0 h 88"/>
                  <a:gd name="txR" fmla="*/ 44 w 44"/>
                  <a:gd name="txB" fmla="*/ 88 h 88"/>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0" y="1"/>
                  </a:cxn>
                  <a:cxn ang="0">
                    <a:pos x="1" y="1"/>
                  </a:cxn>
                </a:cxnLst>
                <a:rect l="txL" t="txT" r="txR" b="txB"/>
                <a:pathLst>
                  <a:path w="44" h="88">
                    <a:moveTo>
                      <a:pt x="1" y="8"/>
                    </a:moveTo>
                    <a:lnTo>
                      <a:pt x="1" y="8"/>
                    </a:lnTo>
                    <a:lnTo>
                      <a:pt x="7" y="14"/>
                    </a:lnTo>
                    <a:lnTo>
                      <a:pt x="12" y="20"/>
                    </a:lnTo>
                    <a:lnTo>
                      <a:pt x="16" y="28"/>
                    </a:lnTo>
                    <a:lnTo>
                      <a:pt x="21" y="37"/>
                    </a:lnTo>
                    <a:lnTo>
                      <a:pt x="25" y="47"/>
                    </a:lnTo>
                    <a:lnTo>
                      <a:pt x="29" y="59"/>
                    </a:lnTo>
                    <a:lnTo>
                      <a:pt x="32" y="71"/>
                    </a:lnTo>
                    <a:lnTo>
                      <a:pt x="35" y="88"/>
                    </a:lnTo>
                    <a:lnTo>
                      <a:pt x="44" y="88"/>
                    </a:lnTo>
                    <a:lnTo>
                      <a:pt x="42" y="71"/>
                    </a:lnTo>
                    <a:lnTo>
                      <a:pt x="38" y="57"/>
                    </a:lnTo>
                    <a:lnTo>
                      <a:pt x="35" y="45"/>
                    </a:lnTo>
                    <a:lnTo>
                      <a:pt x="30" y="32"/>
                    </a:lnTo>
                    <a:lnTo>
                      <a:pt x="25" y="23"/>
                    </a:lnTo>
                    <a:lnTo>
                      <a:pt x="21" y="15"/>
                    </a:lnTo>
                    <a:lnTo>
                      <a:pt x="14" y="7"/>
                    </a:lnTo>
                    <a:lnTo>
                      <a:pt x="8" y="1"/>
                    </a:lnTo>
                    <a:lnTo>
                      <a:pt x="5" y="0"/>
                    </a:lnTo>
                    <a:lnTo>
                      <a:pt x="1" y="1"/>
                    </a:lnTo>
                    <a:lnTo>
                      <a:pt x="0" y="5"/>
                    </a:lnTo>
                    <a:lnTo>
                      <a:pt x="1" y="8"/>
                    </a:lnTo>
                    <a:close/>
                  </a:path>
                </a:pathLst>
              </a:custGeom>
              <a:solidFill>
                <a:srgbClr val="000000">
                  <a:alpha val="100000"/>
                </a:srgbClr>
              </a:solidFill>
              <a:ln w="9525">
                <a:noFill/>
              </a:ln>
            </p:spPr>
            <p:txBody>
              <a:bodyPr/>
              <a:p>
                <a:endParaRPr lang="zh-CN" altLang="en-US"/>
              </a:p>
            </p:txBody>
          </p:sp>
          <p:sp>
            <p:nvSpPr>
              <p:cNvPr id="44240" name="Freeform 373"/>
              <p:cNvSpPr/>
              <p:nvPr/>
            </p:nvSpPr>
            <p:spPr>
              <a:xfrm>
                <a:off x="4144" y="3313"/>
                <a:ext cx="43" cy="11"/>
              </a:xfrm>
              <a:custGeom>
                <a:avLst/>
                <a:gdLst>
                  <a:gd name="txL" fmla="*/ 0 w 85"/>
                  <a:gd name="txT" fmla="*/ 0 h 22"/>
                  <a:gd name="txR" fmla="*/ 85 w 85"/>
                  <a:gd name="txB" fmla="*/ 22 h 22"/>
                </a:gdLst>
                <a:ahLst/>
                <a:cxnLst>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0" y="1"/>
                  </a:cxn>
                </a:cxnLst>
                <a:rect l="txL" t="txT" r="txR" b="txB"/>
                <a:pathLst>
                  <a:path w="85" h="22">
                    <a:moveTo>
                      <a:pt x="0" y="18"/>
                    </a:moveTo>
                    <a:lnTo>
                      <a:pt x="7" y="21"/>
                    </a:lnTo>
                    <a:lnTo>
                      <a:pt x="13" y="18"/>
                    </a:lnTo>
                    <a:lnTo>
                      <a:pt x="22" y="14"/>
                    </a:lnTo>
                    <a:lnTo>
                      <a:pt x="31" y="12"/>
                    </a:lnTo>
                    <a:lnTo>
                      <a:pt x="40" y="9"/>
                    </a:lnTo>
                    <a:lnTo>
                      <a:pt x="51" y="9"/>
                    </a:lnTo>
                    <a:lnTo>
                      <a:pt x="60" y="12"/>
                    </a:lnTo>
                    <a:lnTo>
                      <a:pt x="69" y="16"/>
                    </a:lnTo>
                    <a:lnTo>
                      <a:pt x="78" y="22"/>
                    </a:lnTo>
                    <a:lnTo>
                      <a:pt x="85" y="15"/>
                    </a:lnTo>
                    <a:lnTo>
                      <a:pt x="74" y="7"/>
                    </a:lnTo>
                    <a:lnTo>
                      <a:pt x="62" y="3"/>
                    </a:lnTo>
                    <a:lnTo>
                      <a:pt x="51" y="0"/>
                    </a:lnTo>
                    <a:lnTo>
                      <a:pt x="40" y="0"/>
                    </a:lnTo>
                    <a:lnTo>
                      <a:pt x="29" y="3"/>
                    </a:lnTo>
                    <a:lnTo>
                      <a:pt x="20" y="5"/>
                    </a:lnTo>
                    <a:lnTo>
                      <a:pt x="10" y="8"/>
                    </a:lnTo>
                    <a:lnTo>
                      <a:pt x="2" y="12"/>
                    </a:lnTo>
                    <a:lnTo>
                      <a:pt x="9" y="15"/>
                    </a:lnTo>
                    <a:lnTo>
                      <a:pt x="2" y="12"/>
                    </a:lnTo>
                    <a:lnTo>
                      <a:pt x="0" y="14"/>
                    </a:lnTo>
                    <a:lnTo>
                      <a:pt x="0" y="18"/>
                    </a:lnTo>
                    <a:lnTo>
                      <a:pt x="3" y="21"/>
                    </a:lnTo>
                    <a:lnTo>
                      <a:pt x="7" y="21"/>
                    </a:lnTo>
                    <a:lnTo>
                      <a:pt x="0" y="18"/>
                    </a:lnTo>
                    <a:close/>
                  </a:path>
                </a:pathLst>
              </a:custGeom>
              <a:solidFill>
                <a:srgbClr val="000000">
                  <a:alpha val="100000"/>
                </a:srgbClr>
              </a:solidFill>
              <a:ln w="9525">
                <a:noFill/>
              </a:ln>
            </p:spPr>
            <p:txBody>
              <a:bodyPr/>
              <a:p>
                <a:endParaRPr lang="zh-CN" altLang="en-US"/>
              </a:p>
            </p:txBody>
          </p:sp>
          <p:sp>
            <p:nvSpPr>
              <p:cNvPr id="44241" name="Freeform 374"/>
              <p:cNvSpPr/>
              <p:nvPr/>
            </p:nvSpPr>
            <p:spPr>
              <a:xfrm>
                <a:off x="4134" y="3278"/>
                <a:ext cx="15" cy="44"/>
              </a:xfrm>
              <a:custGeom>
                <a:avLst/>
                <a:gdLst>
                  <a:gd name="txL" fmla="*/ 0 w 31"/>
                  <a:gd name="txT" fmla="*/ 0 h 88"/>
                  <a:gd name="txR" fmla="*/ 31 w 31"/>
                  <a:gd name="txB" fmla="*/ 88 h 88"/>
                </a:gdLst>
                <a:ahLst/>
                <a:cxnLst>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Lst>
                <a:rect l="txL" t="txT" r="txR" b="txB"/>
                <a:pathLst>
                  <a:path w="31" h="88">
                    <a:moveTo>
                      <a:pt x="13" y="5"/>
                    </a:moveTo>
                    <a:lnTo>
                      <a:pt x="15" y="0"/>
                    </a:lnTo>
                    <a:lnTo>
                      <a:pt x="4" y="10"/>
                    </a:lnTo>
                    <a:lnTo>
                      <a:pt x="0" y="22"/>
                    </a:lnTo>
                    <a:lnTo>
                      <a:pt x="0" y="33"/>
                    </a:lnTo>
                    <a:lnTo>
                      <a:pt x="4" y="46"/>
                    </a:lnTo>
                    <a:lnTo>
                      <a:pt x="8" y="59"/>
                    </a:lnTo>
                    <a:lnTo>
                      <a:pt x="14" y="71"/>
                    </a:lnTo>
                    <a:lnTo>
                      <a:pt x="19" y="81"/>
                    </a:lnTo>
                    <a:lnTo>
                      <a:pt x="22" y="88"/>
                    </a:lnTo>
                    <a:lnTo>
                      <a:pt x="31" y="85"/>
                    </a:lnTo>
                    <a:lnTo>
                      <a:pt x="28" y="76"/>
                    </a:lnTo>
                    <a:lnTo>
                      <a:pt x="23" y="67"/>
                    </a:lnTo>
                    <a:lnTo>
                      <a:pt x="17" y="56"/>
                    </a:lnTo>
                    <a:lnTo>
                      <a:pt x="13" y="44"/>
                    </a:lnTo>
                    <a:lnTo>
                      <a:pt x="9" y="33"/>
                    </a:lnTo>
                    <a:lnTo>
                      <a:pt x="9" y="22"/>
                    </a:lnTo>
                    <a:lnTo>
                      <a:pt x="13" y="15"/>
                    </a:lnTo>
                    <a:lnTo>
                      <a:pt x="20" y="9"/>
                    </a:lnTo>
                    <a:lnTo>
                      <a:pt x="22" y="5"/>
                    </a:lnTo>
                    <a:lnTo>
                      <a:pt x="20" y="9"/>
                    </a:lnTo>
                    <a:lnTo>
                      <a:pt x="22" y="7"/>
                    </a:lnTo>
                    <a:lnTo>
                      <a:pt x="22" y="2"/>
                    </a:lnTo>
                    <a:lnTo>
                      <a:pt x="19" y="0"/>
                    </a:lnTo>
                    <a:lnTo>
                      <a:pt x="15" y="0"/>
                    </a:lnTo>
                    <a:lnTo>
                      <a:pt x="13" y="5"/>
                    </a:lnTo>
                    <a:close/>
                  </a:path>
                </a:pathLst>
              </a:custGeom>
              <a:solidFill>
                <a:srgbClr val="000000">
                  <a:alpha val="100000"/>
                </a:srgbClr>
              </a:solidFill>
              <a:ln w="9525">
                <a:noFill/>
              </a:ln>
            </p:spPr>
            <p:txBody>
              <a:bodyPr/>
              <a:p>
                <a:endParaRPr lang="zh-CN" altLang="en-US"/>
              </a:p>
            </p:txBody>
          </p:sp>
          <p:sp>
            <p:nvSpPr>
              <p:cNvPr id="44242" name="Freeform 375"/>
              <p:cNvSpPr/>
              <p:nvPr/>
            </p:nvSpPr>
            <p:spPr>
              <a:xfrm>
                <a:off x="4140" y="3205"/>
                <a:ext cx="35" cy="75"/>
              </a:xfrm>
              <a:custGeom>
                <a:avLst/>
                <a:gdLst>
                  <a:gd name="txL" fmla="*/ 0 w 70"/>
                  <a:gd name="txT" fmla="*/ 0 h 151"/>
                  <a:gd name="txR" fmla="*/ 70 w 70"/>
                  <a:gd name="txB" fmla="*/ 151 h 151"/>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70" h="151">
                    <a:moveTo>
                      <a:pt x="61" y="3"/>
                    </a:moveTo>
                    <a:lnTo>
                      <a:pt x="65" y="0"/>
                    </a:lnTo>
                    <a:lnTo>
                      <a:pt x="48" y="3"/>
                    </a:lnTo>
                    <a:lnTo>
                      <a:pt x="33" y="18"/>
                    </a:lnTo>
                    <a:lnTo>
                      <a:pt x="23" y="40"/>
                    </a:lnTo>
                    <a:lnTo>
                      <a:pt x="15" y="65"/>
                    </a:lnTo>
                    <a:lnTo>
                      <a:pt x="9" y="93"/>
                    </a:lnTo>
                    <a:lnTo>
                      <a:pt x="4" y="118"/>
                    </a:lnTo>
                    <a:lnTo>
                      <a:pt x="1" y="138"/>
                    </a:lnTo>
                    <a:lnTo>
                      <a:pt x="0" y="151"/>
                    </a:lnTo>
                    <a:lnTo>
                      <a:pt x="9" y="151"/>
                    </a:lnTo>
                    <a:lnTo>
                      <a:pt x="10" y="138"/>
                    </a:lnTo>
                    <a:lnTo>
                      <a:pt x="14" y="118"/>
                    </a:lnTo>
                    <a:lnTo>
                      <a:pt x="18" y="93"/>
                    </a:lnTo>
                    <a:lnTo>
                      <a:pt x="24" y="68"/>
                    </a:lnTo>
                    <a:lnTo>
                      <a:pt x="32" y="42"/>
                    </a:lnTo>
                    <a:lnTo>
                      <a:pt x="42" y="23"/>
                    </a:lnTo>
                    <a:lnTo>
                      <a:pt x="53" y="12"/>
                    </a:lnTo>
                    <a:lnTo>
                      <a:pt x="65" y="9"/>
                    </a:lnTo>
                    <a:lnTo>
                      <a:pt x="70" y="5"/>
                    </a:lnTo>
                    <a:lnTo>
                      <a:pt x="65" y="9"/>
                    </a:lnTo>
                    <a:lnTo>
                      <a:pt x="69" y="8"/>
                    </a:lnTo>
                    <a:lnTo>
                      <a:pt x="70" y="4"/>
                    </a:lnTo>
                    <a:lnTo>
                      <a:pt x="69" y="1"/>
                    </a:lnTo>
                    <a:lnTo>
                      <a:pt x="65" y="0"/>
                    </a:lnTo>
                    <a:lnTo>
                      <a:pt x="61" y="3"/>
                    </a:lnTo>
                    <a:close/>
                  </a:path>
                </a:pathLst>
              </a:custGeom>
              <a:solidFill>
                <a:srgbClr val="000000">
                  <a:alpha val="100000"/>
                </a:srgbClr>
              </a:solidFill>
              <a:ln w="9525">
                <a:noFill/>
              </a:ln>
            </p:spPr>
            <p:txBody>
              <a:bodyPr/>
              <a:p>
                <a:endParaRPr lang="zh-CN" altLang="en-US"/>
              </a:p>
            </p:txBody>
          </p:sp>
          <p:sp>
            <p:nvSpPr>
              <p:cNvPr id="44243" name="Freeform 376"/>
              <p:cNvSpPr/>
              <p:nvPr/>
            </p:nvSpPr>
            <p:spPr>
              <a:xfrm>
                <a:off x="4170" y="3176"/>
                <a:ext cx="76" cy="32"/>
              </a:xfrm>
              <a:custGeom>
                <a:avLst/>
                <a:gdLst>
                  <a:gd name="txL" fmla="*/ 0 w 151"/>
                  <a:gd name="txT" fmla="*/ 0 h 63"/>
                  <a:gd name="txR" fmla="*/ 151 w 151"/>
                  <a:gd name="txB" fmla="*/ 63 h 63"/>
                </a:gdLst>
                <a:ahLst/>
                <a:cxnLst>
                  <a:cxn ang="0">
                    <a:pos x="1" y="1"/>
                  </a:cxn>
                  <a:cxn ang="0">
                    <a:pos x="1" y="1"/>
                  </a:cxn>
                  <a:cxn ang="0">
                    <a:pos x="1" y="0"/>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51" h="63">
                    <a:moveTo>
                      <a:pt x="142" y="5"/>
                    </a:moveTo>
                    <a:lnTo>
                      <a:pt x="146" y="4"/>
                    </a:lnTo>
                    <a:lnTo>
                      <a:pt x="116" y="0"/>
                    </a:lnTo>
                    <a:lnTo>
                      <a:pt x="90" y="4"/>
                    </a:lnTo>
                    <a:lnTo>
                      <a:pt x="65" y="9"/>
                    </a:lnTo>
                    <a:lnTo>
                      <a:pt x="43" y="19"/>
                    </a:lnTo>
                    <a:lnTo>
                      <a:pt x="27" y="29"/>
                    </a:lnTo>
                    <a:lnTo>
                      <a:pt x="14" y="40"/>
                    </a:lnTo>
                    <a:lnTo>
                      <a:pt x="4" y="52"/>
                    </a:lnTo>
                    <a:lnTo>
                      <a:pt x="0" y="61"/>
                    </a:lnTo>
                    <a:lnTo>
                      <a:pt x="9" y="63"/>
                    </a:lnTo>
                    <a:lnTo>
                      <a:pt x="14" y="57"/>
                    </a:lnTo>
                    <a:lnTo>
                      <a:pt x="20" y="47"/>
                    </a:lnTo>
                    <a:lnTo>
                      <a:pt x="32" y="38"/>
                    </a:lnTo>
                    <a:lnTo>
                      <a:pt x="48" y="28"/>
                    </a:lnTo>
                    <a:lnTo>
                      <a:pt x="68" y="19"/>
                    </a:lnTo>
                    <a:lnTo>
                      <a:pt x="90" y="13"/>
                    </a:lnTo>
                    <a:lnTo>
                      <a:pt x="116" y="12"/>
                    </a:lnTo>
                    <a:lnTo>
                      <a:pt x="146" y="13"/>
                    </a:lnTo>
                    <a:lnTo>
                      <a:pt x="149" y="12"/>
                    </a:lnTo>
                    <a:lnTo>
                      <a:pt x="146" y="13"/>
                    </a:lnTo>
                    <a:lnTo>
                      <a:pt x="149" y="12"/>
                    </a:lnTo>
                    <a:lnTo>
                      <a:pt x="151" y="8"/>
                    </a:lnTo>
                    <a:lnTo>
                      <a:pt x="149" y="5"/>
                    </a:lnTo>
                    <a:lnTo>
                      <a:pt x="146" y="4"/>
                    </a:lnTo>
                    <a:lnTo>
                      <a:pt x="142" y="5"/>
                    </a:lnTo>
                    <a:close/>
                  </a:path>
                </a:pathLst>
              </a:custGeom>
              <a:solidFill>
                <a:srgbClr val="000000">
                  <a:alpha val="100000"/>
                </a:srgbClr>
              </a:solidFill>
              <a:ln w="9525">
                <a:noFill/>
              </a:ln>
            </p:spPr>
            <p:txBody>
              <a:bodyPr/>
              <a:p>
                <a:endParaRPr lang="zh-CN" altLang="en-US"/>
              </a:p>
            </p:txBody>
          </p:sp>
          <p:sp>
            <p:nvSpPr>
              <p:cNvPr id="44244" name="Freeform 377"/>
              <p:cNvSpPr/>
              <p:nvPr/>
            </p:nvSpPr>
            <p:spPr>
              <a:xfrm>
                <a:off x="4242" y="3170"/>
                <a:ext cx="50" cy="12"/>
              </a:xfrm>
              <a:custGeom>
                <a:avLst/>
                <a:gdLst>
                  <a:gd name="txL" fmla="*/ 0 w 101"/>
                  <a:gd name="txT" fmla="*/ 0 h 25"/>
                  <a:gd name="txR" fmla="*/ 101 w 101"/>
                  <a:gd name="txB" fmla="*/ 25 h 2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01" h="25">
                    <a:moveTo>
                      <a:pt x="95" y="14"/>
                    </a:moveTo>
                    <a:lnTo>
                      <a:pt x="101" y="17"/>
                    </a:lnTo>
                    <a:lnTo>
                      <a:pt x="91" y="7"/>
                    </a:lnTo>
                    <a:lnTo>
                      <a:pt x="80" y="3"/>
                    </a:lnTo>
                    <a:lnTo>
                      <a:pt x="66" y="0"/>
                    </a:lnTo>
                    <a:lnTo>
                      <a:pt x="52" y="0"/>
                    </a:lnTo>
                    <a:lnTo>
                      <a:pt x="38" y="3"/>
                    </a:lnTo>
                    <a:lnTo>
                      <a:pt x="23" y="6"/>
                    </a:lnTo>
                    <a:lnTo>
                      <a:pt x="11" y="11"/>
                    </a:lnTo>
                    <a:lnTo>
                      <a:pt x="0" y="18"/>
                    </a:lnTo>
                    <a:lnTo>
                      <a:pt x="7" y="25"/>
                    </a:lnTo>
                    <a:lnTo>
                      <a:pt x="15" y="20"/>
                    </a:lnTo>
                    <a:lnTo>
                      <a:pt x="26" y="15"/>
                    </a:lnTo>
                    <a:lnTo>
                      <a:pt x="38" y="12"/>
                    </a:lnTo>
                    <a:lnTo>
                      <a:pt x="52" y="12"/>
                    </a:lnTo>
                    <a:lnTo>
                      <a:pt x="66" y="12"/>
                    </a:lnTo>
                    <a:lnTo>
                      <a:pt x="78" y="12"/>
                    </a:lnTo>
                    <a:lnTo>
                      <a:pt x="87" y="17"/>
                    </a:lnTo>
                    <a:lnTo>
                      <a:pt x="91" y="21"/>
                    </a:lnTo>
                    <a:lnTo>
                      <a:pt x="97" y="23"/>
                    </a:lnTo>
                    <a:lnTo>
                      <a:pt x="91" y="21"/>
                    </a:lnTo>
                    <a:lnTo>
                      <a:pt x="94" y="23"/>
                    </a:lnTo>
                    <a:lnTo>
                      <a:pt x="98" y="23"/>
                    </a:lnTo>
                    <a:lnTo>
                      <a:pt x="101" y="20"/>
                    </a:lnTo>
                    <a:lnTo>
                      <a:pt x="101" y="17"/>
                    </a:lnTo>
                    <a:lnTo>
                      <a:pt x="95" y="14"/>
                    </a:lnTo>
                    <a:close/>
                  </a:path>
                </a:pathLst>
              </a:custGeom>
              <a:solidFill>
                <a:srgbClr val="000000">
                  <a:alpha val="100000"/>
                </a:srgbClr>
              </a:solidFill>
              <a:ln w="9525">
                <a:noFill/>
              </a:ln>
            </p:spPr>
            <p:txBody>
              <a:bodyPr/>
              <a:p>
                <a:endParaRPr lang="zh-CN" altLang="en-US"/>
              </a:p>
            </p:txBody>
          </p:sp>
          <p:sp>
            <p:nvSpPr>
              <p:cNvPr id="44245" name="Freeform 378"/>
              <p:cNvSpPr/>
              <p:nvPr/>
            </p:nvSpPr>
            <p:spPr>
              <a:xfrm>
                <a:off x="4289" y="3173"/>
                <a:ext cx="41" cy="12"/>
              </a:xfrm>
              <a:custGeom>
                <a:avLst/>
                <a:gdLst>
                  <a:gd name="txL" fmla="*/ 0 w 82"/>
                  <a:gd name="txT" fmla="*/ 0 h 24"/>
                  <a:gd name="txR" fmla="*/ 82 w 82"/>
                  <a:gd name="txB" fmla="*/ 24 h 24"/>
                </a:gdLst>
                <a:ahLst/>
                <a:cxnLst>
                  <a:cxn ang="0">
                    <a:pos x="1" y="1"/>
                  </a:cxn>
                  <a:cxn ang="0">
                    <a:pos x="1" y="1"/>
                  </a:cxn>
                  <a:cxn ang="0">
                    <a:pos x="1" y="1"/>
                  </a:cxn>
                  <a:cxn ang="0">
                    <a:pos x="1" y="1"/>
                  </a:cxn>
                  <a:cxn ang="0">
                    <a:pos x="1" y="1"/>
                  </a:cxn>
                  <a:cxn ang="0">
                    <a:pos x="1" y="0"/>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82" h="24">
                    <a:moveTo>
                      <a:pt x="78" y="15"/>
                    </a:moveTo>
                    <a:lnTo>
                      <a:pt x="82" y="20"/>
                    </a:lnTo>
                    <a:lnTo>
                      <a:pt x="77" y="9"/>
                    </a:lnTo>
                    <a:lnTo>
                      <a:pt x="68" y="5"/>
                    </a:lnTo>
                    <a:lnTo>
                      <a:pt x="57" y="3"/>
                    </a:lnTo>
                    <a:lnTo>
                      <a:pt x="46" y="0"/>
                    </a:lnTo>
                    <a:lnTo>
                      <a:pt x="33" y="3"/>
                    </a:lnTo>
                    <a:lnTo>
                      <a:pt x="22" y="4"/>
                    </a:lnTo>
                    <a:lnTo>
                      <a:pt x="9" y="6"/>
                    </a:lnTo>
                    <a:lnTo>
                      <a:pt x="0" y="8"/>
                    </a:lnTo>
                    <a:lnTo>
                      <a:pt x="2" y="17"/>
                    </a:lnTo>
                    <a:lnTo>
                      <a:pt x="11" y="15"/>
                    </a:lnTo>
                    <a:lnTo>
                      <a:pt x="22" y="13"/>
                    </a:lnTo>
                    <a:lnTo>
                      <a:pt x="33" y="12"/>
                    </a:lnTo>
                    <a:lnTo>
                      <a:pt x="46" y="12"/>
                    </a:lnTo>
                    <a:lnTo>
                      <a:pt x="57" y="12"/>
                    </a:lnTo>
                    <a:lnTo>
                      <a:pt x="65" y="14"/>
                    </a:lnTo>
                    <a:lnTo>
                      <a:pt x="70" y="16"/>
                    </a:lnTo>
                    <a:lnTo>
                      <a:pt x="72" y="20"/>
                    </a:lnTo>
                    <a:lnTo>
                      <a:pt x="76" y="24"/>
                    </a:lnTo>
                    <a:lnTo>
                      <a:pt x="72" y="20"/>
                    </a:lnTo>
                    <a:lnTo>
                      <a:pt x="74" y="23"/>
                    </a:lnTo>
                    <a:lnTo>
                      <a:pt x="77" y="24"/>
                    </a:lnTo>
                    <a:lnTo>
                      <a:pt x="80" y="23"/>
                    </a:lnTo>
                    <a:lnTo>
                      <a:pt x="82" y="20"/>
                    </a:lnTo>
                    <a:lnTo>
                      <a:pt x="78" y="15"/>
                    </a:lnTo>
                    <a:close/>
                  </a:path>
                </a:pathLst>
              </a:custGeom>
              <a:solidFill>
                <a:srgbClr val="000000">
                  <a:alpha val="100000"/>
                </a:srgbClr>
              </a:solidFill>
              <a:ln w="9525">
                <a:noFill/>
              </a:ln>
            </p:spPr>
            <p:txBody>
              <a:bodyPr/>
              <a:p>
                <a:endParaRPr lang="zh-CN" altLang="en-US"/>
              </a:p>
            </p:txBody>
          </p:sp>
          <p:sp>
            <p:nvSpPr>
              <p:cNvPr id="44246" name="Freeform 379"/>
              <p:cNvSpPr/>
              <p:nvPr/>
            </p:nvSpPr>
            <p:spPr>
              <a:xfrm>
                <a:off x="4327" y="3180"/>
                <a:ext cx="34" cy="45"/>
              </a:xfrm>
              <a:custGeom>
                <a:avLst/>
                <a:gdLst>
                  <a:gd name="txL" fmla="*/ 0 w 69"/>
                  <a:gd name="txT" fmla="*/ 0 h 90"/>
                  <a:gd name="txR" fmla="*/ 69 w 69"/>
                  <a:gd name="txB" fmla="*/ 90 h 90"/>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69" h="90">
                    <a:moveTo>
                      <a:pt x="62" y="81"/>
                    </a:moveTo>
                    <a:lnTo>
                      <a:pt x="63" y="89"/>
                    </a:lnTo>
                    <a:lnTo>
                      <a:pt x="69" y="76"/>
                    </a:lnTo>
                    <a:lnTo>
                      <a:pt x="68" y="64"/>
                    </a:lnTo>
                    <a:lnTo>
                      <a:pt x="62" y="50"/>
                    </a:lnTo>
                    <a:lnTo>
                      <a:pt x="52" y="36"/>
                    </a:lnTo>
                    <a:lnTo>
                      <a:pt x="41" y="24"/>
                    </a:lnTo>
                    <a:lnTo>
                      <a:pt x="27" y="13"/>
                    </a:lnTo>
                    <a:lnTo>
                      <a:pt x="15" y="5"/>
                    </a:lnTo>
                    <a:lnTo>
                      <a:pt x="2" y="0"/>
                    </a:lnTo>
                    <a:lnTo>
                      <a:pt x="0" y="9"/>
                    </a:lnTo>
                    <a:lnTo>
                      <a:pt x="10" y="14"/>
                    </a:lnTo>
                    <a:lnTo>
                      <a:pt x="23" y="22"/>
                    </a:lnTo>
                    <a:lnTo>
                      <a:pt x="34" y="31"/>
                    </a:lnTo>
                    <a:lnTo>
                      <a:pt x="45" y="43"/>
                    </a:lnTo>
                    <a:lnTo>
                      <a:pt x="53" y="54"/>
                    </a:lnTo>
                    <a:lnTo>
                      <a:pt x="59" y="66"/>
                    </a:lnTo>
                    <a:lnTo>
                      <a:pt x="60" y="76"/>
                    </a:lnTo>
                    <a:lnTo>
                      <a:pt x="56" y="82"/>
                    </a:lnTo>
                    <a:lnTo>
                      <a:pt x="57" y="90"/>
                    </a:lnTo>
                    <a:lnTo>
                      <a:pt x="56" y="82"/>
                    </a:lnTo>
                    <a:lnTo>
                      <a:pt x="55" y="85"/>
                    </a:lnTo>
                    <a:lnTo>
                      <a:pt x="56" y="89"/>
                    </a:lnTo>
                    <a:lnTo>
                      <a:pt x="60" y="90"/>
                    </a:lnTo>
                    <a:lnTo>
                      <a:pt x="63" y="89"/>
                    </a:lnTo>
                    <a:lnTo>
                      <a:pt x="62" y="81"/>
                    </a:lnTo>
                    <a:close/>
                  </a:path>
                </a:pathLst>
              </a:custGeom>
              <a:solidFill>
                <a:srgbClr val="000000">
                  <a:alpha val="100000"/>
                </a:srgbClr>
              </a:solidFill>
              <a:ln w="9525">
                <a:noFill/>
              </a:ln>
            </p:spPr>
            <p:txBody>
              <a:bodyPr/>
              <a:p>
                <a:endParaRPr lang="zh-CN" altLang="en-US"/>
              </a:p>
            </p:txBody>
          </p:sp>
          <p:sp>
            <p:nvSpPr>
              <p:cNvPr id="44247" name="Freeform 380"/>
              <p:cNvSpPr/>
              <p:nvPr/>
            </p:nvSpPr>
            <p:spPr>
              <a:xfrm>
                <a:off x="4356" y="3220"/>
                <a:ext cx="12" cy="36"/>
              </a:xfrm>
              <a:custGeom>
                <a:avLst/>
                <a:gdLst>
                  <a:gd name="txL" fmla="*/ 0 w 26"/>
                  <a:gd name="txT" fmla="*/ 0 h 70"/>
                  <a:gd name="txR" fmla="*/ 26 w 26"/>
                  <a:gd name="txB" fmla="*/ 70 h 70"/>
                </a:gdLst>
                <a:ahLst/>
                <a:cxnLst>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26" h="70">
                    <a:moveTo>
                      <a:pt x="8" y="69"/>
                    </a:moveTo>
                    <a:lnTo>
                      <a:pt x="14" y="70"/>
                    </a:lnTo>
                    <a:lnTo>
                      <a:pt x="26" y="54"/>
                    </a:lnTo>
                    <a:lnTo>
                      <a:pt x="26" y="34"/>
                    </a:lnTo>
                    <a:lnTo>
                      <a:pt x="19" y="15"/>
                    </a:lnTo>
                    <a:lnTo>
                      <a:pt x="5" y="0"/>
                    </a:lnTo>
                    <a:lnTo>
                      <a:pt x="0" y="9"/>
                    </a:lnTo>
                    <a:lnTo>
                      <a:pt x="10" y="19"/>
                    </a:lnTo>
                    <a:lnTo>
                      <a:pt x="16" y="34"/>
                    </a:lnTo>
                    <a:lnTo>
                      <a:pt x="16" y="52"/>
                    </a:lnTo>
                    <a:lnTo>
                      <a:pt x="10" y="61"/>
                    </a:lnTo>
                    <a:lnTo>
                      <a:pt x="15" y="62"/>
                    </a:lnTo>
                    <a:lnTo>
                      <a:pt x="10" y="61"/>
                    </a:lnTo>
                    <a:lnTo>
                      <a:pt x="7" y="63"/>
                    </a:lnTo>
                    <a:lnTo>
                      <a:pt x="7" y="67"/>
                    </a:lnTo>
                    <a:lnTo>
                      <a:pt x="11" y="70"/>
                    </a:lnTo>
                    <a:lnTo>
                      <a:pt x="14" y="70"/>
                    </a:lnTo>
                    <a:lnTo>
                      <a:pt x="8" y="69"/>
                    </a:lnTo>
                    <a:close/>
                  </a:path>
                </a:pathLst>
              </a:custGeom>
              <a:solidFill>
                <a:srgbClr val="000000">
                  <a:alpha val="100000"/>
                </a:srgbClr>
              </a:solidFill>
              <a:ln w="9525">
                <a:noFill/>
              </a:ln>
            </p:spPr>
            <p:txBody>
              <a:bodyPr/>
              <a:p>
                <a:endParaRPr lang="zh-CN" altLang="en-US"/>
              </a:p>
            </p:txBody>
          </p:sp>
          <p:sp>
            <p:nvSpPr>
              <p:cNvPr id="44248" name="Freeform 381"/>
              <p:cNvSpPr/>
              <p:nvPr/>
            </p:nvSpPr>
            <p:spPr>
              <a:xfrm>
                <a:off x="4285" y="3289"/>
                <a:ext cx="74" cy="22"/>
              </a:xfrm>
              <a:custGeom>
                <a:avLst/>
                <a:gdLst>
                  <a:gd name="txL" fmla="*/ 0 w 146"/>
                  <a:gd name="txT" fmla="*/ 0 h 45"/>
                  <a:gd name="txR" fmla="*/ 146 w 146"/>
                  <a:gd name="txB" fmla="*/ 45 h 4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46" h="45">
                    <a:moveTo>
                      <a:pt x="139" y="9"/>
                    </a:moveTo>
                    <a:lnTo>
                      <a:pt x="129" y="4"/>
                    </a:lnTo>
                    <a:lnTo>
                      <a:pt x="115" y="1"/>
                    </a:lnTo>
                    <a:lnTo>
                      <a:pt x="99" y="0"/>
                    </a:lnTo>
                    <a:lnTo>
                      <a:pt x="82" y="1"/>
                    </a:lnTo>
                    <a:lnTo>
                      <a:pt x="63" y="3"/>
                    </a:lnTo>
                    <a:lnTo>
                      <a:pt x="45" y="7"/>
                    </a:lnTo>
                    <a:lnTo>
                      <a:pt x="29" y="13"/>
                    </a:lnTo>
                    <a:lnTo>
                      <a:pt x="15" y="19"/>
                    </a:lnTo>
                    <a:lnTo>
                      <a:pt x="6" y="26"/>
                    </a:lnTo>
                    <a:lnTo>
                      <a:pt x="1" y="33"/>
                    </a:lnTo>
                    <a:lnTo>
                      <a:pt x="0" y="38"/>
                    </a:lnTo>
                    <a:lnTo>
                      <a:pt x="2" y="41"/>
                    </a:lnTo>
                    <a:lnTo>
                      <a:pt x="6" y="44"/>
                    </a:lnTo>
                    <a:lnTo>
                      <a:pt x="11" y="45"/>
                    </a:lnTo>
                    <a:lnTo>
                      <a:pt x="18" y="44"/>
                    </a:lnTo>
                    <a:lnTo>
                      <a:pt x="25" y="40"/>
                    </a:lnTo>
                    <a:lnTo>
                      <a:pt x="34" y="37"/>
                    </a:lnTo>
                    <a:lnTo>
                      <a:pt x="47" y="32"/>
                    </a:lnTo>
                    <a:lnTo>
                      <a:pt x="63" y="29"/>
                    </a:lnTo>
                    <a:lnTo>
                      <a:pt x="81" y="26"/>
                    </a:lnTo>
                    <a:lnTo>
                      <a:pt x="97" y="25"/>
                    </a:lnTo>
                    <a:lnTo>
                      <a:pt x="112" y="25"/>
                    </a:lnTo>
                    <a:lnTo>
                      <a:pt x="123" y="29"/>
                    </a:lnTo>
                    <a:lnTo>
                      <a:pt x="130" y="33"/>
                    </a:lnTo>
                    <a:lnTo>
                      <a:pt x="138" y="38"/>
                    </a:lnTo>
                    <a:lnTo>
                      <a:pt x="145" y="32"/>
                    </a:lnTo>
                    <a:lnTo>
                      <a:pt x="146" y="21"/>
                    </a:lnTo>
                    <a:lnTo>
                      <a:pt x="139" y="9"/>
                    </a:lnTo>
                    <a:close/>
                  </a:path>
                </a:pathLst>
              </a:custGeom>
              <a:solidFill>
                <a:srgbClr val="000000">
                  <a:alpha val="100000"/>
                </a:srgbClr>
              </a:solidFill>
              <a:ln w="9525">
                <a:noFill/>
              </a:ln>
            </p:spPr>
            <p:txBody>
              <a:bodyPr/>
              <a:p>
                <a:endParaRPr lang="zh-CN" altLang="en-US"/>
              </a:p>
            </p:txBody>
          </p:sp>
          <p:sp>
            <p:nvSpPr>
              <p:cNvPr id="44249" name="Freeform 382"/>
              <p:cNvSpPr/>
              <p:nvPr/>
            </p:nvSpPr>
            <p:spPr>
              <a:xfrm>
                <a:off x="4292" y="3286"/>
                <a:ext cx="64" cy="15"/>
              </a:xfrm>
              <a:custGeom>
                <a:avLst/>
                <a:gdLst>
                  <a:gd name="txL" fmla="*/ 0 w 129"/>
                  <a:gd name="txT" fmla="*/ 0 h 30"/>
                  <a:gd name="txR" fmla="*/ 129 w 129"/>
                  <a:gd name="txB" fmla="*/ 30 h 3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Lst>
                <a:rect l="txL" t="txT" r="txR" b="txB"/>
                <a:pathLst>
                  <a:path w="129" h="30">
                    <a:moveTo>
                      <a:pt x="4" y="30"/>
                    </a:moveTo>
                    <a:lnTo>
                      <a:pt x="4" y="30"/>
                    </a:lnTo>
                    <a:lnTo>
                      <a:pt x="17" y="23"/>
                    </a:lnTo>
                    <a:lnTo>
                      <a:pt x="33" y="17"/>
                    </a:lnTo>
                    <a:lnTo>
                      <a:pt x="50" y="14"/>
                    </a:lnTo>
                    <a:lnTo>
                      <a:pt x="69" y="12"/>
                    </a:lnTo>
                    <a:lnTo>
                      <a:pt x="86" y="12"/>
                    </a:lnTo>
                    <a:lnTo>
                      <a:pt x="102" y="12"/>
                    </a:lnTo>
                    <a:lnTo>
                      <a:pt x="115" y="15"/>
                    </a:lnTo>
                    <a:lnTo>
                      <a:pt x="124" y="20"/>
                    </a:lnTo>
                    <a:lnTo>
                      <a:pt x="129" y="10"/>
                    </a:lnTo>
                    <a:lnTo>
                      <a:pt x="117" y="6"/>
                    </a:lnTo>
                    <a:lnTo>
                      <a:pt x="102" y="2"/>
                    </a:lnTo>
                    <a:lnTo>
                      <a:pt x="86" y="0"/>
                    </a:lnTo>
                    <a:lnTo>
                      <a:pt x="69" y="2"/>
                    </a:lnTo>
                    <a:lnTo>
                      <a:pt x="50" y="5"/>
                    </a:lnTo>
                    <a:lnTo>
                      <a:pt x="31" y="8"/>
                    </a:lnTo>
                    <a:lnTo>
                      <a:pt x="15" y="14"/>
                    </a:lnTo>
                    <a:lnTo>
                      <a:pt x="0" y="21"/>
                    </a:lnTo>
                    <a:lnTo>
                      <a:pt x="4" y="30"/>
                    </a:lnTo>
                    <a:close/>
                  </a:path>
                </a:pathLst>
              </a:custGeom>
              <a:solidFill>
                <a:srgbClr val="000000">
                  <a:alpha val="100000"/>
                </a:srgbClr>
              </a:solidFill>
              <a:ln w="9525">
                <a:noFill/>
              </a:ln>
            </p:spPr>
            <p:txBody>
              <a:bodyPr/>
              <a:p>
                <a:endParaRPr lang="zh-CN" altLang="en-US"/>
              </a:p>
            </p:txBody>
          </p:sp>
          <p:sp>
            <p:nvSpPr>
              <p:cNvPr id="44250" name="Freeform 383"/>
              <p:cNvSpPr/>
              <p:nvPr/>
            </p:nvSpPr>
            <p:spPr>
              <a:xfrm>
                <a:off x="4283" y="3296"/>
                <a:ext cx="16" cy="18"/>
              </a:xfrm>
              <a:custGeom>
                <a:avLst/>
                <a:gdLst>
                  <a:gd name="txL" fmla="*/ 0 w 33"/>
                  <a:gd name="txT" fmla="*/ 0 h 36"/>
                  <a:gd name="txR" fmla="*/ 33 w 33"/>
                  <a:gd name="txB" fmla="*/ 36 h 36"/>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3" h="36">
                    <a:moveTo>
                      <a:pt x="28" y="21"/>
                    </a:moveTo>
                    <a:lnTo>
                      <a:pt x="28" y="21"/>
                    </a:lnTo>
                    <a:lnTo>
                      <a:pt x="22" y="24"/>
                    </a:lnTo>
                    <a:lnTo>
                      <a:pt x="16" y="24"/>
                    </a:lnTo>
                    <a:lnTo>
                      <a:pt x="12" y="24"/>
                    </a:lnTo>
                    <a:lnTo>
                      <a:pt x="11" y="23"/>
                    </a:lnTo>
                    <a:lnTo>
                      <a:pt x="10" y="23"/>
                    </a:lnTo>
                    <a:lnTo>
                      <a:pt x="11" y="21"/>
                    </a:lnTo>
                    <a:lnTo>
                      <a:pt x="14" y="15"/>
                    </a:lnTo>
                    <a:lnTo>
                      <a:pt x="22" y="9"/>
                    </a:lnTo>
                    <a:lnTo>
                      <a:pt x="18" y="0"/>
                    </a:lnTo>
                    <a:lnTo>
                      <a:pt x="7" y="8"/>
                    </a:lnTo>
                    <a:lnTo>
                      <a:pt x="2" y="16"/>
                    </a:lnTo>
                    <a:lnTo>
                      <a:pt x="0" y="23"/>
                    </a:lnTo>
                    <a:lnTo>
                      <a:pt x="4" y="30"/>
                    </a:lnTo>
                    <a:lnTo>
                      <a:pt x="10" y="33"/>
                    </a:lnTo>
                    <a:lnTo>
                      <a:pt x="16" y="36"/>
                    </a:lnTo>
                    <a:lnTo>
                      <a:pt x="25" y="33"/>
                    </a:lnTo>
                    <a:lnTo>
                      <a:pt x="33" y="30"/>
                    </a:lnTo>
                    <a:lnTo>
                      <a:pt x="28" y="21"/>
                    </a:lnTo>
                    <a:close/>
                  </a:path>
                </a:pathLst>
              </a:custGeom>
              <a:solidFill>
                <a:srgbClr val="000000">
                  <a:alpha val="100000"/>
                </a:srgbClr>
              </a:solidFill>
              <a:ln w="9525">
                <a:noFill/>
              </a:ln>
            </p:spPr>
            <p:txBody>
              <a:bodyPr/>
              <a:p>
                <a:endParaRPr lang="zh-CN" altLang="en-US"/>
              </a:p>
            </p:txBody>
          </p:sp>
          <p:sp>
            <p:nvSpPr>
              <p:cNvPr id="44251" name="Freeform 384"/>
              <p:cNvSpPr/>
              <p:nvPr/>
            </p:nvSpPr>
            <p:spPr>
              <a:xfrm>
                <a:off x="4297" y="3299"/>
                <a:ext cx="56" cy="12"/>
              </a:xfrm>
              <a:custGeom>
                <a:avLst/>
                <a:gdLst>
                  <a:gd name="txL" fmla="*/ 0 w 112"/>
                  <a:gd name="txT" fmla="*/ 0 h 26"/>
                  <a:gd name="txR" fmla="*/ 112 w 112"/>
                  <a:gd name="txB" fmla="*/ 26 h 26"/>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12" h="26">
                    <a:moveTo>
                      <a:pt x="112" y="12"/>
                    </a:moveTo>
                    <a:lnTo>
                      <a:pt x="112" y="12"/>
                    </a:lnTo>
                    <a:lnTo>
                      <a:pt x="101" y="5"/>
                    </a:lnTo>
                    <a:lnTo>
                      <a:pt x="89" y="2"/>
                    </a:lnTo>
                    <a:lnTo>
                      <a:pt x="74" y="0"/>
                    </a:lnTo>
                    <a:lnTo>
                      <a:pt x="58" y="3"/>
                    </a:lnTo>
                    <a:lnTo>
                      <a:pt x="40" y="5"/>
                    </a:lnTo>
                    <a:lnTo>
                      <a:pt x="23" y="9"/>
                    </a:lnTo>
                    <a:lnTo>
                      <a:pt x="10" y="13"/>
                    </a:lnTo>
                    <a:lnTo>
                      <a:pt x="0" y="17"/>
                    </a:lnTo>
                    <a:lnTo>
                      <a:pt x="5" y="26"/>
                    </a:lnTo>
                    <a:lnTo>
                      <a:pt x="13" y="22"/>
                    </a:lnTo>
                    <a:lnTo>
                      <a:pt x="25" y="18"/>
                    </a:lnTo>
                    <a:lnTo>
                      <a:pt x="40" y="14"/>
                    </a:lnTo>
                    <a:lnTo>
                      <a:pt x="58" y="12"/>
                    </a:lnTo>
                    <a:lnTo>
                      <a:pt x="74" y="12"/>
                    </a:lnTo>
                    <a:lnTo>
                      <a:pt x="89" y="11"/>
                    </a:lnTo>
                    <a:lnTo>
                      <a:pt x="99" y="14"/>
                    </a:lnTo>
                    <a:lnTo>
                      <a:pt x="102" y="17"/>
                    </a:lnTo>
                    <a:lnTo>
                      <a:pt x="112" y="12"/>
                    </a:lnTo>
                    <a:close/>
                  </a:path>
                </a:pathLst>
              </a:custGeom>
              <a:solidFill>
                <a:srgbClr val="000000">
                  <a:alpha val="100000"/>
                </a:srgbClr>
              </a:solidFill>
              <a:ln w="9525">
                <a:noFill/>
              </a:ln>
            </p:spPr>
            <p:txBody>
              <a:bodyPr/>
              <a:p>
                <a:endParaRPr lang="zh-CN" altLang="en-US"/>
              </a:p>
            </p:txBody>
          </p:sp>
          <p:sp>
            <p:nvSpPr>
              <p:cNvPr id="44252" name="Freeform 385"/>
              <p:cNvSpPr/>
              <p:nvPr/>
            </p:nvSpPr>
            <p:spPr>
              <a:xfrm>
                <a:off x="4348" y="3291"/>
                <a:ext cx="13" cy="19"/>
              </a:xfrm>
              <a:custGeom>
                <a:avLst/>
                <a:gdLst>
                  <a:gd name="txL" fmla="*/ 0 w 26"/>
                  <a:gd name="txT" fmla="*/ 0 h 38"/>
                  <a:gd name="txR" fmla="*/ 26 w 26"/>
                  <a:gd name="txB" fmla="*/ 38 h 38"/>
                </a:gdLst>
                <a:ahLst/>
                <a:cxnLst>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0"/>
                  </a:cxn>
                  <a:cxn ang="0">
                    <a:pos x="1" y="0"/>
                  </a:cxn>
                  <a:cxn ang="0">
                    <a:pos x="1" y="1"/>
                  </a:cxn>
                </a:cxnLst>
                <a:rect l="txL" t="txT" r="txR" b="txB"/>
                <a:pathLst>
                  <a:path w="26" h="38">
                    <a:moveTo>
                      <a:pt x="12" y="10"/>
                    </a:moveTo>
                    <a:lnTo>
                      <a:pt x="12" y="10"/>
                    </a:lnTo>
                    <a:lnTo>
                      <a:pt x="17" y="18"/>
                    </a:lnTo>
                    <a:lnTo>
                      <a:pt x="15" y="26"/>
                    </a:lnTo>
                    <a:lnTo>
                      <a:pt x="13" y="29"/>
                    </a:lnTo>
                    <a:lnTo>
                      <a:pt x="10" y="27"/>
                    </a:lnTo>
                    <a:lnTo>
                      <a:pt x="0" y="32"/>
                    </a:lnTo>
                    <a:lnTo>
                      <a:pt x="13" y="38"/>
                    </a:lnTo>
                    <a:lnTo>
                      <a:pt x="25" y="30"/>
                    </a:lnTo>
                    <a:lnTo>
                      <a:pt x="26" y="15"/>
                    </a:lnTo>
                    <a:lnTo>
                      <a:pt x="17" y="0"/>
                    </a:lnTo>
                    <a:lnTo>
                      <a:pt x="12" y="10"/>
                    </a:lnTo>
                    <a:close/>
                  </a:path>
                </a:pathLst>
              </a:custGeom>
              <a:solidFill>
                <a:srgbClr val="000000">
                  <a:alpha val="100000"/>
                </a:srgbClr>
              </a:solidFill>
              <a:ln w="9525">
                <a:noFill/>
              </a:ln>
            </p:spPr>
            <p:txBody>
              <a:bodyPr/>
              <a:p>
                <a:endParaRPr lang="zh-CN" altLang="en-US"/>
              </a:p>
            </p:txBody>
          </p:sp>
          <p:sp>
            <p:nvSpPr>
              <p:cNvPr id="44253" name="Freeform 386"/>
              <p:cNvSpPr/>
              <p:nvPr/>
            </p:nvSpPr>
            <p:spPr>
              <a:xfrm>
                <a:off x="4201" y="3381"/>
                <a:ext cx="3" cy="5"/>
              </a:xfrm>
              <a:custGeom>
                <a:avLst/>
                <a:gdLst>
                  <a:gd name="txL" fmla="*/ 0 w 7"/>
                  <a:gd name="txT" fmla="*/ 0 h 9"/>
                  <a:gd name="txR" fmla="*/ 7 w 7"/>
                  <a:gd name="txB" fmla="*/ 9 h 9"/>
                </a:gdLst>
                <a:ahLst/>
                <a:cxnLst>
                  <a:cxn ang="0">
                    <a:pos x="0" y="0"/>
                  </a:cxn>
                  <a:cxn ang="0">
                    <a:pos x="0" y="0"/>
                  </a:cxn>
                  <a:cxn ang="0">
                    <a:pos x="0" y="1"/>
                  </a:cxn>
                  <a:cxn ang="0">
                    <a:pos x="0" y="1"/>
                  </a:cxn>
                  <a:cxn ang="0">
                    <a:pos x="0" y="1"/>
                  </a:cxn>
                  <a:cxn ang="0">
                    <a:pos x="0" y="0"/>
                  </a:cxn>
                </a:cxnLst>
                <a:rect l="txL" t="txT" r="txR" b="txB"/>
                <a:pathLst>
                  <a:path w="7" h="9">
                    <a:moveTo>
                      <a:pt x="7" y="0"/>
                    </a:moveTo>
                    <a:lnTo>
                      <a:pt x="3" y="0"/>
                    </a:lnTo>
                    <a:lnTo>
                      <a:pt x="0" y="2"/>
                    </a:lnTo>
                    <a:lnTo>
                      <a:pt x="0" y="7"/>
                    </a:lnTo>
                    <a:lnTo>
                      <a:pt x="2" y="9"/>
                    </a:lnTo>
                    <a:lnTo>
                      <a:pt x="7" y="0"/>
                    </a:lnTo>
                    <a:close/>
                  </a:path>
                </a:pathLst>
              </a:custGeom>
              <a:solidFill>
                <a:srgbClr val="000000">
                  <a:alpha val="100000"/>
                </a:srgbClr>
              </a:solidFill>
              <a:ln w="9525">
                <a:noFill/>
              </a:ln>
            </p:spPr>
            <p:txBody>
              <a:bodyPr/>
              <a:p>
                <a:endParaRPr lang="zh-CN" altLang="en-US"/>
              </a:p>
            </p:txBody>
          </p:sp>
          <p:sp>
            <p:nvSpPr>
              <p:cNvPr id="44254" name="Freeform 387"/>
              <p:cNvSpPr/>
              <p:nvPr/>
            </p:nvSpPr>
            <p:spPr>
              <a:xfrm>
                <a:off x="4202" y="3381"/>
                <a:ext cx="32" cy="25"/>
              </a:xfrm>
              <a:custGeom>
                <a:avLst/>
                <a:gdLst>
                  <a:gd name="txL" fmla="*/ 0 w 63"/>
                  <a:gd name="txT" fmla="*/ 0 h 50"/>
                  <a:gd name="txR" fmla="*/ 63 w 63"/>
                  <a:gd name="txB" fmla="*/ 50 h 50"/>
                </a:gdLst>
                <a:ahLst/>
                <a:cxnLst>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3" h="50">
                    <a:moveTo>
                      <a:pt x="63" y="43"/>
                    </a:moveTo>
                    <a:lnTo>
                      <a:pt x="60" y="40"/>
                    </a:lnTo>
                    <a:lnTo>
                      <a:pt x="56" y="38"/>
                    </a:lnTo>
                    <a:lnTo>
                      <a:pt x="50" y="32"/>
                    </a:lnTo>
                    <a:lnTo>
                      <a:pt x="40" y="25"/>
                    </a:lnTo>
                    <a:lnTo>
                      <a:pt x="30" y="17"/>
                    </a:lnTo>
                    <a:lnTo>
                      <a:pt x="21" y="11"/>
                    </a:lnTo>
                    <a:lnTo>
                      <a:pt x="12" y="5"/>
                    </a:lnTo>
                    <a:lnTo>
                      <a:pt x="5" y="0"/>
                    </a:lnTo>
                    <a:lnTo>
                      <a:pt x="0" y="9"/>
                    </a:lnTo>
                    <a:lnTo>
                      <a:pt x="7" y="14"/>
                    </a:lnTo>
                    <a:lnTo>
                      <a:pt x="16" y="20"/>
                    </a:lnTo>
                    <a:lnTo>
                      <a:pt x="25" y="27"/>
                    </a:lnTo>
                    <a:lnTo>
                      <a:pt x="36" y="32"/>
                    </a:lnTo>
                    <a:lnTo>
                      <a:pt x="43" y="39"/>
                    </a:lnTo>
                    <a:lnTo>
                      <a:pt x="50" y="45"/>
                    </a:lnTo>
                    <a:lnTo>
                      <a:pt x="55" y="50"/>
                    </a:lnTo>
                    <a:lnTo>
                      <a:pt x="56" y="50"/>
                    </a:lnTo>
                    <a:lnTo>
                      <a:pt x="63" y="43"/>
                    </a:lnTo>
                    <a:close/>
                  </a:path>
                </a:pathLst>
              </a:custGeom>
              <a:solidFill>
                <a:srgbClr val="000000">
                  <a:alpha val="100000"/>
                </a:srgbClr>
              </a:solidFill>
              <a:ln w="9525">
                <a:noFill/>
              </a:ln>
            </p:spPr>
            <p:txBody>
              <a:bodyPr/>
              <a:p>
                <a:endParaRPr lang="zh-CN" altLang="en-US"/>
              </a:p>
            </p:txBody>
          </p:sp>
          <p:sp>
            <p:nvSpPr>
              <p:cNvPr id="44255" name="Freeform 388"/>
              <p:cNvSpPr/>
              <p:nvPr/>
            </p:nvSpPr>
            <p:spPr>
              <a:xfrm>
                <a:off x="4230" y="3402"/>
                <a:ext cx="4" cy="4"/>
              </a:xfrm>
              <a:custGeom>
                <a:avLst/>
                <a:gdLst>
                  <a:gd name="txL" fmla="*/ 0 w 9"/>
                  <a:gd name="txT" fmla="*/ 0 h 8"/>
                  <a:gd name="txR" fmla="*/ 9 w 9"/>
                  <a:gd name="txB" fmla="*/ 8 h 8"/>
                </a:gdLst>
                <a:ahLst/>
                <a:cxnLst>
                  <a:cxn ang="0">
                    <a:pos x="0" y="1"/>
                  </a:cxn>
                  <a:cxn ang="0">
                    <a:pos x="0" y="1"/>
                  </a:cxn>
                  <a:cxn ang="0">
                    <a:pos x="0" y="1"/>
                  </a:cxn>
                  <a:cxn ang="0">
                    <a:pos x="0" y="1"/>
                  </a:cxn>
                  <a:cxn ang="0">
                    <a:pos x="0" y="0"/>
                  </a:cxn>
                  <a:cxn ang="0">
                    <a:pos x="0" y="1"/>
                  </a:cxn>
                </a:cxnLst>
                <a:rect l="txL" t="txT" r="txR" b="txB"/>
                <a:pathLst>
                  <a:path w="9" h="8">
                    <a:moveTo>
                      <a:pt x="0" y="7"/>
                    </a:moveTo>
                    <a:lnTo>
                      <a:pt x="4" y="8"/>
                    </a:lnTo>
                    <a:lnTo>
                      <a:pt x="7" y="7"/>
                    </a:lnTo>
                    <a:lnTo>
                      <a:pt x="9" y="3"/>
                    </a:lnTo>
                    <a:lnTo>
                      <a:pt x="7" y="0"/>
                    </a:lnTo>
                    <a:lnTo>
                      <a:pt x="0" y="7"/>
                    </a:lnTo>
                    <a:close/>
                  </a:path>
                </a:pathLst>
              </a:custGeom>
              <a:solidFill>
                <a:srgbClr val="000000">
                  <a:alpha val="100000"/>
                </a:srgbClr>
              </a:solidFill>
              <a:ln w="9525">
                <a:noFill/>
              </a:ln>
            </p:spPr>
            <p:txBody>
              <a:bodyPr/>
              <a:p>
                <a:endParaRPr lang="zh-CN" altLang="en-US"/>
              </a:p>
            </p:txBody>
          </p:sp>
          <p:sp>
            <p:nvSpPr>
              <p:cNvPr id="44256" name="Freeform 389"/>
              <p:cNvSpPr/>
              <p:nvPr/>
            </p:nvSpPr>
            <p:spPr>
              <a:xfrm>
                <a:off x="4549" y="3430"/>
                <a:ext cx="2" cy="6"/>
              </a:xfrm>
              <a:custGeom>
                <a:avLst/>
                <a:gdLst>
                  <a:gd name="txL" fmla="*/ 0 w 5"/>
                  <a:gd name="txT" fmla="*/ 0 h 12"/>
                  <a:gd name="txR" fmla="*/ 5 w 5"/>
                  <a:gd name="txB" fmla="*/ 12 h 12"/>
                </a:gdLst>
                <a:ahLst/>
                <a:cxnLst>
                  <a:cxn ang="0">
                    <a:pos x="0" y="0"/>
                  </a:cxn>
                  <a:cxn ang="0">
                    <a:pos x="0" y="1"/>
                  </a:cxn>
                  <a:cxn ang="0">
                    <a:pos x="0" y="1"/>
                  </a:cxn>
                  <a:cxn ang="0">
                    <a:pos x="0" y="1"/>
                  </a:cxn>
                  <a:cxn ang="0">
                    <a:pos x="0" y="1"/>
                  </a:cxn>
                  <a:cxn ang="0">
                    <a:pos x="0" y="0"/>
                  </a:cxn>
                </a:cxnLst>
                <a:rect l="txL" t="txT" r="txR" b="txB"/>
                <a:pathLst>
                  <a:path w="5" h="12">
                    <a:moveTo>
                      <a:pt x="5" y="0"/>
                    </a:moveTo>
                    <a:lnTo>
                      <a:pt x="1" y="2"/>
                    </a:lnTo>
                    <a:lnTo>
                      <a:pt x="0" y="6"/>
                    </a:lnTo>
                    <a:lnTo>
                      <a:pt x="1" y="9"/>
                    </a:lnTo>
                    <a:lnTo>
                      <a:pt x="5" y="12"/>
                    </a:lnTo>
                    <a:lnTo>
                      <a:pt x="5" y="0"/>
                    </a:lnTo>
                    <a:close/>
                  </a:path>
                </a:pathLst>
              </a:custGeom>
              <a:solidFill>
                <a:srgbClr val="000000">
                  <a:alpha val="100000"/>
                </a:srgbClr>
              </a:solidFill>
              <a:ln w="9525">
                <a:noFill/>
              </a:ln>
            </p:spPr>
            <p:txBody>
              <a:bodyPr/>
              <a:p>
                <a:endParaRPr lang="zh-CN" altLang="en-US"/>
              </a:p>
            </p:txBody>
          </p:sp>
          <p:sp>
            <p:nvSpPr>
              <p:cNvPr id="44257" name="Freeform 390"/>
              <p:cNvSpPr/>
              <p:nvPr/>
            </p:nvSpPr>
            <p:spPr>
              <a:xfrm>
                <a:off x="4551" y="3409"/>
                <a:ext cx="58" cy="28"/>
              </a:xfrm>
              <a:custGeom>
                <a:avLst/>
                <a:gdLst>
                  <a:gd name="txL" fmla="*/ 0 w 115"/>
                  <a:gd name="txT" fmla="*/ 0 h 55"/>
                  <a:gd name="txR" fmla="*/ 115 w 115"/>
                  <a:gd name="txB" fmla="*/ 55 h 55"/>
                </a:gdLst>
                <a:ahLst/>
                <a:cxnLst>
                  <a:cxn ang="0">
                    <a:pos x="1" y="0"/>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115" h="55">
                    <a:moveTo>
                      <a:pt x="108" y="0"/>
                    </a:moveTo>
                    <a:lnTo>
                      <a:pt x="87" y="19"/>
                    </a:lnTo>
                    <a:lnTo>
                      <a:pt x="72" y="31"/>
                    </a:lnTo>
                    <a:lnTo>
                      <a:pt x="58" y="39"/>
                    </a:lnTo>
                    <a:lnTo>
                      <a:pt x="48" y="42"/>
                    </a:lnTo>
                    <a:lnTo>
                      <a:pt x="38" y="43"/>
                    </a:lnTo>
                    <a:lnTo>
                      <a:pt x="26" y="43"/>
                    </a:lnTo>
                    <a:lnTo>
                      <a:pt x="14" y="41"/>
                    </a:lnTo>
                    <a:lnTo>
                      <a:pt x="0" y="41"/>
                    </a:lnTo>
                    <a:lnTo>
                      <a:pt x="0" y="53"/>
                    </a:lnTo>
                    <a:lnTo>
                      <a:pt x="14" y="53"/>
                    </a:lnTo>
                    <a:lnTo>
                      <a:pt x="26" y="53"/>
                    </a:lnTo>
                    <a:lnTo>
                      <a:pt x="38" y="55"/>
                    </a:lnTo>
                    <a:lnTo>
                      <a:pt x="50" y="51"/>
                    </a:lnTo>
                    <a:lnTo>
                      <a:pt x="63" y="48"/>
                    </a:lnTo>
                    <a:lnTo>
                      <a:pt x="77" y="40"/>
                    </a:lnTo>
                    <a:lnTo>
                      <a:pt x="94" y="26"/>
                    </a:lnTo>
                    <a:lnTo>
                      <a:pt x="115" y="6"/>
                    </a:lnTo>
                    <a:lnTo>
                      <a:pt x="108" y="0"/>
                    </a:lnTo>
                    <a:close/>
                  </a:path>
                </a:pathLst>
              </a:custGeom>
              <a:solidFill>
                <a:srgbClr val="000000">
                  <a:alpha val="100000"/>
                </a:srgbClr>
              </a:solidFill>
              <a:ln w="9525">
                <a:noFill/>
              </a:ln>
            </p:spPr>
            <p:txBody>
              <a:bodyPr/>
              <a:p>
                <a:endParaRPr lang="zh-CN" altLang="en-US"/>
              </a:p>
            </p:txBody>
          </p:sp>
          <p:sp>
            <p:nvSpPr>
              <p:cNvPr id="44258" name="Freeform 391"/>
              <p:cNvSpPr/>
              <p:nvPr/>
            </p:nvSpPr>
            <p:spPr>
              <a:xfrm>
                <a:off x="4605" y="3409"/>
                <a:ext cx="4" cy="4"/>
              </a:xfrm>
              <a:custGeom>
                <a:avLst/>
                <a:gdLst>
                  <a:gd name="txL" fmla="*/ 0 w 8"/>
                  <a:gd name="txT" fmla="*/ 0 h 8"/>
                  <a:gd name="txR" fmla="*/ 8 w 8"/>
                  <a:gd name="txB" fmla="*/ 8 h 8"/>
                </a:gdLst>
                <a:ahLst/>
                <a:cxnLst>
                  <a:cxn ang="0">
                    <a:pos x="1" y="1"/>
                  </a:cxn>
                  <a:cxn ang="0">
                    <a:pos x="1" y="1"/>
                  </a:cxn>
                  <a:cxn ang="0">
                    <a:pos x="1" y="1"/>
                  </a:cxn>
                  <a:cxn ang="0">
                    <a:pos x="1" y="0"/>
                  </a:cxn>
                  <a:cxn ang="0">
                    <a:pos x="0" y="1"/>
                  </a:cxn>
                  <a:cxn ang="0">
                    <a:pos x="1" y="1"/>
                  </a:cxn>
                </a:cxnLst>
                <a:rect l="txL" t="txT" r="txR" b="txB"/>
                <a:pathLst>
                  <a:path w="8" h="8">
                    <a:moveTo>
                      <a:pt x="7" y="8"/>
                    </a:moveTo>
                    <a:lnTo>
                      <a:pt x="8" y="5"/>
                    </a:lnTo>
                    <a:lnTo>
                      <a:pt x="7" y="2"/>
                    </a:lnTo>
                    <a:lnTo>
                      <a:pt x="3" y="0"/>
                    </a:lnTo>
                    <a:lnTo>
                      <a:pt x="0" y="2"/>
                    </a:lnTo>
                    <a:lnTo>
                      <a:pt x="7" y="8"/>
                    </a:lnTo>
                    <a:close/>
                  </a:path>
                </a:pathLst>
              </a:custGeom>
              <a:solidFill>
                <a:srgbClr val="000000">
                  <a:alpha val="100000"/>
                </a:srgbClr>
              </a:solidFill>
              <a:ln w="9525">
                <a:noFill/>
              </a:ln>
            </p:spPr>
            <p:txBody>
              <a:bodyPr/>
              <a:p>
                <a:endParaRPr lang="zh-CN" altLang="en-US"/>
              </a:p>
            </p:txBody>
          </p:sp>
          <p:sp>
            <p:nvSpPr>
              <p:cNvPr id="44259" name="Freeform 392"/>
              <p:cNvSpPr/>
              <p:nvPr/>
            </p:nvSpPr>
            <p:spPr>
              <a:xfrm>
                <a:off x="4601" y="3444"/>
                <a:ext cx="4" cy="4"/>
              </a:xfrm>
              <a:custGeom>
                <a:avLst/>
                <a:gdLst>
                  <a:gd name="txL" fmla="*/ 0 w 8"/>
                  <a:gd name="txT" fmla="*/ 0 h 8"/>
                  <a:gd name="txR" fmla="*/ 8 w 8"/>
                  <a:gd name="txB" fmla="*/ 8 h 8"/>
                </a:gdLst>
                <a:ahLst/>
                <a:cxnLst>
                  <a:cxn ang="0">
                    <a:pos x="1" y="1"/>
                  </a:cxn>
                  <a:cxn ang="0">
                    <a:pos x="1" y="1"/>
                  </a:cxn>
                  <a:cxn ang="0">
                    <a:pos x="1" y="1"/>
                  </a:cxn>
                  <a:cxn ang="0">
                    <a:pos x="1" y="0"/>
                  </a:cxn>
                  <a:cxn ang="0">
                    <a:pos x="0" y="1"/>
                  </a:cxn>
                  <a:cxn ang="0">
                    <a:pos x="1" y="1"/>
                  </a:cxn>
                </a:cxnLst>
                <a:rect l="txL" t="txT" r="txR" b="txB"/>
                <a:pathLst>
                  <a:path w="8" h="8">
                    <a:moveTo>
                      <a:pt x="7" y="8"/>
                    </a:moveTo>
                    <a:lnTo>
                      <a:pt x="8" y="4"/>
                    </a:lnTo>
                    <a:lnTo>
                      <a:pt x="7" y="1"/>
                    </a:lnTo>
                    <a:lnTo>
                      <a:pt x="3" y="0"/>
                    </a:lnTo>
                    <a:lnTo>
                      <a:pt x="0" y="1"/>
                    </a:lnTo>
                    <a:lnTo>
                      <a:pt x="7" y="8"/>
                    </a:lnTo>
                    <a:close/>
                  </a:path>
                </a:pathLst>
              </a:custGeom>
              <a:solidFill>
                <a:srgbClr val="000000">
                  <a:alpha val="100000"/>
                </a:srgbClr>
              </a:solidFill>
              <a:ln w="9525">
                <a:noFill/>
              </a:ln>
            </p:spPr>
            <p:txBody>
              <a:bodyPr/>
              <a:p>
                <a:endParaRPr lang="zh-CN" altLang="en-US"/>
              </a:p>
            </p:txBody>
          </p:sp>
          <p:sp>
            <p:nvSpPr>
              <p:cNvPr id="44260" name="Freeform 393"/>
              <p:cNvSpPr/>
              <p:nvPr/>
            </p:nvSpPr>
            <p:spPr>
              <a:xfrm>
                <a:off x="4543" y="3444"/>
                <a:ext cx="62" cy="23"/>
              </a:xfrm>
              <a:custGeom>
                <a:avLst/>
                <a:gdLst>
                  <a:gd name="txL" fmla="*/ 0 w 125"/>
                  <a:gd name="txT" fmla="*/ 0 h 46"/>
                  <a:gd name="txR" fmla="*/ 125 w 125"/>
                  <a:gd name="txB" fmla="*/ 46 h 46"/>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25" h="46">
                    <a:moveTo>
                      <a:pt x="0" y="34"/>
                    </a:moveTo>
                    <a:lnTo>
                      <a:pt x="15" y="42"/>
                    </a:lnTo>
                    <a:lnTo>
                      <a:pt x="33" y="46"/>
                    </a:lnTo>
                    <a:lnTo>
                      <a:pt x="51" y="42"/>
                    </a:lnTo>
                    <a:lnTo>
                      <a:pt x="68" y="37"/>
                    </a:lnTo>
                    <a:lnTo>
                      <a:pt x="87" y="30"/>
                    </a:lnTo>
                    <a:lnTo>
                      <a:pt x="102" y="22"/>
                    </a:lnTo>
                    <a:lnTo>
                      <a:pt x="114" y="14"/>
                    </a:lnTo>
                    <a:lnTo>
                      <a:pt x="125" y="7"/>
                    </a:lnTo>
                    <a:lnTo>
                      <a:pt x="118" y="0"/>
                    </a:lnTo>
                    <a:lnTo>
                      <a:pt x="110" y="4"/>
                    </a:lnTo>
                    <a:lnTo>
                      <a:pt x="97" y="13"/>
                    </a:lnTo>
                    <a:lnTo>
                      <a:pt x="82" y="21"/>
                    </a:lnTo>
                    <a:lnTo>
                      <a:pt x="66" y="27"/>
                    </a:lnTo>
                    <a:lnTo>
                      <a:pt x="49" y="33"/>
                    </a:lnTo>
                    <a:lnTo>
                      <a:pt x="33" y="34"/>
                    </a:lnTo>
                    <a:lnTo>
                      <a:pt x="18" y="33"/>
                    </a:lnTo>
                    <a:lnTo>
                      <a:pt x="7" y="27"/>
                    </a:lnTo>
                    <a:lnTo>
                      <a:pt x="0" y="34"/>
                    </a:lnTo>
                    <a:close/>
                  </a:path>
                </a:pathLst>
              </a:custGeom>
              <a:solidFill>
                <a:srgbClr val="000000">
                  <a:alpha val="100000"/>
                </a:srgbClr>
              </a:solidFill>
              <a:ln w="9525">
                <a:noFill/>
              </a:ln>
            </p:spPr>
            <p:txBody>
              <a:bodyPr/>
              <a:p>
                <a:endParaRPr lang="zh-CN" altLang="en-US"/>
              </a:p>
            </p:txBody>
          </p:sp>
          <p:sp>
            <p:nvSpPr>
              <p:cNvPr id="44261" name="Freeform 394"/>
              <p:cNvSpPr/>
              <p:nvPr/>
            </p:nvSpPr>
            <p:spPr>
              <a:xfrm>
                <a:off x="4542" y="3458"/>
                <a:ext cx="4" cy="4"/>
              </a:xfrm>
              <a:custGeom>
                <a:avLst/>
                <a:gdLst>
                  <a:gd name="txL" fmla="*/ 0 w 8"/>
                  <a:gd name="txT" fmla="*/ 0 h 8"/>
                  <a:gd name="txR" fmla="*/ 8 w 8"/>
                  <a:gd name="txB" fmla="*/ 8 h 8"/>
                </a:gdLst>
                <a:ahLst/>
                <a:cxnLst>
                  <a:cxn ang="0">
                    <a:pos x="1" y="1"/>
                  </a:cxn>
                  <a:cxn ang="0">
                    <a:pos x="1" y="0"/>
                  </a:cxn>
                  <a:cxn ang="0">
                    <a:pos x="1" y="1"/>
                  </a:cxn>
                  <a:cxn ang="0">
                    <a:pos x="0" y="1"/>
                  </a:cxn>
                  <a:cxn ang="0">
                    <a:pos x="1" y="1"/>
                  </a:cxn>
                  <a:cxn ang="0">
                    <a:pos x="1" y="1"/>
                  </a:cxn>
                </a:cxnLst>
                <a:rect l="txL" t="txT" r="txR" b="txB"/>
                <a:pathLst>
                  <a:path w="8" h="8">
                    <a:moveTo>
                      <a:pt x="8" y="1"/>
                    </a:moveTo>
                    <a:lnTo>
                      <a:pt x="5" y="0"/>
                    </a:lnTo>
                    <a:lnTo>
                      <a:pt x="1" y="1"/>
                    </a:lnTo>
                    <a:lnTo>
                      <a:pt x="0" y="5"/>
                    </a:lnTo>
                    <a:lnTo>
                      <a:pt x="1" y="8"/>
                    </a:lnTo>
                    <a:lnTo>
                      <a:pt x="8" y="1"/>
                    </a:lnTo>
                    <a:close/>
                  </a:path>
                </a:pathLst>
              </a:custGeom>
              <a:solidFill>
                <a:srgbClr val="000000">
                  <a:alpha val="100000"/>
                </a:srgbClr>
              </a:solidFill>
              <a:ln w="9525">
                <a:noFill/>
              </a:ln>
            </p:spPr>
            <p:txBody>
              <a:bodyPr/>
              <a:p>
                <a:endParaRPr lang="zh-CN" altLang="en-US"/>
              </a:p>
            </p:txBody>
          </p:sp>
          <p:sp>
            <p:nvSpPr>
              <p:cNvPr id="44262" name="Freeform 395"/>
              <p:cNvSpPr/>
              <p:nvPr/>
            </p:nvSpPr>
            <p:spPr>
              <a:xfrm>
                <a:off x="4537" y="3484"/>
                <a:ext cx="3" cy="4"/>
              </a:xfrm>
              <a:custGeom>
                <a:avLst/>
                <a:gdLst>
                  <a:gd name="txL" fmla="*/ 0 w 6"/>
                  <a:gd name="txT" fmla="*/ 0 h 9"/>
                  <a:gd name="txR" fmla="*/ 6 w 6"/>
                  <a:gd name="txB" fmla="*/ 9 h 9"/>
                </a:gdLst>
                <a:ahLst/>
                <a:cxnLst>
                  <a:cxn ang="0">
                    <a:pos x="1" y="0"/>
                  </a:cxn>
                  <a:cxn ang="0">
                    <a:pos x="1" y="0"/>
                  </a:cxn>
                  <a:cxn ang="0">
                    <a:pos x="0" y="0"/>
                  </a:cxn>
                  <a:cxn ang="0">
                    <a:pos x="1" y="0"/>
                  </a:cxn>
                  <a:cxn ang="0">
                    <a:pos x="1" y="0"/>
                  </a:cxn>
                  <a:cxn ang="0">
                    <a:pos x="1" y="0"/>
                  </a:cxn>
                </a:cxnLst>
                <a:rect l="txL" t="txT" r="txR" b="txB"/>
                <a:pathLst>
                  <a:path w="6" h="9">
                    <a:moveTo>
                      <a:pt x="6" y="0"/>
                    </a:moveTo>
                    <a:lnTo>
                      <a:pt x="2" y="1"/>
                    </a:lnTo>
                    <a:lnTo>
                      <a:pt x="0" y="4"/>
                    </a:lnTo>
                    <a:lnTo>
                      <a:pt x="1" y="7"/>
                    </a:lnTo>
                    <a:lnTo>
                      <a:pt x="3" y="9"/>
                    </a:lnTo>
                    <a:lnTo>
                      <a:pt x="6" y="0"/>
                    </a:lnTo>
                    <a:close/>
                  </a:path>
                </a:pathLst>
              </a:custGeom>
              <a:solidFill>
                <a:srgbClr val="000000">
                  <a:alpha val="100000"/>
                </a:srgbClr>
              </a:solidFill>
              <a:ln w="9525">
                <a:noFill/>
              </a:ln>
            </p:spPr>
            <p:txBody>
              <a:bodyPr/>
              <a:p>
                <a:endParaRPr lang="zh-CN" altLang="en-US"/>
              </a:p>
            </p:txBody>
          </p:sp>
          <p:sp>
            <p:nvSpPr>
              <p:cNvPr id="44263" name="Freeform 396"/>
              <p:cNvSpPr/>
              <p:nvPr/>
            </p:nvSpPr>
            <p:spPr>
              <a:xfrm>
                <a:off x="4539" y="3473"/>
                <a:ext cx="54" cy="19"/>
              </a:xfrm>
              <a:custGeom>
                <a:avLst/>
                <a:gdLst>
                  <a:gd name="txL" fmla="*/ 0 w 110"/>
                  <a:gd name="txT" fmla="*/ 0 h 37"/>
                  <a:gd name="txR" fmla="*/ 110 w 110"/>
                  <a:gd name="txB" fmla="*/ 37 h 37"/>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110" h="37">
                    <a:moveTo>
                      <a:pt x="105" y="0"/>
                    </a:moveTo>
                    <a:lnTo>
                      <a:pt x="89" y="11"/>
                    </a:lnTo>
                    <a:lnTo>
                      <a:pt x="75" y="18"/>
                    </a:lnTo>
                    <a:lnTo>
                      <a:pt x="60" y="23"/>
                    </a:lnTo>
                    <a:lnTo>
                      <a:pt x="48" y="26"/>
                    </a:lnTo>
                    <a:lnTo>
                      <a:pt x="34" y="26"/>
                    </a:lnTo>
                    <a:lnTo>
                      <a:pt x="22" y="27"/>
                    </a:lnTo>
                    <a:lnTo>
                      <a:pt x="12" y="25"/>
                    </a:lnTo>
                    <a:lnTo>
                      <a:pt x="3" y="21"/>
                    </a:lnTo>
                    <a:lnTo>
                      <a:pt x="0" y="30"/>
                    </a:lnTo>
                    <a:lnTo>
                      <a:pt x="10" y="34"/>
                    </a:lnTo>
                    <a:lnTo>
                      <a:pt x="22" y="36"/>
                    </a:lnTo>
                    <a:lnTo>
                      <a:pt x="34" y="37"/>
                    </a:lnTo>
                    <a:lnTo>
                      <a:pt x="48" y="35"/>
                    </a:lnTo>
                    <a:lnTo>
                      <a:pt x="63" y="33"/>
                    </a:lnTo>
                    <a:lnTo>
                      <a:pt x="78" y="27"/>
                    </a:lnTo>
                    <a:lnTo>
                      <a:pt x="94" y="20"/>
                    </a:lnTo>
                    <a:lnTo>
                      <a:pt x="110" y="10"/>
                    </a:lnTo>
                    <a:lnTo>
                      <a:pt x="105" y="0"/>
                    </a:lnTo>
                    <a:close/>
                  </a:path>
                </a:pathLst>
              </a:custGeom>
              <a:solidFill>
                <a:srgbClr val="000000">
                  <a:alpha val="100000"/>
                </a:srgbClr>
              </a:solidFill>
              <a:ln w="9525">
                <a:noFill/>
              </a:ln>
            </p:spPr>
            <p:txBody>
              <a:bodyPr/>
              <a:p>
                <a:endParaRPr lang="zh-CN" altLang="en-US"/>
              </a:p>
            </p:txBody>
          </p:sp>
          <p:sp>
            <p:nvSpPr>
              <p:cNvPr id="44264" name="Freeform 397"/>
              <p:cNvSpPr/>
              <p:nvPr/>
            </p:nvSpPr>
            <p:spPr>
              <a:xfrm>
                <a:off x="4591" y="3473"/>
                <a:ext cx="4" cy="5"/>
              </a:xfrm>
              <a:custGeom>
                <a:avLst/>
                <a:gdLst>
                  <a:gd name="txL" fmla="*/ 0 w 7"/>
                  <a:gd name="txT" fmla="*/ 0 h 10"/>
                  <a:gd name="txR" fmla="*/ 7 w 7"/>
                  <a:gd name="txB" fmla="*/ 10 h 10"/>
                </a:gdLst>
                <a:ahLst/>
                <a:cxnLst>
                  <a:cxn ang="0">
                    <a:pos x="1" y="1"/>
                  </a:cxn>
                  <a:cxn ang="0">
                    <a:pos x="1" y="1"/>
                  </a:cxn>
                  <a:cxn ang="0">
                    <a:pos x="1" y="1"/>
                  </a:cxn>
                  <a:cxn ang="0">
                    <a:pos x="1" y="0"/>
                  </a:cxn>
                  <a:cxn ang="0">
                    <a:pos x="0" y="0"/>
                  </a:cxn>
                  <a:cxn ang="0">
                    <a:pos x="1" y="1"/>
                  </a:cxn>
                </a:cxnLst>
                <a:rect l="txL" t="txT" r="txR" b="txB"/>
                <a:pathLst>
                  <a:path w="7" h="10">
                    <a:moveTo>
                      <a:pt x="5" y="10"/>
                    </a:moveTo>
                    <a:lnTo>
                      <a:pt x="7" y="7"/>
                    </a:lnTo>
                    <a:lnTo>
                      <a:pt x="7" y="3"/>
                    </a:lnTo>
                    <a:lnTo>
                      <a:pt x="4" y="0"/>
                    </a:lnTo>
                    <a:lnTo>
                      <a:pt x="0" y="0"/>
                    </a:lnTo>
                    <a:lnTo>
                      <a:pt x="5" y="10"/>
                    </a:lnTo>
                    <a:close/>
                  </a:path>
                </a:pathLst>
              </a:custGeom>
              <a:solidFill>
                <a:srgbClr val="000000">
                  <a:alpha val="100000"/>
                </a:srgbClr>
              </a:solidFill>
              <a:ln w="9525">
                <a:noFill/>
              </a:ln>
            </p:spPr>
            <p:txBody>
              <a:bodyPr/>
              <a:p>
                <a:endParaRPr lang="zh-CN" altLang="en-US"/>
              </a:p>
            </p:txBody>
          </p:sp>
          <p:sp>
            <p:nvSpPr>
              <p:cNvPr id="44265" name="Freeform 398"/>
              <p:cNvSpPr/>
              <p:nvPr/>
            </p:nvSpPr>
            <p:spPr>
              <a:xfrm>
                <a:off x="4572" y="3508"/>
                <a:ext cx="2" cy="5"/>
              </a:xfrm>
              <a:custGeom>
                <a:avLst/>
                <a:gdLst>
                  <a:gd name="txL" fmla="*/ 0 w 6"/>
                  <a:gd name="txT" fmla="*/ 0 h 9"/>
                  <a:gd name="txR" fmla="*/ 6 w 6"/>
                  <a:gd name="txB" fmla="*/ 9 h 9"/>
                </a:gdLst>
                <a:ahLst/>
                <a:cxnLst>
                  <a:cxn ang="0">
                    <a:pos x="0" y="1"/>
                  </a:cxn>
                  <a:cxn ang="0">
                    <a:pos x="0" y="1"/>
                  </a:cxn>
                  <a:cxn ang="0">
                    <a:pos x="0" y="1"/>
                  </a:cxn>
                  <a:cxn ang="0">
                    <a:pos x="0" y="1"/>
                  </a:cxn>
                  <a:cxn ang="0">
                    <a:pos x="0" y="0"/>
                  </a:cxn>
                  <a:cxn ang="0">
                    <a:pos x="0" y="1"/>
                  </a:cxn>
                </a:cxnLst>
                <a:rect l="txL" t="txT" r="txR" b="txB"/>
                <a:pathLst>
                  <a:path w="6" h="9">
                    <a:moveTo>
                      <a:pt x="2" y="9"/>
                    </a:moveTo>
                    <a:lnTo>
                      <a:pt x="6" y="7"/>
                    </a:lnTo>
                    <a:lnTo>
                      <a:pt x="6" y="3"/>
                    </a:lnTo>
                    <a:lnTo>
                      <a:pt x="3" y="1"/>
                    </a:lnTo>
                    <a:lnTo>
                      <a:pt x="0" y="0"/>
                    </a:lnTo>
                    <a:lnTo>
                      <a:pt x="2" y="9"/>
                    </a:lnTo>
                    <a:close/>
                  </a:path>
                </a:pathLst>
              </a:custGeom>
              <a:solidFill>
                <a:srgbClr val="000000">
                  <a:alpha val="100000"/>
                </a:srgbClr>
              </a:solidFill>
              <a:ln w="9525">
                <a:noFill/>
              </a:ln>
            </p:spPr>
            <p:txBody>
              <a:bodyPr/>
              <a:p>
                <a:endParaRPr lang="zh-CN" altLang="en-US"/>
              </a:p>
            </p:txBody>
          </p:sp>
          <p:sp>
            <p:nvSpPr>
              <p:cNvPr id="44266" name="Freeform 399"/>
              <p:cNvSpPr/>
              <p:nvPr/>
            </p:nvSpPr>
            <p:spPr>
              <a:xfrm>
                <a:off x="4558" y="3508"/>
                <a:ext cx="15" cy="8"/>
              </a:xfrm>
              <a:custGeom>
                <a:avLst/>
                <a:gdLst>
                  <a:gd name="txL" fmla="*/ 0 w 28"/>
                  <a:gd name="txT" fmla="*/ 0 h 15"/>
                  <a:gd name="txR" fmla="*/ 28 w 28"/>
                  <a:gd name="txB" fmla="*/ 15 h 15"/>
                </a:gdLst>
                <a:ahLst/>
                <a:cxnLst>
                  <a:cxn ang="0">
                    <a:pos x="0" y="1"/>
                  </a:cxn>
                  <a:cxn ang="0">
                    <a:pos x="1" y="1"/>
                  </a:cxn>
                  <a:cxn ang="0">
                    <a:pos x="1" y="1"/>
                  </a:cxn>
                  <a:cxn ang="0">
                    <a:pos x="1" y="1"/>
                  </a:cxn>
                  <a:cxn ang="0">
                    <a:pos x="1" y="1"/>
                  </a:cxn>
                  <a:cxn ang="0">
                    <a:pos x="1" y="0"/>
                  </a:cxn>
                  <a:cxn ang="0">
                    <a:pos x="1" y="1"/>
                  </a:cxn>
                  <a:cxn ang="0">
                    <a:pos x="1" y="1"/>
                  </a:cxn>
                  <a:cxn ang="0">
                    <a:pos x="1" y="1"/>
                  </a:cxn>
                  <a:cxn ang="0">
                    <a:pos x="0" y="1"/>
                  </a:cxn>
                  <a:cxn ang="0">
                    <a:pos x="0" y="1"/>
                  </a:cxn>
                </a:cxnLst>
                <a:rect l="txL" t="txT" r="txR" b="txB"/>
                <a:pathLst>
                  <a:path w="28" h="15">
                    <a:moveTo>
                      <a:pt x="0" y="14"/>
                    </a:moveTo>
                    <a:lnTo>
                      <a:pt x="2" y="15"/>
                    </a:lnTo>
                    <a:lnTo>
                      <a:pt x="9" y="14"/>
                    </a:lnTo>
                    <a:lnTo>
                      <a:pt x="18" y="12"/>
                    </a:lnTo>
                    <a:lnTo>
                      <a:pt x="28" y="9"/>
                    </a:lnTo>
                    <a:lnTo>
                      <a:pt x="26" y="0"/>
                    </a:lnTo>
                    <a:lnTo>
                      <a:pt x="16" y="3"/>
                    </a:lnTo>
                    <a:lnTo>
                      <a:pt x="9" y="4"/>
                    </a:lnTo>
                    <a:lnTo>
                      <a:pt x="2" y="3"/>
                    </a:lnTo>
                    <a:lnTo>
                      <a:pt x="0" y="4"/>
                    </a:lnTo>
                    <a:lnTo>
                      <a:pt x="0" y="14"/>
                    </a:lnTo>
                    <a:close/>
                  </a:path>
                </a:pathLst>
              </a:custGeom>
              <a:solidFill>
                <a:srgbClr val="000000">
                  <a:alpha val="100000"/>
                </a:srgbClr>
              </a:solidFill>
              <a:ln w="9525">
                <a:noFill/>
              </a:ln>
            </p:spPr>
            <p:txBody>
              <a:bodyPr/>
              <a:p>
                <a:endParaRPr lang="zh-CN" altLang="en-US"/>
              </a:p>
            </p:txBody>
          </p:sp>
          <p:sp>
            <p:nvSpPr>
              <p:cNvPr id="44267" name="Freeform 400"/>
              <p:cNvSpPr/>
              <p:nvPr/>
            </p:nvSpPr>
            <p:spPr>
              <a:xfrm>
                <a:off x="4556" y="3511"/>
                <a:ext cx="2" cy="4"/>
              </a:xfrm>
              <a:custGeom>
                <a:avLst/>
                <a:gdLst>
                  <a:gd name="txL" fmla="*/ 0 w 5"/>
                  <a:gd name="txT" fmla="*/ 0 h 10"/>
                  <a:gd name="txR" fmla="*/ 5 w 5"/>
                  <a:gd name="txB" fmla="*/ 10 h 10"/>
                </a:gdLst>
                <a:ahLst/>
                <a:cxnLst>
                  <a:cxn ang="0">
                    <a:pos x="0" y="0"/>
                  </a:cxn>
                  <a:cxn ang="0">
                    <a:pos x="0" y="0"/>
                  </a:cxn>
                  <a:cxn ang="0">
                    <a:pos x="0" y="0"/>
                  </a:cxn>
                  <a:cxn ang="0">
                    <a:pos x="0" y="0"/>
                  </a:cxn>
                  <a:cxn ang="0">
                    <a:pos x="0" y="0"/>
                  </a:cxn>
                  <a:cxn ang="0">
                    <a:pos x="0" y="0"/>
                  </a:cxn>
                </a:cxnLst>
                <a:rect l="txL" t="txT" r="txR" b="txB"/>
                <a:pathLst>
                  <a:path w="5" h="10">
                    <a:moveTo>
                      <a:pt x="5" y="0"/>
                    </a:moveTo>
                    <a:lnTo>
                      <a:pt x="1" y="1"/>
                    </a:lnTo>
                    <a:lnTo>
                      <a:pt x="0" y="5"/>
                    </a:lnTo>
                    <a:lnTo>
                      <a:pt x="1" y="8"/>
                    </a:lnTo>
                    <a:lnTo>
                      <a:pt x="5" y="10"/>
                    </a:lnTo>
                    <a:lnTo>
                      <a:pt x="5" y="0"/>
                    </a:lnTo>
                    <a:close/>
                  </a:path>
                </a:pathLst>
              </a:custGeom>
              <a:solidFill>
                <a:srgbClr val="000000">
                  <a:alpha val="100000"/>
                </a:srgbClr>
              </a:solidFill>
              <a:ln w="9525">
                <a:noFill/>
              </a:ln>
            </p:spPr>
            <p:txBody>
              <a:bodyPr/>
              <a:p>
                <a:endParaRPr lang="zh-CN" altLang="en-US"/>
              </a:p>
            </p:txBody>
          </p:sp>
          <p:sp>
            <p:nvSpPr>
              <p:cNvPr id="44268" name="Freeform 401"/>
              <p:cNvSpPr/>
              <p:nvPr/>
            </p:nvSpPr>
            <p:spPr>
              <a:xfrm>
                <a:off x="4331" y="3394"/>
                <a:ext cx="3" cy="6"/>
              </a:xfrm>
              <a:custGeom>
                <a:avLst/>
                <a:gdLst>
                  <a:gd name="txL" fmla="*/ 0 w 6"/>
                  <a:gd name="txT" fmla="*/ 0 h 11"/>
                  <a:gd name="txR" fmla="*/ 6 w 6"/>
                  <a:gd name="txB" fmla="*/ 11 h 11"/>
                </a:gdLst>
                <a:ahLst/>
                <a:cxnLst>
                  <a:cxn ang="0">
                    <a:pos x="0" y="1"/>
                  </a:cxn>
                  <a:cxn ang="0">
                    <a:pos x="1" y="1"/>
                  </a:cxn>
                  <a:cxn ang="0">
                    <a:pos x="1" y="1"/>
                  </a:cxn>
                  <a:cxn ang="0">
                    <a:pos x="1" y="1"/>
                  </a:cxn>
                  <a:cxn ang="0">
                    <a:pos x="0" y="0"/>
                  </a:cxn>
                  <a:cxn ang="0">
                    <a:pos x="0" y="1"/>
                  </a:cxn>
                </a:cxnLst>
                <a:rect l="txL" t="txT" r="txR" b="txB"/>
                <a:pathLst>
                  <a:path w="6" h="11">
                    <a:moveTo>
                      <a:pt x="0" y="11"/>
                    </a:moveTo>
                    <a:lnTo>
                      <a:pt x="3" y="9"/>
                    </a:lnTo>
                    <a:lnTo>
                      <a:pt x="6" y="5"/>
                    </a:lnTo>
                    <a:lnTo>
                      <a:pt x="3" y="2"/>
                    </a:lnTo>
                    <a:lnTo>
                      <a:pt x="0" y="0"/>
                    </a:lnTo>
                    <a:lnTo>
                      <a:pt x="0" y="11"/>
                    </a:lnTo>
                    <a:close/>
                  </a:path>
                </a:pathLst>
              </a:custGeom>
              <a:solidFill>
                <a:srgbClr val="000000">
                  <a:alpha val="100000"/>
                </a:srgbClr>
              </a:solidFill>
              <a:ln w="9525">
                <a:noFill/>
              </a:ln>
            </p:spPr>
            <p:txBody>
              <a:bodyPr/>
              <a:p>
                <a:endParaRPr lang="zh-CN" altLang="en-US"/>
              </a:p>
            </p:txBody>
          </p:sp>
          <p:sp>
            <p:nvSpPr>
              <p:cNvPr id="44269" name="Freeform 402"/>
              <p:cNvSpPr/>
              <p:nvPr/>
            </p:nvSpPr>
            <p:spPr>
              <a:xfrm>
                <a:off x="4306" y="3394"/>
                <a:ext cx="25" cy="23"/>
              </a:xfrm>
              <a:custGeom>
                <a:avLst/>
                <a:gdLst>
                  <a:gd name="txL" fmla="*/ 0 w 50"/>
                  <a:gd name="txT" fmla="*/ 0 h 46"/>
                  <a:gd name="txR" fmla="*/ 50 w 50"/>
                  <a:gd name="txB" fmla="*/ 46 h 46"/>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0" y="1"/>
                  </a:cxn>
                  <a:cxn ang="0">
                    <a:pos x="0" y="1"/>
                  </a:cxn>
                  <a:cxn ang="0">
                    <a:pos x="1" y="1"/>
                  </a:cxn>
                </a:cxnLst>
                <a:rect l="txL" t="txT" r="txR" b="txB"/>
                <a:pathLst>
                  <a:path w="50" h="46">
                    <a:moveTo>
                      <a:pt x="10" y="46"/>
                    </a:moveTo>
                    <a:lnTo>
                      <a:pt x="10" y="38"/>
                    </a:lnTo>
                    <a:lnTo>
                      <a:pt x="13" y="32"/>
                    </a:lnTo>
                    <a:lnTo>
                      <a:pt x="17" y="26"/>
                    </a:lnTo>
                    <a:lnTo>
                      <a:pt x="22" y="22"/>
                    </a:lnTo>
                    <a:lnTo>
                      <a:pt x="30" y="17"/>
                    </a:lnTo>
                    <a:lnTo>
                      <a:pt x="37" y="13"/>
                    </a:lnTo>
                    <a:lnTo>
                      <a:pt x="44" y="11"/>
                    </a:lnTo>
                    <a:lnTo>
                      <a:pt x="50" y="11"/>
                    </a:lnTo>
                    <a:lnTo>
                      <a:pt x="50" y="0"/>
                    </a:lnTo>
                    <a:lnTo>
                      <a:pt x="42" y="2"/>
                    </a:lnTo>
                    <a:lnTo>
                      <a:pt x="35" y="4"/>
                    </a:lnTo>
                    <a:lnTo>
                      <a:pt x="26" y="8"/>
                    </a:lnTo>
                    <a:lnTo>
                      <a:pt x="18" y="12"/>
                    </a:lnTo>
                    <a:lnTo>
                      <a:pt x="10" y="19"/>
                    </a:lnTo>
                    <a:lnTo>
                      <a:pt x="4" y="27"/>
                    </a:lnTo>
                    <a:lnTo>
                      <a:pt x="0" y="35"/>
                    </a:lnTo>
                    <a:lnTo>
                      <a:pt x="0" y="46"/>
                    </a:lnTo>
                    <a:lnTo>
                      <a:pt x="10" y="46"/>
                    </a:lnTo>
                    <a:close/>
                  </a:path>
                </a:pathLst>
              </a:custGeom>
              <a:solidFill>
                <a:srgbClr val="000000">
                  <a:alpha val="100000"/>
                </a:srgbClr>
              </a:solidFill>
              <a:ln w="9525">
                <a:noFill/>
              </a:ln>
            </p:spPr>
            <p:txBody>
              <a:bodyPr/>
              <a:p>
                <a:endParaRPr lang="zh-CN" altLang="en-US"/>
              </a:p>
            </p:txBody>
          </p:sp>
          <p:sp>
            <p:nvSpPr>
              <p:cNvPr id="44270" name="Freeform 403"/>
              <p:cNvSpPr/>
              <p:nvPr/>
            </p:nvSpPr>
            <p:spPr>
              <a:xfrm>
                <a:off x="4306" y="3417"/>
                <a:ext cx="5" cy="3"/>
              </a:xfrm>
              <a:custGeom>
                <a:avLst/>
                <a:gdLst>
                  <a:gd name="txL" fmla="*/ 0 w 10"/>
                  <a:gd name="txT" fmla="*/ 0 h 4"/>
                  <a:gd name="txR" fmla="*/ 10 w 10"/>
                  <a:gd name="txB" fmla="*/ 4 h 4"/>
                </a:gdLst>
                <a:ahLst/>
                <a:cxnLst>
                  <a:cxn ang="0">
                    <a:pos x="0" y="0"/>
                  </a:cxn>
                  <a:cxn ang="0">
                    <a:pos x="1" y="2"/>
                  </a:cxn>
                  <a:cxn ang="0">
                    <a:pos x="1" y="2"/>
                  </a:cxn>
                  <a:cxn ang="0">
                    <a:pos x="1" y="2"/>
                  </a:cxn>
                  <a:cxn ang="0">
                    <a:pos x="1" y="0"/>
                  </a:cxn>
                  <a:cxn ang="0">
                    <a:pos x="0" y="0"/>
                  </a:cxn>
                </a:cxnLst>
                <a:rect l="txL" t="txT" r="txR" b="txB"/>
                <a:pathLst>
                  <a:path w="10" h="4">
                    <a:moveTo>
                      <a:pt x="0" y="0"/>
                    </a:moveTo>
                    <a:lnTo>
                      <a:pt x="2" y="3"/>
                    </a:lnTo>
                    <a:lnTo>
                      <a:pt x="5" y="4"/>
                    </a:lnTo>
                    <a:lnTo>
                      <a:pt x="8" y="3"/>
                    </a:lnTo>
                    <a:lnTo>
                      <a:pt x="10" y="0"/>
                    </a:lnTo>
                    <a:lnTo>
                      <a:pt x="0" y="0"/>
                    </a:lnTo>
                    <a:close/>
                  </a:path>
                </a:pathLst>
              </a:custGeom>
              <a:solidFill>
                <a:srgbClr val="000000">
                  <a:alpha val="100000"/>
                </a:srgbClr>
              </a:solidFill>
              <a:ln w="9525">
                <a:noFill/>
              </a:ln>
            </p:spPr>
            <p:txBody>
              <a:bodyPr/>
              <a:p>
                <a:endParaRPr lang="zh-CN" altLang="en-US"/>
              </a:p>
            </p:txBody>
          </p:sp>
          <p:sp>
            <p:nvSpPr>
              <p:cNvPr id="44271" name="Freeform 404"/>
              <p:cNvSpPr/>
              <p:nvPr/>
            </p:nvSpPr>
            <p:spPr>
              <a:xfrm>
                <a:off x="4315" y="3400"/>
                <a:ext cx="4" cy="4"/>
              </a:xfrm>
              <a:custGeom>
                <a:avLst/>
                <a:gdLst>
                  <a:gd name="txL" fmla="*/ 0 w 9"/>
                  <a:gd name="txT" fmla="*/ 0 h 7"/>
                  <a:gd name="txR" fmla="*/ 9 w 9"/>
                  <a:gd name="txB" fmla="*/ 7 h 7"/>
                </a:gdLst>
                <a:ahLst/>
                <a:cxnLst>
                  <a:cxn ang="0">
                    <a:pos x="0" y="1"/>
                  </a:cxn>
                  <a:cxn ang="0">
                    <a:pos x="0" y="0"/>
                  </a:cxn>
                  <a:cxn ang="0">
                    <a:pos x="0" y="0"/>
                  </a:cxn>
                  <a:cxn ang="0">
                    <a:pos x="0" y="1"/>
                  </a:cxn>
                  <a:cxn ang="0">
                    <a:pos x="0" y="1"/>
                  </a:cxn>
                  <a:cxn ang="0">
                    <a:pos x="0" y="1"/>
                  </a:cxn>
                </a:cxnLst>
                <a:rect l="txL" t="txT" r="txR" b="txB"/>
                <a:pathLst>
                  <a:path w="9" h="7">
                    <a:moveTo>
                      <a:pt x="9" y="2"/>
                    </a:moveTo>
                    <a:lnTo>
                      <a:pt x="7" y="0"/>
                    </a:lnTo>
                    <a:lnTo>
                      <a:pt x="3" y="0"/>
                    </a:lnTo>
                    <a:lnTo>
                      <a:pt x="0" y="4"/>
                    </a:lnTo>
                    <a:lnTo>
                      <a:pt x="0" y="7"/>
                    </a:lnTo>
                    <a:lnTo>
                      <a:pt x="9" y="2"/>
                    </a:lnTo>
                    <a:close/>
                  </a:path>
                </a:pathLst>
              </a:custGeom>
              <a:solidFill>
                <a:srgbClr val="000000">
                  <a:alpha val="100000"/>
                </a:srgbClr>
              </a:solidFill>
              <a:ln w="9525">
                <a:noFill/>
              </a:ln>
            </p:spPr>
            <p:txBody>
              <a:bodyPr/>
              <a:p>
                <a:endParaRPr lang="zh-CN" altLang="en-US"/>
              </a:p>
            </p:txBody>
          </p:sp>
          <p:sp>
            <p:nvSpPr>
              <p:cNvPr id="44272" name="Freeform 405"/>
              <p:cNvSpPr/>
              <p:nvPr/>
            </p:nvSpPr>
            <p:spPr>
              <a:xfrm>
                <a:off x="4315" y="3401"/>
                <a:ext cx="56" cy="26"/>
              </a:xfrm>
              <a:custGeom>
                <a:avLst/>
                <a:gdLst>
                  <a:gd name="txL" fmla="*/ 0 w 112"/>
                  <a:gd name="txT" fmla="*/ 0 h 52"/>
                  <a:gd name="txR" fmla="*/ 112 w 112"/>
                  <a:gd name="txB" fmla="*/ 52 h 52"/>
                </a:gdLst>
                <a:ahLst/>
                <a:cxnLst>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12" h="52">
                    <a:moveTo>
                      <a:pt x="112" y="41"/>
                    </a:moveTo>
                    <a:lnTo>
                      <a:pt x="92" y="41"/>
                    </a:lnTo>
                    <a:lnTo>
                      <a:pt x="73" y="36"/>
                    </a:lnTo>
                    <a:lnTo>
                      <a:pt x="56" y="30"/>
                    </a:lnTo>
                    <a:lnTo>
                      <a:pt x="42" y="23"/>
                    </a:lnTo>
                    <a:lnTo>
                      <a:pt x="28" y="17"/>
                    </a:lnTo>
                    <a:lnTo>
                      <a:pt x="19" y="11"/>
                    </a:lnTo>
                    <a:lnTo>
                      <a:pt x="12" y="4"/>
                    </a:lnTo>
                    <a:lnTo>
                      <a:pt x="9" y="0"/>
                    </a:lnTo>
                    <a:lnTo>
                      <a:pt x="0" y="5"/>
                    </a:lnTo>
                    <a:lnTo>
                      <a:pt x="5" y="11"/>
                    </a:lnTo>
                    <a:lnTo>
                      <a:pt x="12" y="18"/>
                    </a:lnTo>
                    <a:lnTo>
                      <a:pt x="24" y="26"/>
                    </a:lnTo>
                    <a:lnTo>
                      <a:pt x="38" y="33"/>
                    </a:lnTo>
                    <a:lnTo>
                      <a:pt x="54" y="40"/>
                    </a:lnTo>
                    <a:lnTo>
                      <a:pt x="71" y="45"/>
                    </a:lnTo>
                    <a:lnTo>
                      <a:pt x="92" y="50"/>
                    </a:lnTo>
                    <a:lnTo>
                      <a:pt x="112" y="52"/>
                    </a:lnTo>
                    <a:lnTo>
                      <a:pt x="112" y="41"/>
                    </a:lnTo>
                    <a:close/>
                  </a:path>
                </a:pathLst>
              </a:custGeom>
              <a:solidFill>
                <a:srgbClr val="000000">
                  <a:alpha val="100000"/>
                </a:srgbClr>
              </a:solidFill>
              <a:ln w="9525">
                <a:noFill/>
              </a:ln>
            </p:spPr>
            <p:txBody>
              <a:bodyPr/>
              <a:p>
                <a:endParaRPr lang="zh-CN" altLang="en-US"/>
              </a:p>
            </p:txBody>
          </p:sp>
          <p:sp>
            <p:nvSpPr>
              <p:cNvPr id="44273" name="Freeform 406"/>
              <p:cNvSpPr/>
              <p:nvPr/>
            </p:nvSpPr>
            <p:spPr>
              <a:xfrm>
                <a:off x="4371" y="3421"/>
                <a:ext cx="3" cy="6"/>
              </a:xfrm>
              <a:custGeom>
                <a:avLst/>
                <a:gdLst>
                  <a:gd name="txL" fmla="*/ 0 w 6"/>
                  <a:gd name="txT" fmla="*/ 0 h 11"/>
                  <a:gd name="txR" fmla="*/ 6 w 6"/>
                  <a:gd name="txB" fmla="*/ 11 h 11"/>
                </a:gdLst>
                <a:ahLst/>
                <a:cxnLst>
                  <a:cxn ang="0">
                    <a:pos x="0" y="1"/>
                  </a:cxn>
                  <a:cxn ang="0">
                    <a:pos x="1" y="1"/>
                  </a:cxn>
                  <a:cxn ang="0">
                    <a:pos x="1" y="1"/>
                  </a:cxn>
                  <a:cxn ang="0">
                    <a:pos x="1" y="1"/>
                  </a:cxn>
                  <a:cxn ang="0">
                    <a:pos x="0" y="0"/>
                  </a:cxn>
                  <a:cxn ang="0">
                    <a:pos x="0" y="1"/>
                  </a:cxn>
                </a:cxnLst>
                <a:rect l="txL" t="txT" r="txR" b="txB"/>
                <a:pathLst>
                  <a:path w="6" h="11">
                    <a:moveTo>
                      <a:pt x="0" y="11"/>
                    </a:moveTo>
                    <a:lnTo>
                      <a:pt x="4" y="9"/>
                    </a:lnTo>
                    <a:lnTo>
                      <a:pt x="6" y="6"/>
                    </a:lnTo>
                    <a:lnTo>
                      <a:pt x="4" y="2"/>
                    </a:lnTo>
                    <a:lnTo>
                      <a:pt x="0" y="0"/>
                    </a:lnTo>
                    <a:lnTo>
                      <a:pt x="0" y="11"/>
                    </a:lnTo>
                    <a:close/>
                  </a:path>
                </a:pathLst>
              </a:custGeom>
              <a:solidFill>
                <a:srgbClr val="000000">
                  <a:alpha val="100000"/>
                </a:srgbClr>
              </a:solidFill>
              <a:ln w="9525">
                <a:noFill/>
              </a:ln>
            </p:spPr>
            <p:txBody>
              <a:bodyPr/>
              <a:p>
                <a:endParaRPr lang="zh-CN" altLang="en-US"/>
              </a:p>
            </p:txBody>
          </p:sp>
        </p:grpSp>
        <p:sp>
          <p:nvSpPr>
            <p:cNvPr id="44040" name="Freeform 407"/>
            <p:cNvSpPr/>
            <p:nvPr/>
          </p:nvSpPr>
          <p:spPr>
            <a:xfrm>
              <a:off x="4371" y="3364"/>
              <a:ext cx="3" cy="5"/>
            </a:xfrm>
            <a:custGeom>
              <a:avLst/>
              <a:gdLst>
                <a:gd name="txL" fmla="*/ 0 w 6"/>
                <a:gd name="txT" fmla="*/ 0 h 9"/>
                <a:gd name="txR" fmla="*/ 6 w 6"/>
                <a:gd name="txB" fmla="*/ 9 h 9"/>
              </a:gdLst>
              <a:ahLst/>
              <a:cxnLst>
                <a:cxn ang="0">
                  <a:pos x="0" y="1"/>
                </a:cxn>
                <a:cxn ang="0">
                  <a:pos x="1" y="1"/>
                </a:cxn>
                <a:cxn ang="0">
                  <a:pos x="1" y="1"/>
                </a:cxn>
                <a:cxn ang="0">
                  <a:pos x="1" y="1"/>
                </a:cxn>
                <a:cxn ang="0">
                  <a:pos x="1" y="0"/>
                </a:cxn>
                <a:cxn ang="0">
                  <a:pos x="0" y="1"/>
                </a:cxn>
              </a:cxnLst>
              <a:rect l="txL" t="txT" r="txR" b="txB"/>
              <a:pathLst>
                <a:path w="6" h="9">
                  <a:moveTo>
                    <a:pt x="0" y="9"/>
                  </a:moveTo>
                  <a:lnTo>
                    <a:pt x="4" y="8"/>
                  </a:lnTo>
                  <a:lnTo>
                    <a:pt x="6" y="6"/>
                  </a:lnTo>
                  <a:lnTo>
                    <a:pt x="6" y="2"/>
                  </a:lnTo>
                  <a:lnTo>
                    <a:pt x="3" y="0"/>
                  </a:lnTo>
                  <a:lnTo>
                    <a:pt x="0" y="9"/>
                  </a:lnTo>
                  <a:close/>
                </a:path>
              </a:pathLst>
            </a:custGeom>
            <a:solidFill>
              <a:srgbClr val="000000">
                <a:alpha val="100000"/>
              </a:srgbClr>
            </a:solidFill>
            <a:ln w="9525">
              <a:noFill/>
            </a:ln>
          </p:spPr>
          <p:txBody>
            <a:bodyPr/>
            <a:p>
              <a:endParaRPr lang="zh-CN" altLang="en-US"/>
            </a:p>
          </p:txBody>
        </p:sp>
        <p:sp>
          <p:nvSpPr>
            <p:cNvPr id="44041" name="Freeform 408"/>
            <p:cNvSpPr/>
            <p:nvPr/>
          </p:nvSpPr>
          <p:spPr>
            <a:xfrm>
              <a:off x="4355" y="3363"/>
              <a:ext cx="17" cy="11"/>
            </a:xfrm>
            <a:custGeom>
              <a:avLst/>
              <a:gdLst>
                <a:gd name="txL" fmla="*/ 0 w 36"/>
                <a:gd name="txT" fmla="*/ 0 h 22"/>
                <a:gd name="txR" fmla="*/ 36 w 36"/>
                <a:gd name="txB" fmla="*/ 22 h 22"/>
              </a:gdLst>
              <a:ahLst/>
              <a:cxnLst>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Lst>
              <a:rect l="txL" t="txT" r="txR" b="txB"/>
              <a:pathLst>
                <a:path w="36" h="22">
                  <a:moveTo>
                    <a:pt x="12" y="22"/>
                  </a:moveTo>
                  <a:lnTo>
                    <a:pt x="12" y="22"/>
                  </a:lnTo>
                  <a:lnTo>
                    <a:pt x="13" y="15"/>
                  </a:lnTo>
                  <a:lnTo>
                    <a:pt x="18" y="12"/>
                  </a:lnTo>
                  <a:lnTo>
                    <a:pt x="27" y="12"/>
                  </a:lnTo>
                  <a:lnTo>
                    <a:pt x="33" y="12"/>
                  </a:lnTo>
                  <a:lnTo>
                    <a:pt x="36" y="3"/>
                  </a:lnTo>
                  <a:lnTo>
                    <a:pt x="27" y="0"/>
                  </a:lnTo>
                  <a:lnTo>
                    <a:pt x="16" y="3"/>
                  </a:lnTo>
                  <a:lnTo>
                    <a:pt x="6" y="9"/>
                  </a:lnTo>
                  <a:lnTo>
                    <a:pt x="0" y="22"/>
                  </a:lnTo>
                  <a:lnTo>
                    <a:pt x="12" y="22"/>
                  </a:lnTo>
                  <a:close/>
                </a:path>
              </a:pathLst>
            </a:custGeom>
            <a:solidFill>
              <a:srgbClr val="000000">
                <a:alpha val="100000"/>
              </a:srgbClr>
            </a:solidFill>
            <a:ln w="9525">
              <a:noFill/>
            </a:ln>
          </p:spPr>
          <p:txBody>
            <a:bodyPr/>
            <a:p>
              <a:endParaRPr lang="zh-CN" altLang="en-US"/>
            </a:p>
          </p:txBody>
        </p:sp>
        <p:sp>
          <p:nvSpPr>
            <p:cNvPr id="44042" name="Freeform 409"/>
            <p:cNvSpPr/>
            <p:nvPr/>
          </p:nvSpPr>
          <p:spPr>
            <a:xfrm>
              <a:off x="4355" y="3374"/>
              <a:ext cx="17" cy="15"/>
            </a:xfrm>
            <a:custGeom>
              <a:avLst/>
              <a:gdLst>
                <a:gd name="txL" fmla="*/ 0 w 35"/>
                <a:gd name="txT" fmla="*/ 0 h 29"/>
                <a:gd name="txR" fmla="*/ 35 w 35"/>
                <a:gd name="txB" fmla="*/ 29 h 29"/>
              </a:gdLst>
              <a:ahLst/>
              <a:cxnLst>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Lst>
              <a:rect l="txL" t="txT" r="txR" b="txB"/>
              <a:pathLst>
                <a:path w="35" h="29">
                  <a:moveTo>
                    <a:pt x="32" y="18"/>
                  </a:moveTo>
                  <a:lnTo>
                    <a:pt x="32" y="18"/>
                  </a:lnTo>
                  <a:lnTo>
                    <a:pt x="18" y="20"/>
                  </a:lnTo>
                  <a:lnTo>
                    <a:pt x="14" y="16"/>
                  </a:lnTo>
                  <a:lnTo>
                    <a:pt x="12" y="11"/>
                  </a:lnTo>
                  <a:lnTo>
                    <a:pt x="12" y="0"/>
                  </a:lnTo>
                  <a:lnTo>
                    <a:pt x="0" y="0"/>
                  </a:lnTo>
                  <a:lnTo>
                    <a:pt x="2" y="13"/>
                  </a:lnTo>
                  <a:lnTo>
                    <a:pt x="7" y="23"/>
                  </a:lnTo>
                  <a:lnTo>
                    <a:pt x="18" y="29"/>
                  </a:lnTo>
                  <a:lnTo>
                    <a:pt x="35" y="27"/>
                  </a:lnTo>
                  <a:lnTo>
                    <a:pt x="32" y="18"/>
                  </a:lnTo>
                  <a:close/>
                </a:path>
              </a:pathLst>
            </a:custGeom>
            <a:solidFill>
              <a:srgbClr val="000000">
                <a:alpha val="100000"/>
              </a:srgbClr>
            </a:solidFill>
            <a:ln w="9525">
              <a:noFill/>
            </a:ln>
          </p:spPr>
          <p:txBody>
            <a:bodyPr/>
            <a:p>
              <a:endParaRPr lang="zh-CN" altLang="en-US"/>
            </a:p>
          </p:txBody>
        </p:sp>
        <p:sp>
          <p:nvSpPr>
            <p:cNvPr id="44043" name="Freeform 410"/>
            <p:cNvSpPr/>
            <p:nvPr/>
          </p:nvSpPr>
          <p:spPr>
            <a:xfrm>
              <a:off x="4371" y="3381"/>
              <a:ext cx="15" cy="8"/>
            </a:xfrm>
            <a:custGeom>
              <a:avLst/>
              <a:gdLst>
                <a:gd name="txL" fmla="*/ 0 w 31"/>
                <a:gd name="txT" fmla="*/ 0 h 16"/>
                <a:gd name="txR" fmla="*/ 31 w 31"/>
                <a:gd name="txB" fmla="*/ 16 h 16"/>
              </a:gdLst>
              <a:ahLst/>
              <a:cxnLst>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1" h="16">
                  <a:moveTo>
                    <a:pt x="26" y="16"/>
                  </a:moveTo>
                  <a:lnTo>
                    <a:pt x="31" y="12"/>
                  </a:lnTo>
                  <a:lnTo>
                    <a:pt x="29" y="8"/>
                  </a:lnTo>
                  <a:lnTo>
                    <a:pt x="24" y="2"/>
                  </a:lnTo>
                  <a:lnTo>
                    <a:pt x="15" y="0"/>
                  </a:lnTo>
                  <a:lnTo>
                    <a:pt x="0" y="4"/>
                  </a:lnTo>
                  <a:lnTo>
                    <a:pt x="3" y="13"/>
                  </a:lnTo>
                  <a:lnTo>
                    <a:pt x="15" y="12"/>
                  </a:lnTo>
                  <a:lnTo>
                    <a:pt x="20" y="12"/>
                  </a:lnTo>
                  <a:lnTo>
                    <a:pt x="22" y="13"/>
                  </a:lnTo>
                  <a:lnTo>
                    <a:pt x="20" y="12"/>
                  </a:lnTo>
                  <a:lnTo>
                    <a:pt x="26" y="7"/>
                  </a:lnTo>
                  <a:lnTo>
                    <a:pt x="20" y="12"/>
                  </a:lnTo>
                  <a:lnTo>
                    <a:pt x="22" y="15"/>
                  </a:lnTo>
                  <a:lnTo>
                    <a:pt x="26" y="16"/>
                  </a:lnTo>
                  <a:lnTo>
                    <a:pt x="29" y="15"/>
                  </a:lnTo>
                  <a:lnTo>
                    <a:pt x="31" y="12"/>
                  </a:lnTo>
                  <a:lnTo>
                    <a:pt x="26" y="16"/>
                  </a:lnTo>
                  <a:close/>
                </a:path>
              </a:pathLst>
            </a:custGeom>
            <a:solidFill>
              <a:srgbClr val="000000">
                <a:alpha val="100000"/>
              </a:srgbClr>
            </a:solidFill>
            <a:ln w="9525">
              <a:noFill/>
            </a:ln>
          </p:spPr>
          <p:txBody>
            <a:bodyPr/>
            <a:p>
              <a:endParaRPr lang="zh-CN" altLang="en-US"/>
            </a:p>
          </p:txBody>
        </p:sp>
        <p:sp>
          <p:nvSpPr>
            <p:cNvPr id="44044" name="Freeform 411"/>
            <p:cNvSpPr/>
            <p:nvPr/>
          </p:nvSpPr>
          <p:spPr>
            <a:xfrm>
              <a:off x="4371" y="3383"/>
              <a:ext cx="12" cy="6"/>
            </a:xfrm>
            <a:custGeom>
              <a:avLst/>
              <a:gdLst>
                <a:gd name="txL" fmla="*/ 0 w 25"/>
                <a:gd name="txT" fmla="*/ 0 h 12"/>
                <a:gd name="txR" fmla="*/ 25 w 25"/>
                <a:gd name="txB" fmla="*/ 12 h 12"/>
              </a:gdLst>
              <a:ahLst/>
              <a:cxnLst>
                <a:cxn ang="0">
                  <a:pos x="0" y="1"/>
                </a:cxn>
                <a:cxn ang="0">
                  <a:pos x="0" y="1"/>
                </a:cxn>
                <a:cxn ang="0">
                  <a:pos x="0" y="1"/>
                </a:cxn>
                <a:cxn ang="0">
                  <a:pos x="0" y="1"/>
                </a:cxn>
                <a:cxn ang="0">
                  <a:pos x="0" y="0"/>
                </a:cxn>
                <a:cxn ang="0">
                  <a:pos x="0" y="1"/>
                </a:cxn>
              </a:cxnLst>
              <a:rect l="txL" t="txT" r="txR" b="txB"/>
              <a:pathLst>
                <a:path w="25" h="12">
                  <a:moveTo>
                    <a:pt x="0" y="4"/>
                  </a:moveTo>
                  <a:lnTo>
                    <a:pt x="0" y="9"/>
                  </a:lnTo>
                  <a:lnTo>
                    <a:pt x="25" y="12"/>
                  </a:lnTo>
                  <a:lnTo>
                    <a:pt x="25" y="3"/>
                  </a:lnTo>
                  <a:lnTo>
                    <a:pt x="0" y="0"/>
                  </a:lnTo>
                  <a:lnTo>
                    <a:pt x="0" y="4"/>
                  </a:lnTo>
                  <a:close/>
                </a:path>
              </a:pathLst>
            </a:custGeom>
            <a:solidFill>
              <a:srgbClr val="000000">
                <a:alpha val="100000"/>
              </a:srgbClr>
            </a:solidFill>
            <a:ln w="9525">
              <a:noFill/>
            </a:ln>
          </p:spPr>
          <p:txBody>
            <a:bodyPr/>
            <a:p>
              <a:endParaRPr lang="zh-CN" altLang="en-US"/>
            </a:p>
          </p:txBody>
        </p:sp>
        <p:sp>
          <p:nvSpPr>
            <p:cNvPr id="44045" name="Freeform 412"/>
            <p:cNvSpPr/>
            <p:nvPr/>
          </p:nvSpPr>
          <p:spPr>
            <a:xfrm>
              <a:off x="4369" y="3383"/>
              <a:ext cx="2" cy="4"/>
            </a:xfrm>
            <a:custGeom>
              <a:avLst/>
              <a:gdLst>
                <a:gd name="txL" fmla="*/ 0 w 4"/>
                <a:gd name="txT" fmla="*/ 0 h 9"/>
                <a:gd name="txR" fmla="*/ 4 w 4"/>
                <a:gd name="txB" fmla="*/ 9 h 9"/>
              </a:gdLst>
              <a:ahLst/>
              <a:cxnLst>
                <a:cxn ang="0">
                  <a:pos x="1" y="0"/>
                </a:cxn>
                <a:cxn ang="0">
                  <a:pos x="1" y="0"/>
                </a:cxn>
                <a:cxn ang="0">
                  <a:pos x="0" y="0"/>
                </a:cxn>
                <a:cxn ang="0">
                  <a:pos x="1" y="0"/>
                </a:cxn>
                <a:cxn ang="0">
                  <a:pos x="1" y="0"/>
                </a:cxn>
                <a:cxn ang="0">
                  <a:pos x="1" y="0"/>
                </a:cxn>
              </a:cxnLst>
              <a:rect l="txL" t="txT" r="txR" b="txB"/>
              <a:pathLst>
                <a:path w="4" h="9">
                  <a:moveTo>
                    <a:pt x="4" y="0"/>
                  </a:moveTo>
                  <a:lnTo>
                    <a:pt x="1" y="1"/>
                  </a:lnTo>
                  <a:lnTo>
                    <a:pt x="0" y="4"/>
                  </a:lnTo>
                  <a:lnTo>
                    <a:pt x="1" y="8"/>
                  </a:lnTo>
                  <a:lnTo>
                    <a:pt x="4" y="9"/>
                  </a:lnTo>
                  <a:lnTo>
                    <a:pt x="4" y="0"/>
                  </a:lnTo>
                  <a:close/>
                </a:path>
              </a:pathLst>
            </a:custGeom>
            <a:solidFill>
              <a:srgbClr val="000000">
                <a:alpha val="100000"/>
              </a:srgbClr>
            </a:solidFill>
            <a:ln w="9525">
              <a:noFill/>
            </a:ln>
          </p:spPr>
          <p:txBody>
            <a:bodyPr/>
            <a:p>
              <a:endParaRPr lang="zh-CN" altLang="en-US"/>
            </a:p>
          </p:txBody>
        </p:sp>
        <p:sp>
          <p:nvSpPr>
            <p:cNvPr id="44046" name="Freeform 413"/>
            <p:cNvSpPr/>
            <p:nvPr/>
          </p:nvSpPr>
          <p:spPr>
            <a:xfrm>
              <a:off x="4291" y="3322"/>
              <a:ext cx="3" cy="4"/>
            </a:xfrm>
            <a:custGeom>
              <a:avLst/>
              <a:gdLst>
                <a:gd name="txL" fmla="*/ 0 w 7"/>
                <a:gd name="txT" fmla="*/ 0 h 9"/>
                <a:gd name="txR" fmla="*/ 7 w 7"/>
                <a:gd name="txB" fmla="*/ 9 h 9"/>
              </a:gdLst>
              <a:ahLst/>
              <a:cxnLst>
                <a:cxn ang="0">
                  <a:pos x="0" y="0"/>
                </a:cxn>
                <a:cxn ang="0">
                  <a:pos x="0" y="0"/>
                </a:cxn>
                <a:cxn ang="0">
                  <a:pos x="0" y="0"/>
                </a:cxn>
                <a:cxn ang="0">
                  <a:pos x="0" y="0"/>
                </a:cxn>
                <a:cxn ang="0">
                  <a:pos x="0" y="0"/>
                </a:cxn>
                <a:cxn ang="0">
                  <a:pos x="0" y="0"/>
                </a:cxn>
              </a:cxnLst>
              <a:rect l="txL" t="txT" r="txR" b="txB"/>
              <a:pathLst>
                <a:path w="7" h="9">
                  <a:moveTo>
                    <a:pt x="3" y="0"/>
                  </a:moveTo>
                  <a:lnTo>
                    <a:pt x="0" y="2"/>
                  </a:lnTo>
                  <a:lnTo>
                    <a:pt x="0" y="5"/>
                  </a:lnTo>
                  <a:lnTo>
                    <a:pt x="4" y="9"/>
                  </a:lnTo>
                  <a:lnTo>
                    <a:pt x="7" y="9"/>
                  </a:lnTo>
                  <a:lnTo>
                    <a:pt x="3" y="0"/>
                  </a:lnTo>
                  <a:close/>
                </a:path>
              </a:pathLst>
            </a:custGeom>
            <a:solidFill>
              <a:srgbClr val="000000">
                <a:alpha val="100000"/>
              </a:srgbClr>
            </a:solidFill>
            <a:ln w="9525">
              <a:noFill/>
            </a:ln>
          </p:spPr>
          <p:txBody>
            <a:bodyPr/>
            <a:p>
              <a:endParaRPr lang="zh-CN" altLang="en-US"/>
            </a:p>
          </p:txBody>
        </p:sp>
        <p:sp>
          <p:nvSpPr>
            <p:cNvPr id="44047" name="Freeform 414"/>
            <p:cNvSpPr/>
            <p:nvPr/>
          </p:nvSpPr>
          <p:spPr>
            <a:xfrm>
              <a:off x="4292" y="3309"/>
              <a:ext cx="67" cy="17"/>
            </a:xfrm>
            <a:custGeom>
              <a:avLst/>
              <a:gdLst>
                <a:gd name="txL" fmla="*/ 0 w 133"/>
                <a:gd name="txT" fmla="*/ 0 h 35"/>
                <a:gd name="txR" fmla="*/ 133 w 133"/>
                <a:gd name="txB" fmla="*/ 35 h 35"/>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33" h="35">
                  <a:moveTo>
                    <a:pt x="133" y="15"/>
                  </a:moveTo>
                  <a:lnTo>
                    <a:pt x="131" y="12"/>
                  </a:lnTo>
                  <a:lnTo>
                    <a:pt x="116" y="4"/>
                  </a:lnTo>
                  <a:lnTo>
                    <a:pt x="99" y="0"/>
                  </a:lnTo>
                  <a:lnTo>
                    <a:pt x="81" y="0"/>
                  </a:lnTo>
                  <a:lnTo>
                    <a:pt x="61" y="4"/>
                  </a:lnTo>
                  <a:lnTo>
                    <a:pt x="42" y="8"/>
                  </a:lnTo>
                  <a:lnTo>
                    <a:pt x="26" y="14"/>
                  </a:lnTo>
                  <a:lnTo>
                    <a:pt x="10" y="20"/>
                  </a:lnTo>
                  <a:lnTo>
                    <a:pt x="0" y="26"/>
                  </a:lnTo>
                  <a:lnTo>
                    <a:pt x="4" y="35"/>
                  </a:lnTo>
                  <a:lnTo>
                    <a:pt x="15" y="29"/>
                  </a:lnTo>
                  <a:lnTo>
                    <a:pt x="28" y="23"/>
                  </a:lnTo>
                  <a:lnTo>
                    <a:pt x="45" y="17"/>
                  </a:lnTo>
                  <a:lnTo>
                    <a:pt x="63" y="13"/>
                  </a:lnTo>
                  <a:lnTo>
                    <a:pt x="81" y="9"/>
                  </a:lnTo>
                  <a:lnTo>
                    <a:pt x="99" y="9"/>
                  </a:lnTo>
                  <a:lnTo>
                    <a:pt x="114" y="13"/>
                  </a:lnTo>
                  <a:lnTo>
                    <a:pt x="124" y="19"/>
                  </a:lnTo>
                  <a:lnTo>
                    <a:pt x="122" y="15"/>
                  </a:lnTo>
                  <a:lnTo>
                    <a:pt x="124" y="19"/>
                  </a:lnTo>
                  <a:lnTo>
                    <a:pt x="127" y="20"/>
                  </a:lnTo>
                  <a:lnTo>
                    <a:pt x="131" y="19"/>
                  </a:lnTo>
                  <a:lnTo>
                    <a:pt x="132" y="15"/>
                  </a:lnTo>
                  <a:lnTo>
                    <a:pt x="131" y="12"/>
                  </a:lnTo>
                  <a:lnTo>
                    <a:pt x="133" y="15"/>
                  </a:lnTo>
                  <a:close/>
                </a:path>
              </a:pathLst>
            </a:custGeom>
            <a:solidFill>
              <a:srgbClr val="000000">
                <a:alpha val="100000"/>
              </a:srgbClr>
            </a:solidFill>
            <a:ln w="9525">
              <a:noFill/>
            </a:ln>
          </p:spPr>
          <p:txBody>
            <a:bodyPr/>
            <a:p>
              <a:endParaRPr lang="zh-CN" altLang="en-US"/>
            </a:p>
          </p:txBody>
        </p:sp>
        <p:sp>
          <p:nvSpPr>
            <p:cNvPr id="44048" name="Freeform 415"/>
            <p:cNvSpPr/>
            <p:nvPr/>
          </p:nvSpPr>
          <p:spPr>
            <a:xfrm>
              <a:off x="4348" y="3317"/>
              <a:ext cx="11" cy="8"/>
            </a:xfrm>
            <a:custGeom>
              <a:avLst/>
              <a:gdLst>
                <a:gd name="txL" fmla="*/ 0 w 22"/>
                <a:gd name="txT" fmla="*/ 0 h 17"/>
                <a:gd name="txR" fmla="*/ 22 w 22"/>
                <a:gd name="txB" fmla="*/ 17 h 17"/>
              </a:gdLst>
              <a:ahLst/>
              <a:cxnLst>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Lst>
              <a:rect l="txL" t="txT" r="txR" b="txB"/>
              <a:pathLst>
                <a:path w="22" h="17">
                  <a:moveTo>
                    <a:pt x="5" y="17"/>
                  </a:moveTo>
                  <a:lnTo>
                    <a:pt x="7" y="16"/>
                  </a:lnTo>
                  <a:lnTo>
                    <a:pt x="12" y="12"/>
                  </a:lnTo>
                  <a:lnTo>
                    <a:pt x="18" y="8"/>
                  </a:lnTo>
                  <a:lnTo>
                    <a:pt x="22" y="0"/>
                  </a:lnTo>
                  <a:lnTo>
                    <a:pt x="11" y="0"/>
                  </a:lnTo>
                  <a:lnTo>
                    <a:pt x="11" y="1"/>
                  </a:lnTo>
                  <a:lnTo>
                    <a:pt x="7" y="5"/>
                  </a:lnTo>
                  <a:lnTo>
                    <a:pt x="3" y="7"/>
                  </a:lnTo>
                  <a:lnTo>
                    <a:pt x="0" y="8"/>
                  </a:lnTo>
                  <a:lnTo>
                    <a:pt x="5" y="17"/>
                  </a:lnTo>
                  <a:close/>
                </a:path>
              </a:pathLst>
            </a:custGeom>
            <a:solidFill>
              <a:srgbClr val="000000">
                <a:alpha val="100000"/>
              </a:srgbClr>
            </a:solidFill>
            <a:ln w="9525">
              <a:noFill/>
            </a:ln>
          </p:spPr>
          <p:txBody>
            <a:bodyPr/>
            <a:p>
              <a:endParaRPr lang="zh-CN" altLang="en-US"/>
            </a:p>
          </p:txBody>
        </p:sp>
        <p:sp>
          <p:nvSpPr>
            <p:cNvPr id="44049" name="Freeform 416"/>
            <p:cNvSpPr/>
            <p:nvPr/>
          </p:nvSpPr>
          <p:spPr>
            <a:xfrm>
              <a:off x="4346" y="3321"/>
              <a:ext cx="4" cy="4"/>
            </a:xfrm>
            <a:custGeom>
              <a:avLst/>
              <a:gdLst>
                <a:gd name="txL" fmla="*/ 0 w 7"/>
                <a:gd name="txT" fmla="*/ 0 h 9"/>
                <a:gd name="txR" fmla="*/ 7 w 7"/>
                <a:gd name="txB" fmla="*/ 9 h 9"/>
              </a:gdLst>
              <a:ahLst/>
              <a:cxnLst>
                <a:cxn ang="0">
                  <a:pos x="1" y="0"/>
                </a:cxn>
                <a:cxn ang="0">
                  <a:pos x="0" y="0"/>
                </a:cxn>
                <a:cxn ang="0">
                  <a:pos x="0" y="0"/>
                </a:cxn>
                <a:cxn ang="0">
                  <a:pos x="1" y="0"/>
                </a:cxn>
                <a:cxn ang="0">
                  <a:pos x="1" y="0"/>
                </a:cxn>
                <a:cxn ang="0">
                  <a:pos x="1" y="0"/>
                </a:cxn>
              </a:cxnLst>
              <a:rect l="txL" t="txT" r="txR" b="txB"/>
              <a:pathLst>
                <a:path w="7" h="9">
                  <a:moveTo>
                    <a:pt x="2" y="0"/>
                  </a:moveTo>
                  <a:lnTo>
                    <a:pt x="0" y="3"/>
                  </a:lnTo>
                  <a:lnTo>
                    <a:pt x="0" y="6"/>
                  </a:lnTo>
                  <a:lnTo>
                    <a:pt x="3" y="9"/>
                  </a:lnTo>
                  <a:lnTo>
                    <a:pt x="7" y="9"/>
                  </a:lnTo>
                  <a:lnTo>
                    <a:pt x="2" y="0"/>
                  </a:lnTo>
                  <a:close/>
                </a:path>
              </a:pathLst>
            </a:custGeom>
            <a:solidFill>
              <a:srgbClr val="000000">
                <a:alpha val="100000"/>
              </a:srgbClr>
            </a:solidFill>
            <a:ln w="9525">
              <a:noFill/>
            </a:ln>
          </p:spPr>
          <p:txBody>
            <a:bodyPr/>
            <a:p>
              <a:endParaRPr lang="zh-CN" altLang="en-US"/>
            </a:p>
          </p:txBody>
        </p:sp>
        <p:sp>
          <p:nvSpPr>
            <p:cNvPr id="44050" name="Freeform 417"/>
            <p:cNvSpPr/>
            <p:nvPr/>
          </p:nvSpPr>
          <p:spPr>
            <a:xfrm>
              <a:off x="4119" y="3867"/>
              <a:ext cx="4" cy="3"/>
            </a:xfrm>
            <a:custGeom>
              <a:avLst/>
              <a:gdLst>
                <a:gd name="txL" fmla="*/ 0 w 9"/>
                <a:gd name="txT" fmla="*/ 0 h 6"/>
                <a:gd name="txR" fmla="*/ 9 w 9"/>
                <a:gd name="txB" fmla="*/ 6 h 6"/>
              </a:gdLst>
              <a:ahLst/>
              <a:cxnLst>
                <a:cxn ang="0">
                  <a:pos x="0" y="0"/>
                </a:cxn>
                <a:cxn ang="0">
                  <a:pos x="0" y="1"/>
                </a:cxn>
                <a:cxn ang="0">
                  <a:pos x="0" y="1"/>
                </a:cxn>
                <a:cxn ang="0">
                  <a:pos x="0" y="1"/>
                </a:cxn>
                <a:cxn ang="0">
                  <a:pos x="0" y="1"/>
                </a:cxn>
                <a:cxn ang="0">
                  <a:pos x="0" y="0"/>
                </a:cxn>
              </a:cxnLst>
              <a:rect l="txL" t="txT" r="txR" b="txB"/>
              <a:pathLst>
                <a:path w="9" h="6">
                  <a:moveTo>
                    <a:pt x="0" y="0"/>
                  </a:moveTo>
                  <a:lnTo>
                    <a:pt x="1" y="4"/>
                  </a:lnTo>
                  <a:lnTo>
                    <a:pt x="4" y="6"/>
                  </a:lnTo>
                  <a:lnTo>
                    <a:pt x="7" y="5"/>
                  </a:lnTo>
                  <a:lnTo>
                    <a:pt x="9" y="3"/>
                  </a:lnTo>
                  <a:lnTo>
                    <a:pt x="0" y="0"/>
                  </a:lnTo>
                  <a:close/>
                </a:path>
              </a:pathLst>
            </a:custGeom>
            <a:solidFill>
              <a:srgbClr val="000000">
                <a:alpha val="100000"/>
              </a:srgbClr>
            </a:solidFill>
            <a:ln w="9525">
              <a:noFill/>
            </a:ln>
          </p:spPr>
          <p:txBody>
            <a:bodyPr/>
            <a:p>
              <a:endParaRPr lang="zh-CN" altLang="en-US"/>
            </a:p>
          </p:txBody>
        </p:sp>
        <p:sp>
          <p:nvSpPr>
            <p:cNvPr id="44051" name="Freeform 418"/>
            <p:cNvSpPr/>
            <p:nvPr/>
          </p:nvSpPr>
          <p:spPr>
            <a:xfrm>
              <a:off x="4119" y="3842"/>
              <a:ext cx="20" cy="26"/>
            </a:xfrm>
            <a:custGeom>
              <a:avLst/>
              <a:gdLst>
                <a:gd name="txL" fmla="*/ 0 w 40"/>
                <a:gd name="txT" fmla="*/ 0 h 53"/>
                <a:gd name="txR" fmla="*/ 40 w 40"/>
                <a:gd name="txB" fmla="*/ 53 h 53"/>
              </a:gdLst>
              <a:ahLst/>
              <a:cxnLst>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Lst>
              <a:rect l="txL" t="txT" r="txR" b="txB"/>
              <a:pathLst>
                <a:path w="40" h="53">
                  <a:moveTo>
                    <a:pt x="31" y="0"/>
                  </a:moveTo>
                  <a:lnTo>
                    <a:pt x="24" y="11"/>
                  </a:lnTo>
                  <a:lnTo>
                    <a:pt x="14" y="25"/>
                  </a:lnTo>
                  <a:lnTo>
                    <a:pt x="6" y="40"/>
                  </a:lnTo>
                  <a:lnTo>
                    <a:pt x="0" y="50"/>
                  </a:lnTo>
                  <a:lnTo>
                    <a:pt x="9" y="53"/>
                  </a:lnTo>
                  <a:lnTo>
                    <a:pt x="15" y="44"/>
                  </a:lnTo>
                  <a:lnTo>
                    <a:pt x="23" y="30"/>
                  </a:lnTo>
                  <a:lnTo>
                    <a:pt x="34" y="16"/>
                  </a:lnTo>
                  <a:lnTo>
                    <a:pt x="40" y="4"/>
                  </a:lnTo>
                  <a:lnTo>
                    <a:pt x="31" y="0"/>
                  </a:lnTo>
                  <a:close/>
                </a:path>
              </a:pathLst>
            </a:custGeom>
            <a:solidFill>
              <a:srgbClr val="000000">
                <a:alpha val="100000"/>
              </a:srgbClr>
            </a:solidFill>
            <a:ln w="9525">
              <a:noFill/>
            </a:ln>
          </p:spPr>
          <p:txBody>
            <a:bodyPr/>
            <a:p>
              <a:endParaRPr lang="zh-CN" altLang="en-US"/>
            </a:p>
          </p:txBody>
        </p:sp>
        <p:sp>
          <p:nvSpPr>
            <p:cNvPr id="44052" name="Freeform 419"/>
            <p:cNvSpPr/>
            <p:nvPr/>
          </p:nvSpPr>
          <p:spPr>
            <a:xfrm>
              <a:off x="4134" y="3841"/>
              <a:ext cx="5" cy="3"/>
            </a:xfrm>
            <a:custGeom>
              <a:avLst/>
              <a:gdLst>
                <a:gd name="txL" fmla="*/ 0 w 9"/>
                <a:gd name="txT" fmla="*/ 0 h 7"/>
                <a:gd name="txR" fmla="*/ 9 w 9"/>
                <a:gd name="txB" fmla="*/ 7 h 7"/>
              </a:gdLst>
              <a:ahLst/>
              <a:cxnLst>
                <a:cxn ang="0">
                  <a:pos x="1" y="0"/>
                </a:cxn>
                <a:cxn ang="0">
                  <a:pos x="1" y="0"/>
                </a:cxn>
                <a:cxn ang="0">
                  <a:pos x="1" y="0"/>
                </a:cxn>
                <a:cxn ang="0">
                  <a:pos x="1" y="0"/>
                </a:cxn>
                <a:cxn ang="0">
                  <a:pos x="0" y="0"/>
                </a:cxn>
                <a:cxn ang="0">
                  <a:pos x="1" y="0"/>
                </a:cxn>
              </a:cxnLst>
              <a:rect l="txL" t="txT" r="txR" b="txB"/>
              <a:pathLst>
                <a:path w="9" h="7">
                  <a:moveTo>
                    <a:pt x="9" y="7"/>
                  </a:moveTo>
                  <a:lnTo>
                    <a:pt x="9" y="4"/>
                  </a:lnTo>
                  <a:lnTo>
                    <a:pt x="7" y="0"/>
                  </a:lnTo>
                  <a:lnTo>
                    <a:pt x="3" y="0"/>
                  </a:lnTo>
                  <a:lnTo>
                    <a:pt x="0" y="3"/>
                  </a:lnTo>
                  <a:lnTo>
                    <a:pt x="9" y="7"/>
                  </a:lnTo>
                  <a:close/>
                </a:path>
              </a:pathLst>
            </a:custGeom>
            <a:solidFill>
              <a:srgbClr val="000000">
                <a:alpha val="100000"/>
              </a:srgbClr>
            </a:solidFill>
            <a:ln w="9525">
              <a:noFill/>
            </a:ln>
          </p:spPr>
          <p:txBody>
            <a:bodyPr/>
            <a:p>
              <a:endParaRPr lang="zh-CN" altLang="en-US"/>
            </a:p>
          </p:txBody>
        </p:sp>
        <p:sp>
          <p:nvSpPr>
            <p:cNvPr id="44053" name="Freeform 420"/>
            <p:cNvSpPr/>
            <p:nvPr/>
          </p:nvSpPr>
          <p:spPr>
            <a:xfrm>
              <a:off x="4154" y="3853"/>
              <a:ext cx="4" cy="4"/>
            </a:xfrm>
            <a:custGeom>
              <a:avLst/>
              <a:gdLst>
                <a:gd name="txL" fmla="*/ 0 w 8"/>
                <a:gd name="txT" fmla="*/ 0 h 9"/>
                <a:gd name="txR" fmla="*/ 8 w 8"/>
                <a:gd name="txB" fmla="*/ 9 h 9"/>
              </a:gdLst>
              <a:ahLst/>
              <a:cxnLst>
                <a:cxn ang="0">
                  <a:pos x="1" y="0"/>
                </a:cxn>
                <a:cxn ang="0">
                  <a:pos x="1" y="0"/>
                </a:cxn>
                <a:cxn ang="0">
                  <a:pos x="1" y="0"/>
                </a:cxn>
                <a:cxn ang="0">
                  <a:pos x="1" y="0"/>
                </a:cxn>
                <a:cxn ang="0">
                  <a:pos x="0" y="0"/>
                </a:cxn>
                <a:cxn ang="0">
                  <a:pos x="1" y="0"/>
                </a:cxn>
              </a:cxnLst>
              <a:rect l="txL" t="txT" r="txR" b="txB"/>
              <a:pathLst>
                <a:path w="8" h="9">
                  <a:moveTo>
                    <a:pt x="7" y="9"/>
                  </a:moveTo>
                  <a:lnTo>
                    <a:pt x="8" y="5"/>
                  </a:lnTo>
                  <a:lnTo>
                    <a:pt x="7" y="2"/>
                  </a:lnTo>
                  <a:lnTo>
                    <a:pt x="4" y="0"/>
                  </a:lnTo>
                  <a:lnTo>
                    <a:pt x="0" y="2"/>
                  </a:lnTo>
                  <a:lnTo>
                    <a:pt x="7" y="9"/>
                  </a:lnTo>
                  <a:close/>
                </a:path>
              </a:pathLst>
            </a:custGeom>
            <a:solidFill>
              <a:srgbClr val="000000">
                <a:alpha val="100000"/>
              </a:srgbClr>
            </a:solidFill>
            <a:ln w="9525">
              <a:noFill/>
            </a:ln>
          </p:spPr>
          <p:txBody>
            <a:bodyPr/>
            <a:p>
              <a:endParaRPr lang="zh-CN" altLang="en-US"/>
            </a:p>
          </p:txBody>
        </p:sp>
        <p:sp>
          <p:nvSpPr>
            <p:cNvPr id="44054" name="Freeform 421"/>
            <p:cNvSpPr/>
            <p:nvPr/>
          </p:nvSpPr>
          <p:spPr>
            <a:xfrm>
              <a:off x="4128" y="3853"/>
              <a:ext cx="29" cy="30"/>
            </a:xfrm>
            <a:custGeom>
              <a:avLst/>
              <a:gdLst>
                <a:gd name="txL" fmla="*/ 0 w 58"/>
                <a:gd name="txT" fmla="*/ 0 h 58"/>
                <a:gd name="txR" fmla="*/ 58 w 58"/>
                <a:gd name="txB" fmla="*/ 58 h 58"/>
              </a:gdLst>
              <a:ahLst/>
              <a:cxnLst>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0" y="1"/>
                </a:cxn>
                <a:cxn ang="0">
                  <a:pos x="1" y="1"/>
                </a:cxn>
              </a:cxnLst>
              <a:rect l="txL" t="txT" r="txR" b="txB"/>
              <a:pathLst>
                <a:path w="58" h="58">
                  <a:moveTo>
                    <a:pt x="9" y="58"/>
                  </a:moveTo>
                  <a:lnTo>
                    <a:pt x="12" y="53"/>
                  </a:lnTo>
                  <a:lnTo>
                    <a:pt x="16" y="48"/>
                  </a:lnTo>
                  <a:lnTo>
                    <a:pt x="20" y="42"/>
                  </a:lnTo>
                  <a:lnTo>
                    <a:pt x="26" y="36"/>
                  </a:lnTo>
                  <a:lnTo>
                    <a:pt x="33" y="30"/>
                  </a:lnTo>
                  <a:lnTo>
                    <a:pt x="40" y="23"/>
                  </a:lnTo>
                  <a:lnTo>
                    <a:pt x="49" y="15"/>
                  </a:lnTo>
                  <a:lnTo>
                    <a:pt x="58" y="7"/>
                  </a:lnTo>
                  <a:lnTo>
                    <a:pt x="51" y="0"/>
                  </a:lnTo>
                  <a:lnTo>
                    <a:pt x="42" y="8"/>
                  </a:lnTo>
                  <a:lnTo>
                    <a:pt x="33" y="16"/>
                  </a:lnTo>
                  <a:lnTo>
                    <a:pt x="26" y="23"/>
                  </a:lnTo>
                  <a:lnTo>
                    <a:pt x="19" y="30"/>
                  </a:lnTo>
                  <a:lnTo>
                    <a:pt x="13" y="35"/>
                  </a:lnTo>
                  <a:lnTo>
                    <a:pt x="9" y="41"/>
                  </a:lnTo>
                  <a:lnTo>
                    <a:pt x="3" y="48"/>
                  </a:lnTo>
                  <a:lnTo>
                    <a:pt x="0" y="54"/>
                  </a:lnTo>
                  <a:lnTo>
                    <a:pt x="9" y="58"/>
                  </a:lnTo>
                  <a:close/>
                </a:path>
              </a:pathLst>
            </a:custGeom>
            <a:solidFill>
              <a:srgbClr val="000000">
                <a:alpha val="100000"/>
              </a:srgbClr>
            </a:solidFill>
            <a:ln w="9525">
              <a:noFill/>
            </a:ln>
          </p:spPr>
          <p:txBody>
            <a:bodyPr/>
            <a:p>
              <a:endParaRPr lang="zh-CN" altLang="en-US"/>
            </a:p>
          </p:txBody>
        </p:sp>
        <p:sp>
          <p:nvSpPr>
            <p:cNvPr id="44055" name="Freeform 422"/>
            <p:cNvSpPr/>
            <p:nvPr/>
          </p:nvSpPr>
          <p:spPr>
            <a:xfrm>
              <a:off x="4128" y="3880"/>
              <a:ext cx="4" cy="4"/>
            </a:xfrm>
            <a:custGeom>
              <a:avLst/>
              <a:gdLst>
                <a:gd name="txL" fmla="*/ 0 w 9"/>
                <a:gd name="txT" fmla="*/ 0 h 7"/>
                <a:gd name="txR" fmla="*/ 9 w 9"/>
                <a:gd name="txB" fmla="*/ 7 h 7"/>
              </a:gdLst>
              <a:ahLst/>
              <a:cxnLst>
                <a:cxn ang="0">
                  <a:pos x="0" y="0"/>
                </a:cxn>
                <a:cxn ang="0">
                  <a:pos x="0" y="1"/>
                </a:cxn>
                <a:cxn ang="0">
                  <a:pos x="0" y="1"/>
                </a:cxn>
                <a:cxn ang="0">
                  <a:pos x="0" y="1"/>
                </a:cxn>
                <a:cxn ang="0">
                  <a:pos x="0" y="1"/>
                </a:cxn>
                <a:cxn ang="0">
                  <a:pos x="0" y="0"/>
                </a:cxn>
              </a:cxnLst>
              <a:rect l="txL" t="txT" r="txR" b="txB"/>
              <a:pathLst>
                <a:path w="9" h="7">
                  <a:moveTo>
                    <a:pt x="0" y="0"/>
                  </a:moveTo>
                  <a:lnTo>
                    <a:pt x="0" y="3"/>
                  </a:lnTo>
                  <a:lnTo>
                    <a:pt x="3" y="7"/>
                  </a:lnTo>
                  <a:lnTo>
                    <a:pt x="6" y="7"/>
                  </a:lnTo>
                  <a:lnTo>
                    <a:pt x="9" y="4"/>
                  </a:lnTo>
                  <a:lnTo>
                    <a:pt x="0" y="0"/>
                  </a:lnTo>
                  <a:close/>
                </a:path>
              </a:pathLst>
            </a:custGeom>
            <a:solidFill>
              <a:srgbClr val="000000">
                <a:alpha val="100000"/>
              </a:srgbClr>
            </a:solidFill>
            <a:ln w="9525">
              <a:noFill/>
            </a:ln>
          </p:spPr>
          <p:txBody>
            <a:bodyPr/>
            <a:p>
              <a:endParaRPr lang="zh-CN" altLang="en-US"/>
            </a:p>
          </p:txBody>
        </p:sp>
        <p:sp>
          <p:nvSpPr>
            <p:cNvPr id="44056" name="Freeform 423"/>
            <p:cNvSpPr/>
            <p:nvPr/>
          </p:nvSpPr>
          <p:spPr>
            <a:xfrm>
              <a:off x="4219" y="3581"/>
              <a:ext cx="3" cy="5"/>
            </a:xfrm>
            <a:custGeom>
              <a:avLst/>
              <a:gdLst>
                <a:gd name="txL" fmla="*/ 0 w 7"/>
                <a:gd name="txT" fmla="*/ 0 h 9"/>
                <a:gd name="txR" fmla="*/ 7 w 7"/>
                <a:gd name="txB" fmla="*/ 9 h 9"/>
              </a:gdLst>
              <a:ahLst/>
              <a:cxnLst>
                <a:cxn ang="0">
                  <a:pos x="0" y="1"/>
                </a:cxn>
                <a:cxn ang="0">
                  <a:pos x="0" y="1"/>
                </a:cxn>
                <a:cxn ang="0">
                  <a:pos x="0" y="1"/>
                </a:cxn>
                <a:cxn ang="0">
                  <a:pos x="0" y="0"/>
                </a:cxn>
                <a:cxn ang="0">
                  <a:pos x="0" y="0"/>
                </a:cxn>
                <a:cxn ang="0">
                  <a:pos x="0" y="1"/>
                </a:cxn>
              </a:cxnLst>
              <a:rect l="txL" t="txT" r="txR" b="txB"/>
              <a:pathLst>
                <a:path w="7" h="9">
                  <a:moveTo>
                    <a:pt x="5" y="9"/>
                  </a:moveTo>
                  <a:lnTo>
                    <a:pt x="7" y="7"/>
                  </a:lnTo>
                  <a:lnTo>
                    <a:pt x="7" y="2"/>
                  </a:lnTo>
                  <a:lnTo>
                    <a:pt x="4" y="0"/>
                  </a:lnTo>
                  <a:lnTo>
                    <a:pt x="0" y="0"/>
                  </a:lnTo>
                  <a:lnTo>
                    <a:pt x="5" y="9"/>
                  </a:lnTo>
                  <a:close/>
                </a:path>
              </a:pathLst>
            </a:custGeom>
            <a:solidFill>
              <a:srgbClr val="000000">
                <a:alpha val="100000"/>
              </a:srgbClr>
            </a:solidFill>
            <a:ln w="9525">
              <a:noFill/>
            </a:ln>
          </p:spPr>
          <p:txBody>
            <a:bodyPr/>
            <a:p>
              <a:endParaRPr lang="zh-CN" altLang="en-US"/>
            </a:p>
          </p:txBody>
        </p:sp>
        <p:sp>
          <p:nvSpPr>
            <p:cNvPr id="44057" name="Freeform 424"/>
            <p:cNvSpPr/>
            <p:nvPr/>
          </p:nvSpPr>
          <p:spPr>
            <a:xfrm>
              <a:off x="4202" y="3581"/>
              <a:ext cx="19" cy="52"/>
            </a:xfrm>
            <a:custGeom>
              <a:avLst/>
              <a:gdLst>
                <a:gd name="txL" fmla="*/ 0 w 38"/>
                <a:gd name="txT" fmla="*/ 0 h 102"/>
                <a:gd name="txR" fmla="*/ 38 w 38"/>
                <a:gd name="txB" fmla="*/ 102 h 102"/>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Lst>
              <a:rect l="txL" t="txT" r="txR" b="txB"/>
              <a:pathLst>
                <a:path w="38" h="102">
                  <a:moveTo>
                    <a:pt x="4" y="102"/>
                  </a:moveTo>
                  <a:lnTo>
                    <a:pt x="10" y="98"/>
                  </a:lnTo>
                  <a:lnTo>
                    <a:pt x="12" y="86"/>
                  </a:lnTo>
                  <a:lnTo>
                    <a:pt x="12" y="73"/>
                  </a:lnTo>
                  <a:lnTo>
                    <a:pt x="15" y="59"/>
                  </a:lnTo>
                  <a:lnTo>
                    <a:pt x="20" y="45"/>
                  </a:lnTo>
                  <a:lnTo>
                    <a:pt x="25" y="32"/>
                  </a:lnTo>
                  <a:lnTo>
                    <a:pt x="31" y="21"/>
                  </a:lnTo>
                  <a:lnTo>
                    <a:pt x="36" y="11"/>
                  </a:lnTo>
                  <a:lnTo>
                    <a:pt x="38" y="9"/>
                  </a:lnTo>
                  <a:lnTo>
                    <a:pt x="33" y="0"/>
                  </a:lnTo>
                  <a:lnTo>
                    <a:pt x="27" y="7"/>
                  </a:lnTo>
                  <a:lnTo>
                    <a:pt x="22" y="16"/>
                  </a:lnTo>
                  <a:lnTo>
                    <a:pt x="16" y="28"/>
                  </a:lnTo>
                  <a:lnTo>
                    <a:pt x="10" y="43"/>
                  </a:lnTo>
                  <a:lnTo>
                    <a:pt x="6" y="56"/>
                  </a:lnTo>
                  <a:lnTo>
                    <a:pt x="2" y="73"/>
                  </a:lnTo>
                  <a:lnTo>
                    <a:pt x="0" y="86"/>
                  </a:lnTo>
                  <a:lnTo>
                    <a:pt x="1" y="98"/>
                  </a:lnTo>
                  <a:lnTo>
                    <a:pt x="8" y="93"/>
                  </a:lnTo>
                  <a:lnTo>
                    <a:pt x="1" y="98"/>
                  </a:lnTo>
                  <a:lnTo>
                    <a:pt x="2" y="101"/>
                  </a:lnTo>
                  <a:lnTo>
                    <a:pt x="6" y="102"/>
                  </a:lnTo>
                  <a:lnTo>
                    <a:pt x="9" y="101"/>
                  </a:lnTo>
                  <a:lnTo>
                    <a:pt x="10" y="98"/>
                  </a:lnTo>
                  <a:lnTo>
                    <a:pt x="4" y="102"/>
                  </a:lnTo>
                  <a:close/>
                </a:path>
              </a:pathLst>
            </a:custGeom>
            <a:solidFill>
              <a:srgbClr val="000000">
                <a:alpha val="100000"/>
              </a:srgbClr>
            </a:solidFill>
            <a:ln w="9525">
              <a:noFill/>
            </a:ln>
          </p:spPr>
          <p:txBody>
            <a:bodyPr/>
            <a:p>
              <a:endParaRPr lang="zh-CN" altLang="en-US"/>
            </a:p>
          </p:txBody>
        </p:sp>
        <p:sp>
          <p:nvSpPr>
            <p:cNvPr id="44058" name="Freeform 425"/>
            <p:cNvSpPr/>
            <p:nvPr/>
          </p:nvSpPr>
          <p:spPr>
            <a:xfrm>
              <a:off x="4161" y="3549"/>
              <a:ext cx="45" cy="84"/>
            </a:xfrm>
            <a:custGeom>
              <a:avLst/>
              <a:gdLst>
                <a:gd name="txL" fmla="*/ 0 w 91"/>
                <a:gd name="txT" fmla="*/ 0 h 167"/>
                <a:gd name="txR" fmla="*/ 91 w 91"/>
                <a:gd name="txB" fmla="*/ 167 h 167"/>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91" h="167">
                  <a:moveTo>
                    <a:pt x="0" y="0"/>
                  </a:moveTo>
                  <a:lnTo>
                    <a:pt x="0" y="18"/>
                  </a:lnTo>
                  <a:lnTo>
                    <a:pt x="7" y="40"/>
                  </a:lnTo>
                  <a:lnTo>
                    <a:pt x="16" y="65"/>
                  </a:lnTo>
                  <a:lnTo>
                    <a:pt x="29" y="91"/>
                  </a:lnTo>
                  <a:lnTo>
                    <a:pt x="44" y="117"/>
                  </a:lnTo>
                  <a:lnTo>
                    <a:pt x="59" y="139"/>
                  </a:lnTo>
                  <a:lnTo>
                    <a:pt x="74" y="157"/>
                  </a:lnTo>
                  <a:lnTo>
                    <a:pt x="87" y="167"/>
                  </a:lnTo>
                  <a:lnTo>
                    <a:pt x="91" y="158"/>
                  </a:lnTo>
                  <a:lnTo>
                    <a:pt x="81" y="150"/>
                  </a:lnTo>
                  <a:lnTo>
                    <a:pt x="68" y="134"/>
                  </a:lnTo>
                  <a:lnTo>
                    <a:pt x="53" y="112"/>
                  </a:lnTo>
                  <a:lnTo>
                    <a:pt x="38" y="87"/>
                  </a:lnTo>
                  <a:lnTo>
                    <a:pt x="26" y="63"/>
                  </a:lnTo>
                  <a:lnTo>
                    <a:pt x="16" y="37"/>
                  </a:lnTo>
                  <a:lnTo>
                    <a:pt x="9" y="18"/>
                  </a:lnTo>
                  <a:lnTo>
                    <a:pt x="9" y="3"/>
                  </a:lnTo>
                  <a:lnTo>
                    <a:pt x="0" y="0"/>
                  </a:lnTo>
                  <a:close/>
                </a:path>
              </a:pathLst>
            </a:custGeom>
            <a:solidFill>
              <a:srgbClr val="000000">
                <a:alpha val="100000"/>
              </a:srgbClr>
            </a:solidFill>
            <a:ln w="9525">
              <a:noFill/>
            </a:ln>
          </p:spPr>
          <p:txBody>
            <a:bodyPr/>
            <a:p>
              <a:endParaRPr lang="zh-CN" altLang="en-US"/>
            </a:p>
          </p:txBody>
        </p:sp>
        <p:sp>
          <p:nvSpPr>
            <p:cNvPr id="44059" name="Freeform 426"/>
            <p:cNvSpPr/>
            <p:nvPr/>
          </p:nvSpPr>
          <p:spPr>
            <a:xfrm>
              <a:off x="4161" y="3548"/>
              <a:ext cx="4" cy="2"/>
            </a:xfrm>
            <a:custGeom>
              <a:avLst/>
              <a:gdLst>
                <a:gd name="txL" fmla="*/ 0 w 9"/>
                <a:gd name="txT" fmla="*/ 0 h 6"/>
                <a:gd name="txR" fmla="*/ 9 w 9"/>
                <a:gd name="txB" fmla="*/ 6 h 6"/>
              </a:gdLst>
              <a:ahLst/>
              <a:cxnLst>
                <a:cxn ang="0">
                  <a:pos x="0" y="0"/>
                </a:cxn>
                <a:cxn ang="0">
                  <a:pos x="0" y="0"/>
                </a:cxn>
                <a:cxn ang="0">
                  <a:pos x="0" y="0"/>
                </a:cxn>
                <a:cxn ang="0">
                  <a:pos x="0" y="0"/>
                </a:cxn>
                <a:cxn ang="0">
                  <a:pos x="0" y="0"/>
                </a:cxn>
                <a:cxn ang="0">
                  <a:pos x="0" y="0"/>
                </a:cxn>
              </a:cxnLst>
              <a:rect l="txL" t="txT" r="txR" b="txB"/>
              <a:pathLst>
                <a:path w="9" h="6">
                  <a:moveTo>
                    <a:pt x="9" y="6"/>
                  </a:moveTo>
                  <a:lnTo>
                    <a:pt x="8" y="2"/>
                  </a:lnTo>
                  <a:lnTo>
                    <a:pt x="6" y="0"/>
                  </a:lnTo>
                  <a:lnTo>
                    <a:pt x="2" y="0"/>
                  </a:lnTo>
                  <a:lnTo>
                    <a:pt x="0" y="3"/>
                  </a:lnTo>
                  <a:lnTo>
                    <a:pt x="9" y="6"/>
                  </a:lnTo>
                  <a:close/>
                </a:path>
              </a:pathLst>
            </a:custGeom>
            <a:solidFill>
              <a:srgbClr val="000000">
                <a:alpha val="100000"/>
              </a:srgbClr>
            </a:solidFill>
            <a:ln w="9525">
              <a:noFill/>
            </a:ln>
          </p:spPr>
          <p:txBody>
            <a:bodyPr/>
            <a:p>
              <a:endParaRPr lang="zh-CN" altLang="en-US"/>
            </a:p>
          </p:txBody>
        </p:sp>
        <p:sp>
          <p:nvSpPr>
            <p:cNvPr id="44060" name="Freeform 427"/>
            <p:cNvSpPr/>
            <p:nvPr/>
          </p:nvSpPr>
          <p:spPr>
            <a:xfrm>
              <a:off x="4269" y="3630"/>
              <a:ext cx="4" cy="4"/>
            </a:xfrm>
            <a:custGeom>
              <a:avLst/>
              <a:gdLst>
                <a:gd name="txL" fmla="*/ 0 w 9"/>
                <a:gd name="txT" fmla="*/ 0 h 7"/>
                <a:gd name="txR" fmla="*/ 9 w 9"/>
                <a:gd name="txB" fmla="*/ 7 h 7"/>
              </a:gdLst>
              <a:ahLst/>
              <a:cxnLst>
                <a:cxn ang="0">
                  <a:pos x="0" y="1"/>
                </a:cxn>
                <a:cxn ang="0">
                  <a:pos x="0" y="0"/>
                </a:cxn>
                <a:cxn ang="0">
                  <a:pos x="0" y="0"/>
                </a:cxn>
                <a:cxn ang="0">
                  <a:pos x="0" y="1"/>
                </a:cxn>
                <a:cxn ang="0">
                  <a:pos x="0" y="1"/>
                </a:cxn>
                <a:cxn ang="0">
                  <a:pos x="0" y="1"/>
                </a:cxn>
              </a:cxnLst>
              <a:rect l="txL" t="txT" r="txR" b="txB"/>
              <a:pathLst>
                <a:path w="9" h="7">
                  <a:moveTo>
                    <a:pt x="9" y="2"/>
                  </a:moveTo>
                  <a:lnTo>
                    <a:pt x="6" y="0"/>
                  </a:lnTo>
                  <a:lnTo>
                    <a:pt x="3" y="0"/>
                  </a:lnTo>
                  <a:lnTo>
                    <a:pt x="0" y="3"/>
                  </a:lnTo>
                  <a:lnTo>
                    <a:pt x="0" y="7"/>
                  </a:lnTo>
                  <a:lnTo>
                    <a:pt x="9" y="2"/>
                  </a:lnTo>
                  <a:close/>
                </a:path>
              </a:pathLst>
            </a:custGeom>
            <a:solidFill>
              <a:srgbClr val="000000">
                <a:alpha val="100000"/>
              </a:srgbClr>
            </a:solidFill>
            <a:ln w="9525">
              <a:noFill/>
            </a:ln>
          </p:spPr>
          <p:txBody>
            <a:bodyPr/>
            <a:p>
              <a:endParaRPr lang="zh-CN" altLang="en-US"/>
            </a:p>
          </p:txBody>
        </p:sp>
        <p:sp>
          <p:nvSpPr>
            <p:cNvPr id="44061" name="Freeform 428"/>
            <p:cNvSpPr/>
            <p:nvPr/>
          </p:nvSpPr>
          <p:spPr>
            <a:xfrm>
              <a:off x="4269" y="3632"/>
              <a:ext cx="7" cy="55"/>
            </a:xfrm>
            <a:custGeom>
              <a:avLst/>
              <a:gdLst>
                <a:gd name="txL" fmla="*/ 0 w 15"/>
                <a:gd name="txT" fmla="*/ 0 h 111"/>
                <a:gd name="txR" fmla="*/ 15 w 15"/>
                <a:gd name="txB" fmla="*/ 111 h 11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5" h="111">
                  <a:moveTo>
                    <a:pt x="13" y="111"/>
                  </a:moveTo>
                  <a:lnTo>
                    <a:pt x="13" y="85"/>
                  </a:lnTo>
                  <a:lnTo>
                    <a:pt x="15" y="53"/>
                  </a:lnTo>
                  <a:lnTo>
                    <a:pt x="12" y="22"/>
                  </a:lnTo>
                  <a:lnTo>
                    <a:pt x="9" y="0"/>
                  </a:lnTo>
                  <a:lnTo>
                    <a:pt x="0" y="5"/>
                  </a:lnTo>
                  <a:lnTo>
                    <a:pt x="3" y="22"/>
                  </a:lnTo>
                  <a:lnTo>
                    <a:pt x="3" y="53"/>
                  </a:lnTo>
                  <a:lnTo>
                    <a:pt x="2" y="85"/>
                  </a:lnTo>
                  <a:lnTo>
                    <a:pt x="2" y="111"/>
                  </a:lnTo>
                  <a:lnTo>
                    <a:pt x="13" y="111"/>
                  </a:lnTo>
                  <a:close/>
                </a:path>
              </a:pathLst>
            </a:custGeom>
            <a:solidFill>
              <a:srgbClr val="000000">
                <a:alpha val="100000"/>
              </a:srgbClr>
            </a:solidFill>
            <a:ln w="9525">
              <a:noFill/>
            </a:ln>
          </p:spPr>
          <p:txBody>
            <a:bodyPr/>
            <a:p>
              <a:endParaRPr lang="zh-CN" altLang="en-US"/>
            </a:p>
          </p:txBody>
        </p:sp>
        <p:sp>
          <p:nvSpPr>
            <p:cNvPr id="44062" name="Freeform 429"/>
            <p:cNvSpPr/>
            <p:nvPr/>
          </p:nvSpPr>
          <p:spPr>
            <a:xfrm>
              <a:off x="4270" y="3687"/>
              <a:ext cx="6" cy="2"/>
            </a:xfrm>
            <a:custGeom>
              <a:avLst/>
              <a:gdLst>
                <a:gd name="txL" fmla="*/ 0 w 11"/>
                <a:gd name="txT" fmla="*/ 0 h 4"/>
                <a:gd name="txR" fmla="*/ 11 w 11"/>
                <a:gd name="txB" fmla="*/ 4 h 4"/>
              </a:gdLst>
              <a:ahLst/>
              <a:cxnLst>
                <a:cxn ang="0">
                  <a:pos x="0" y="0"/>
                </a:cxn>
                <a:cxn ang="0">
                  <a:pos x="1" y="1"/>
                </a:cxn>
                <a:cxn ang="0">
                  <a:pos x="1" y="1"/>
                </a:cxn>
                <a:cxn ang="0">
                  <a:pos x="1" y="1"/>
                </a:cxn>
                <a:cxn ang="0">
                  <a:pos x="1" y="0"/>
                </a:cxn>
                <a:cxn ang="0">
                  <a:pos x="0" y="0"/>
                </a:cxn>
              </a:cxnLst>
              <a:rect l="txL" t="txT" r="txR" b="txB"/>
              <a:pathLst>
                <a:path w="11" h="4">
                  <a:moveTo>
                    <a:pt x="0" y="0"/>
                  </a:moveTo>
                  <a:lnTo>
                    <a:pt x="2" y="3"/>
                  </a:lnTo>
                  <a:lnTo>
                    <a:pt x="6" y="4"/>
                  </a:lnTo>
                  <a:lnTo>
                    <a:pt x="9" y="3"/>
                  </a:lnTo>
                  <a:lnTo>
                    <a:pt x="11" y="0"/>
                  </a:lnTo>
                  <a:lnTo>
                    <a:pt x="0" y="0"/>
                  </a:lnTo>
                  <a:close/>
                </a:path>
              </a:pathLst>
            </a:custGeom>
            <a:solidFill>
              <a:srgbClr val="000000">
                <a:alpha val="100000"/>
              </a:srgbClr>
            </a:solidFill>
            <a:ln w="9525">
              <a:noFill/>
            </a:ln>
          </p:spPr>
          <p:txBody>
            <a:bodyPr/>
            <a:p>
              <a:endParaRPr lang="zh-CN" altLang="en-US"/>
            </a:p>
          </p:txBody>
        </p:sp>
        <p:sp>
          <p:nvSpPr>
            <p:cNvPr id="44063" name="Freeform 430"/>
            <p:cNvSpPr/>
            <p:nvPr/>
          </p:nvSpPr>
          <p:spPr>
            <a:xfrm>
              <a:off x="4298" y="3586"/>
              <a:ext cx="4" cy="3"/>
            </a:xfrm>
            <a:custGeom>
              <a:avLst/>
              <a:gdLst>
                <a:gd name="txL" fmla="*/ 0 w 9"/>
                <a:gd name="txT" fmla="*/ 0 h 6"/>
                <a:gd name="txR" fmla="*/ 9 w 9"/>
                <a:gd name="txB" fmla="*/ 6 h 6"/>
              </a:gdLst>
              <a:ahLst/>
              <a:cxnLst>
                <a:cxn ang="0">
                  <a:pos x="0" y="0"/>
                </a:cxn>
                <a:cxn ang="0">
                  <a:pos x="0" y="1"/>
                </a:cxn>
                <a:cxn ang="0">
                  <a:pos x="0" y="1"/>
                </a:cxn>
                <a:cxn ang="0">
                  <a:pos x="0" y="1"/>
                </a:cxn>
                <a:cxn ang="0">
                  <a:pos x="0" y="1"/>
                </a:cxn>
                <a:cxn ang="0">
                  <a:pos x="0" y="0"/>
                </a:cxn>
              </a:cxnLst>
              <a:rect l="txL" t="txT" r="txR" b="txB"/>
              <a:pathLst>
                <a:path w="9" h="6">
                  <a:moveTo>
                    <a:pt x="0" y="0"/>
                  </a:moveTo>
                  <a:lnTo>
                    <a:pt x="1" y="4"/>
                  </a:lnTo>
                  <a:lnTo>
                    <a:pt x="4" y="6"/>
                  </a:lnTo>
                  <a:lnTo>
                    <a:pt x="7" y="5"/>
                  </a:lnTo>
                  <a:lnTo>
                    <a:pt x="9" y="2"/>
                  </a:lnTo>
                  <a:lnTo>
                    <a:pt x="0" y="0"/>
                  </a:lnTo>
                  <a:close/>
                </a:path>
              </a:pathLst>
            </a:custGeom>
            <a:solidFill>
              <a:srgbClr val="000000">
                <a:alpha val="100000"/>
              </a:srgbClr>
            </a:solidFill>
            <a:ln w="9525">
              <a:noFill/>
            </a:ln>
          </p:spPr>
          <p:txBody>
            <a:bodyPr/>
            <a:p>
              <a:endParaRPr lang="zh-CN" altLang="en-US"/>
            </a:p>
          </p:txBody>
        </p:sp>
        <p:sp>
          <p:nvSpPr>
            <p:cNvPr id="44064" name="Freeform 431"/>
            <p:cNvSpPr/>
            <p:nvPr/>
          </p:nvSpPr>
          <p:spPr>
            <a:xfrm>
              <a:off x="4298" y="3548"/>
              <a:ext cx="19" cy="39"/>
            </a:xfrm>
            <a:custGeom>
              <a:avLst/>
              <a:gdLst>
                <a:gd name="txL" fmla="*/ 0 w 38"/>
                <a:gd name="txT" fmla="*/ 0 h 78"/>
                <a:gd name="txR" fmla="*/ 38 w 38"/>
                <a:gd name="txB" fmla="*/ 78 h 78"/>
              </a:gdLst>
              <a:ahLst/>
              <a:cxnLst>
                <a:cxn ang="0">
                  <a:pos x="1" y="0"/>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1" y="0"/>
                </a:cxn>
              </a:cxnLst>
              <a:rect l="txL" t="txT" r="txR" b="txB"/>
              <a:pathLst>
                <a:path w="38" h="78">
                  <a:moveTo>
                    <a:pt x="36" y="0"/>
                  </a:moveTo>
                  <a:lnTo>
                    <a:pt x="29" y="4"/>
                  </a:lnTo>
                  <a:lnTo>
                    <a:pt x="25" y="12"/>
                  </a:lnTo>
                  <a:lnTo>
                    <a:pt x="19" y="31"/>
                  </a:lnTo>
                  <a:lnTo>
                    <a:pt x="9" y="54"/>
                  </a:lnTo>
                  <a:lnTo>
                    <a:pt x="0" y="76"/>
                  </a:lnTo>
                  <a:lnTo>
                    <a:pt x="9" y="78"/>
                  </a:lnTo>
                  <a:lnTo>
                    <a:pt x="19" y="57"/>
                  </a:lnTo>
                  <a:lnTo>
                    <a:pt x="28" y="34"/>
                  </a:lnTo>
                  <a:lnTo>
                    <a:pt x="35" y="14"/>
                  </a:lnTo>
                  <a:lnTo>
                    <a:pt x="38" y="6"/>
                  </a:lnTo>
                  <a:lnTo>
                    <a:pt x="31" y="9"/>
                  </a:lnTo>
                  <a:lnTo>
                    <a:pt x="38" y="6"/>
                  </a:lnTo>
                  <a:lnTo>
                    <a:pt x="37" y="2"/>
                  </a:lnTo>
                  <a:lnTo>
                    <a:pt x="35" y="0"/>
                  </a:lnTo>
                  <a:lnTo>
                    <a:pt x="31" y="0"/>
                  </a:lnTo>
                  <a:lnTo>
                    <a:pt x="29" y="4"/>
                  </a:lnTo>
                  <a:lnTo>
                    <a:pt x="36" y="0"/>
                  </a:lnTo>
                  <a:close/>
                </a:path>
              </a:pathLst>
            </a:custGeom>
            <a:solidFill>
              <a:srgbClr val="000000">
                <a:alpha val="100000"/>
              </a:srgbClr>
            </a:solidFill>
            <a:ln w="9525">
              <a:noFill/>
            </a:ln>
          </p:spPr>
          <p:txBody>
            <a:bodyPr/>
            <a:p>
              <a:endParaRPr lang="zh-CN" altLang="en-US"/>
            </a:p>
          </p:txBody>
        </p:sp>
        <p:sp>
          <p:nvSpPr>
            <p:cNvPr id="44065" name="Freeform 432"/>
            <p:cNvSpPr/>
            <p:nvPr/>
          </p:nvSpPr>
          <p:spPr>
            <a:xfrm>
              <a:off x="4313" y="3548"/>
              <a:ext cx="29" cy="45"/>
            </a:xfrm>
            <a:custGeom>
              <a:avLst/>
              <a:gdLst>
                <a:gd name="txL" fmla="*/ 0 w 59"/>
                <a:gd name="txT" fmla="*/ 0 h 90"/>
                <a:gd name="txR" fmla="*/ 59 w 59"/>
                <a:gd name="txB" fmla="*/ 90 h 90"/>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59" h="90">
                  <a:moveTo>
                    <a:pt x="50" y="83"/>
                  </a:moveTo>
                  <a:lnTo>
                    <a:pt x="59" y="85"/>
                  </a:lnTo>
                  <a:lnTo>
                    <a:pt x="57" y="74"/>
                  </a:lnTo>
                  <a:lnTo>
                    <a:pt x="52" y="61"/>
                  </a:lnTo>
                  <a:lnTo>
                    <a:pt x="45" y="49"/>
                  </a:lnTo>
                  <a:lnTo>
                    <a:pt x="38" y="37"/>
                  </a:lnTo>
                  <a:lnTo>
                    <a:pt x="30" y="26"/>
                  </a:lnTo>
                  <a:lnTo>
                    <a:pt x="22" y="16"/>
                  </a:lnTo>
                  <a:lnTo>
                    <a:pt x="14" y="7"/>
                  </a:lnTo>
                  <a:lnTo>
                    <a:pt x="5" y="0"/>
                  </a:lnTo>
                  <a:lnTo>
                    <a:pt x="0" y="9"/>
                  </a:lnTo>
                  <a:lnTo>
                    <a:pt x="7" y="14"/>
                  </a:lnTo>
                  <a:lnTo>
                    <a:pt x="15" y="23"/>
                  </a:lnTo>
                  <a:lnTo>
                    <a:pt x="23" y="32"/>
                  </a:lnTo>
                  <a:lnTo>
                    <a:pt x="29" y="42"/>
                  </a:lnTo>
                  <a:lnTo>
                    <a:pt x="36" y="53"/>
                  </a:lnTo>
                  <a:lnTo>
                    <a:pt x="43" y="66"/>
                  </a:lnTo>
                  <a:lnTo>
                    <a:pt x="47" y="76"/>
                  </a:lnTo>
                  <a:lnTo>
                    <a:pt x="50" y="85"/>
                  </a:lnTo>
                  <a:lnTo>
                    <a:pt x="59" y="88"/>
                  </a:lnTo>
                  <a:lnTo>
                    <a:pt x="50" y="85"/>
                  </a:lnTo>
                  <a:lnTo>
                    <a:pt x="51" y="89"/>
                  </a:lnTo>
                  <a:lnTo>
                    <a:pt x="54" y="90"/>
                  </a:lnTo>
                  <a:lnTo>
                    <a:pt x="58" y="89"/>
                  </a:lnTo>
                  <a:lnTo>
                    <a:pt x="59" y="85"/>
                  </a:lnTo>
                  <a:lnTo>
                    <a:pt x="50" y="83"/>
                  </a:lnTo>
                  <a:close/>
                </a:path>
              </a:pathLst>
            </a:custGeom>
            <a:solidFill>
              <a:srgbClr val="000000">
                <a:alpha val="100000"/>
              </a:srgbClr>
            </a:solidFill>
            <a:ln w="9525">
              <a:noFill/>
            </a:ln>
          </p:spPr>
          <p:txBody>
            <a:bodyPr/>
            <a:p>
              <a:endParaRPr lang="zh-CN" altLang="en-US"/>
            </a:p>
          </p:txBody>
        </p:sp>
        <p:sp>
          <p:nvSpPr>
            <p:cNvPr id="44066" name="Freeform 433"/>
            <p:cNvSpPr/>
            <p:nvPr/>
          </p:nvSpPr>
          <p:spPr>
            <a:xfrm>
              <a:off x="4338" y="3502"/>
              <a:ext cx="19" cy="90"/>
            </a:xfrm>
            <a:custGeom>
              <a:avLst/>
              <a:gdLst>
                <a:gd name="txL" fmla="*/ 0 w 39"/>
                <a:gd name="txT" fmla="*/ 0 h 180"/>
                <a:gd name="txR" fmla="*/ 39 w 39"/>
                <a:gd name="txB" fmla="*/ 180 h 18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rect l="txL" t="txT" r="txR" b="txB"/>
              <a:pathLst>
                <a:path w="39" h="180">
                  <a:moveTo>
                    <a:pt x="17" y="5"/>
                  </a:moveTo>
                  <a:lnTo>
                    <a:pt x="26" y="27"/>
                  </a:lnTo>
                  <a:lnTo>
                    <a:pt x="30" y="51"/>
                  </a:lnTo>
                  <a:lnTo>
                    <a:pt x="28" y="78"/>
                  </a:lnTo>
                  <a:lnTo>
                    <a:pt x="24" y="105"/>
                  </a:lnTo>
                  <a:lnTo>
                    <a:pt x="18" y="128"/>
                  </a:lnTo>
                  <a:lnTo>
                    <a:pt x="11" y="150"/>
                  </a:lnTo>
                  <a:lnTo>
                    <a:pt x="4" y="166"/>
                  </a:lnTo>
                  <a:lnTo>
                    <a:pt x="0" y="175"/>
                  </a:lnTo>
                  <a:lnTo>
                    <a:pt x="9" y="180"/>
                  </a:lnTo>
                  <a:lnTo>
                    <a:pt x="14" y="168"/>
                  </a:lnTo>
                  <a:lnTo>
                    <a:pt x="20" y="152"/>
                  </a:lnTo>
                  <a:lnTo>
                    <a:pt x="27" y="130"/>
                  </a:lnTo>
                  <a:lnTo>
                    <a:pt x="33" y="105"/>
                  </a:lnTo>
                  <a:lnTo>
                    <a:pt x="38" y="78"/>
                  </a:lnTo>
                  <a:lnTo>
                    <a:pt x="39" y="51"/>
                  </a:lnTo>
                  <a:lnTo>
                    <a:pt x="35" y="24"/>
                  </a:lnTo>
                  <a:lnTo>
                    <a:pt x="26" y="0"/>
                  </a:lnTo>
                  <a:lnTo>
                    <a:pt x="17" y="5"/>
                  </a:lnTo>
                  <a:close/>
                </a:path>
              </a:pathLst>
            </a:custGeom>
            <a:solidFill>
              <a:srgbClr val="000000">
                <a:alpha val="100000"/>
              </a:srgbClr>
            </a:solidFill>
            <a:ln w="9525">
              <a:noFill/>
            </a:ln>
          </p:spPr>
          <p:txBody>
            <a:bodyPr/>
            <a:p>
              <a:endParaRPr lang="zh-CN" altLang="en-US"/>
            </a:p>
          </p:txBody>
        </p:sp>
        <p:sp>
          <p:nvSpPr>
            <p:cNvPr id="44067" name="Freeform 434"/>
            <p:cNvSpPr/>
            <p:nvPr/>
          </p:nvSpPr>
          <p:spPr>
            <a:xfrm>
              <a:off x="4346" y="3501"/>
              <a:ext cx="5" cy="3"/>
            </a:xfrm>
            <a:custGeom>
              <a:avLst/>
              <a:gdLst>
                <a:gd name="txL" fmla="*/ 0 w 9"/>
                <a:gd name="txT" fmla="*/ 0 h 7"/>
                <a:gd name="txR" fmla="*/ 9 w 9"/>
                <a:gd name="txB" fmla="*/ 7 h 7"/>
              </a:gdLst>
              <a:ahLst/>
              <a:cxnLst>
                <a:cxn ang="0">
                  <a:pos x="1" y="0"/>
                </a:cxn>
                <a:cxn ang="0">
                  <a:pos x="1" y="0"/>
                </a:cxn>
                <a:cxn ang="0">
                  <a:pos x="1" y="0"/>
                </a:cxn>
                <a:cxn ang="0">
                  <a:pos x="0" y="0"/>
                </a:cxn>
                <a:cxn ang="0">
                  <a:pos x="0" y="0"/>
                </a:cxn>
                <a:cxn ang="0">
                  <a:pos x="1" y="0"/>
                </a:cxn>
              </a:cxnLst>
              <a:rect l="txL" t="txT" r="txR" b="txB"/>
              <a:pathLst>
                <a:path w="9" h="7">
                  <a:moveTo>
                    <a:pt x="9" y="2"/>
                  </a:moveTo>
                  <a:lnTo>
                    <a:pt x="7" y="0"/>
                  </a:lnTo>
                  <a:lnTo>
                    <a:pt x="3" y="0"/>
                  </a:lnTo>
                  <a:lnTo>
                    <a:pt x="0" y="3"/>
                  </a:lnTo>
                  <a:lnTo>
                    <a:pt x="0" y="7"/>
                  </a:lnTo>
                  <a:lnTo>
                    <a:pt x="9" y="2"/>
                  </a:lnTo>
                  <a:close/>
                </a:path>
              </a:pathLst>
            </a:custGeom>
            <a:solidFill>
              <a:srgbClr val="000000">
                <a:alpha val="100000"/>
              </a:srgbClr>
            </a:solidFill>
            <a:ln w="9525">
              <a:noFill/>
            </a:ln>
          </p:spPr>
          <p:txBody>
            <a:bodyPr/>
            <a:p>
              <a:endParaRPr lang="zh-CN" altLang="en-US"/>
            </a:p>
          </p:txBody>
        </p:sp>
        <p:sp>
          <p:nvSpPr>
            <p:cNvPr id="44068" name="Freeform 435"/>
            <p:cNvSpPr/>
            <p:nvPr/>
          </p:nvSpPr>
          <p:spPr>
            <a:xfrm>
              <a:off x="4393" y="3578"/>
              <a:ext cx="3" cy="5"/>
            </a:xfrm>
            <a:custGeom>
              <a:avLst/>
              <a:gdLst>
                <a:gd name="txL" fmla="*/ 0 w 7"/>
                <a:gd name="txT" fmla="*/ 0 h 9"/>
                <a:gd name="txR" fmla="*/ 7 w 7"/>
                <a:gd name="txB" fmla="*/ 9 h 9"/>
              </a:gdLst>
              <a:ahLst/>
              <a:cxnLst>
                <a:cxn ang="0">
                  <a:pos x="0" y="1"/>
                </a:cxn>
                <a:cxn ang="0">
                  <a:pos x="0" y="1"/>
                </a:cxn>
                <a:cxn ang="0">
                  <a:pos x="0" y="1"/>
                </a:cxn>
                <a:cxn ang="0">
                  <a:pos x="0" y="0"/>
                </a:cxn>
                <a:cxn ang="0">
                  <a:pos x="0" y="0"/>
                </a:cxn>
                <a:cxn ang="0">
                  <a:pos x="0" y="1"/>
                </a:cxn>
              </a:cxnLst>
              <a:rect l="txL" t="txT" r="txR" b="txB"/>
              <a:pathLst>
                <a:path w="7" h="9">
                  <a:moveTo>
                    <a:pt x="5" y="9"/>
                  </a:moveTo>
                  <a:lnTo>
                    <a:pt x="7" y="7"/>
                  </a:lnTo>
                  <a:lnTo>
                    <a:pt x="7" y="2"/>
                  </a:lnTo>
                  <a:lnTo>
                    <a:pt x="3" y="0"/>
                  </a:lnTo>
                  <a:lnTo>
                    <a:pt x="0" y="0"/>
                  </a:lnTo>
                  <a:lnTo>
                    <a:pt x="5" y="9"/>
                  </a:lnTo>
                  <a:close/>
                </a:path>
              </a:pathLst>
            </a:custGeom>
            <a:solidFill>
              <a:srgbClr val="000000">
                <a:alpha val="100000"/>
              </a:srgbClr>
            </a:solidFill>
            <a:ln w="9525">
              <a:noFill/>
            </a:ln>
          </p:spPr>
          <p:txBody>
            <a:bodyPr/>
            <a:p>
              <a:endParaRPr lang="zh-CN" altLang="en-US"/>
            </a:p>
          </p:txBody>
        </p:sp>
        <p:sp>
          <p:nvSpPr>
            <p:cNvPr id="44069" name="Freeform 436"/>
            <p:cNvSpPr/>
            <p:nvPr/>
          </p:nvSpPr>
          <p:spPr>
            <a:xfrm>
              <a:off x="4352" y="3578"/>
              <a:ext cx="43" cy="34"/>
            </a:xfrm>
            <a:custGeom>
              <a:avLst/>
              <a:gdLst>
                <a:gd name="txL" fmla="*/ 0 w 87"/>
                <a:gd name="txT" fmla="*/ 0 h 68"/>
                <a:gd name="txR" fmla="*/ 87 w 87"/>
                <a:gd name="txB" fmla="*/ 68 h 68"/>
              </a:gdLst>
              <a:ahLst/>
              <a:cxnLst>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87" h="68">
                  <a:moveTo>
                    <a:pt x="10" y="68"/>
                  </a:moveTo>
                  <a:lnTo>
                    <a:pt x="14" y="61"/>
                  </a:lnTo>
                  <a:lnTo>
                    <a:pt x="23" y="52"/>
                  </a:lnTo>
                  <a:lnTo>
                    <a:pt x="35" y="43"/>
                  </a:lnTo>
                  <a:lnTo>
                    <a:pt x="46" y="35"/>
                  </a:lnTo>
                  <a:lnTo>
                    <a:pt x="59" y="27"/>
                  </a:lnTo>
                  <a:lnTo>
                    <a:pt x="71" y="18"/>
                  </a:lnTo>
                  <a:lnTo>
                    <a:pt x="80" y="13"/>
                  </a:lnTo>
                  <a:lnTo>
                    <a:pt x="87" y="9"/>
                  </a:lnTo>
                  <a:lnTo>
                    <a:pt x="82" y="0"/>
                  </a:lnTo>
                  <a:lnTo>
                    <a:pt x="75" y="4"/>
                  </a:lnTo>
                  <a:lnTo>
                    <a:pt x="66" y="9"/>
                  </a:lnTo>
                  <a:lnTo>
                    <a:pt x="54" y="17"/>
                  </a:lnTo>
                  <a:lnTo>
                    <a:pt x="42" y="25"/>
                  </a:lnTo>
                  <a:lnTo>
                    <a:pt x="28" y="36"/>
                  </a:lnTo>
                  <a:lnTo>
                    <a:pt x="16" y="45"/>
                  </a:lnTo>
                  <a:lnTo>
                    <a:pt x="7" y="54"/>
                  </a:lnTo>
                  <a:lnTo>
                    <a:pt x="0" y="63"/>
                  </a:lnTo>
                  <a:lnTo>
                    <a:pt x="10" y="68"/>
                  </a:lnTo>
                  <a:close/>
                </a:path>
              </a:pathLst>
            </a:custGeom>
            <a:solidFill>
              <a:srgbClr val="000000">
                <a:alpha val="100000"/>
              </a:srgbClr>
            </a:solidFill>
            <a:ln w="9525">
              <a:noFill/>
            </a:ln>
          </p:spPr>
          <p:txBody>
            <a:bodyPr/>
            <a:p>
              <a:endParaRPr lang="zh-CN" altLang="en-US"/>
            </a:p>
          </p:txBody>
        </p:sp>
        <p:sp>
          <p:nvSpPr>
            <p:cNvPr id="44070" name="Freeform 437"/>
            <p:cNvSpPr/>
            <p:nvPr/>
          </p:nvSpPr>
          <p:spPr>
            <a:xfrm>
              <a:off x="4352" y="3610"/>
              <a:ext cx="4" cy="3"/>
            </a:xfrm>
            <a:custGeom>
              <a:avLst/>
              <a:gdLst>
                <a:gd name="txL" fmla="*/ 0 w 10"/>
                <a:gd name="txT" fmla="*/ 0 h 7"/>
                <a:gd name="txR" fmla="*/ 10 w 10"/>
                <a:gd name="txB" fmla="*/ 7 h 7"/>
              </a:gdLst>
              <a:ahLst/>
              <a:cxnLst>
                <a:cxn ang="0">
                  <a:pos x="0" y="0"/>
                </a:cxn>
                <a:cxn ang="0">
                  <a:pos x="0" y="0"/>
                </a:cxn>
                <a:cxn ang="0">
                  <a:pos x="0" y="0"/>
                </a:cxn>
                <a:cxn ang="0">
                  <a:pos x="0" y="0"/>
                </a:cxn>
                <a:cxn ang="0">
                  <a:pos x="0" y="0"/>
                </a:cxn>
                <a:cxn ang="0">
                  <a:pos x="0" y="0"/>
                </a:cxn>
              </a:cxnLst>
              <a:rect l="txL" t="txT" r="txR" b="txB"/>
              <a:pathLst>
                <a:path w="10" h="7">
                  <a:moveTo>
                    <a:pt x="0" y="0"/>
                  </a:moveTo>
                  <a:lnTo>
                    <a:pt x="0" y="4"/>
                  </a:lnTo>
                  <a:lnTo>
                    <a:pt x="4" y="7"/>
                  </a:lnTo>
                  <a:lnTo>
                    <a:pt x="7" y="7"/>
                  </a:lnTo>
                  <a:lnTo>
                    <a:pt x="10" y="5"/>
                  </a:lnTo>
                  <a:lnTo>
                    <a:pt x="0" y="0"/>
                  </a:lnTo>
                  <a:close/>
                </a:path>
              </a:pathLst>
            </a:custGeom>
            <a:solidFill>
              <a:srgbClr val="000000">
                <a:alpha val="100000"/>
              </a:srgbClr>
            </a:solidFill>
            <a:ln w="9525">
              <a:noFill/>
            </a:ln>
          </p:spPr>
          <p:txBody>
            <a:bodyPr/>
            <a:p>
              <a:endParaRPr lang="zh-CN" altLang="en-US"/>
            </a:p>
          </p:txBody>
        </p:sp>
        <p:sp>
          <p:nvSpPr>
            <p:cNvPr id="44071" name="Freeform 438"/>
            <p:cNvSpPr/>
            <p:nvPr/>
          </p:nvSpPr>
          <p:spPr>
            <a:xfrm>
              <a:off x="4019" y="3532"/>
              <a:ext cx="3" cy="5"/>
            </a:xfrm>
            <a:custGeom>
              <a:avLst/>
              <a:gdLst>
                <a:gd name="txL" fmla="*/ 0 w 7"/>
                <a:gd name="txT" fmla="*/ 0 h 9"/>
                <a:gd name="txR" fmla="*/ 7 w 7"/>
                <a:gd name="txB" fmla="*/ 9 h 9"/>
              </a:gdLst>
              <a:ahLst/>
              <a:cxnLst>
                <a:cxn ang="0">
                  <a:pos x="0" y="0"/>
                </a:cxn>
                <a:cxn ang="0">
                  <a:pos x="0" y="0"/>
                </a:cxn>
                <a:cxn ang="0">
                  <a:pos x="0" y="1"/>
                </a:cxn>
                <a:cxn ang="0">
                  <a:pos x="0" y="1"/>
                </a:cxn>
                <a:cxn ang="0">
                  <a:pos x="0" y="1"/>
                </a:cxn>
                <a:cxn ang="0">
                  <a:pos x="0" y="0"/>
                </a:cxn>
              </a:cxnLst>
              <a:rect l="txL" t="txT" r="txR" b="txB"/>
              <a:pathLst>
                <a:path w="7" h="9">
                  <a:moveTo>
                    <a:pt x="7" y="0"/>
                  </a:moveTo>
                  <a:lnTo>
                    <a:pt x="3" y="0"/>
                  </a:lnTo>
                  <a:lnTo>
                    <a:pt x="0" y="2"/>
                  </a:lnTo>
                  <a:lnTo>
                    <a:pt x="0" y="7"/>
                  </a:lnTo>
                  <a:lnTo>
                    <a:pt x="2" y="9"/>
                  </a:lnTo>
                  <a:lnTo>
                    <a:pt x="7" y="0"/>
                  </a:lnTo>
                  <a:close/>
                </a:path>
              </a:pathLst>
            </a:custGeom>
            <a:solidFill>
              <a:srgbClr val="000000">
                <a:alpha val="100000"/>
              </a:srgbClr>
            </a:solidFill>
            <a:ln w="9525">
              <a:noFill/>
            </a:ln>
          </p:spPr>
          <p:txBody>
            <a:bodyPr/>
            <a:p>
              <a:endParaRPr lang="zh-CN" altLang="en-US"/>
            </a:p>
          </p:txBody>
        </p:sp>
        <p:sp>
          <p:nvSpPr>
            <p:cNvPr id="44072" name="Freeform 439"/>
            <p:cNvSpPr/>
            <p:nvPr/>
          </p:nvSpPr>
          <p:spPr>
            <a:xfrm>
              <a:off x="4020" y="3532"/>
              <a:ext cx="39" cy="32"/>
            </a:xfrm>
            <a:custGeom>
              <a:avLst/>
              <a:gdLst>
                <a:gd name="txL" fmla="*/ 0 w 77"/>
                <a:gd name="txT" fmla="*/ 0 h 63"/>
                <a:gd name="txR" fmla="*/ 77 w 77"/>
                <a:gd name="txB" fmla="*/ 63 h 63"/>
              </a:gdLst>
              <a:ahLst/>
              <a:cxnLst>
                <a:cxn ang="0">
                  <a:pos x="1" y="1"/>
                </a:cxn>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77" h="63">
                  <a:moveTo>
                    <a:pt x="77" y="54"/>
                  </a:moveTo>
                  <a:lnTo>
                    <a:pt x="72" y="51"/>
                  </a:lnTo>
                  <a:lnTo>
                    <a:pt x="65" y="45"/>
                  </a:lnTo>
                  <a:lnTo>
                    <a:pt x="56" y="37"/>
                  </a:lnTo>
                  <a:lnTo>
                    <a:pt x="45" y="29"/>
                  </a:lnTo>
                  <a:lnTo>
                    <a:pt x="35" y="21"/>
                  </a:lnTo>
                  <a:lnTo>
                    <a:pt x="23" y="11"/>
                  </a:lnTo>
                  <a:lnTo>
                    <a:pt x="13" y="5"/>
                  </a:lnTo>
                  <a:lnTo>
                    <a:pt x="5" y="0"/>
                  </a:lnTo>
                  <a:lnTo>
                    <a:pt x="0" y="9"/>
                  </a:lnTo>
                  <a:lnTo>
                    <a:pt x="8" y="14"/>
                  </a:lnTo>
                  <a:lnTo>
                    <a:pt x="19" y="21"/>
                  </a:lnTo>
                  <a:lnTo>
                    <a:pt x="28" y="28"/>
                  </a:lnTo>
                  <a:lnTo>
                    <a:pt x="38" y="36"/>
                  </a:lnTo>
                  <a:lnTo>
                    <a:pt x="49" y="44"/>
                  </a:lnTo>
                  <a:lnTo>
                    <a:pt x="58" y="52"/>
                  </a:lnTo>
                  <a:lnTo>
                    <a:pt x="67" y="58"/>
                  </a:lnTo>
                  <a:lnTo>
                    <a:pt x="73" y="63"/>
                  </a:lnTo>
                  <a:lnTo>
                    <a:pt x="77" y="54"/>
                  </a:lnTo>
                  <a:close/>
                </a:path>
              </a:pathLst>
            </a:custGeom>
            <a:solidFill>
              <a:srgbClr val="000000">
                <a:alpha val="100000"/>
              </a:srgbClr>
            </a:solidFill>
            <a:ln w="9525">
              <a:noFill/>
            </a:ln>
          </p:spPr>
          <p:txBody>
            <a:bodyPr/>
            <a:p>
              <a:endParaRPr lang="zh-CN" altLang="en-US"/>
            </a:p>
          </p:txBody>
        </p:sp>
        <p:sp>
          <p:nvSpPr>
            <p:cNvPr id="44073" name="Freeform 440"/>
            <p:cNvSpPr/>
            <p:nvPr/>
          </p:nvSpPr>
          <p:spPr>
            <a:xfrm>
              <a:off x="4056" y="3559"/>
              <a:ext cx="4" cy="5"/>
            </a:xfrm>
            <a:custGeom>
              <a:avLst/>
              <a:gdLst>
                <a:gd name="txL" fmla="*/ 0 w 7"/>
                <a:gd name="txT" fmla="*/ 0 h 9"/>
                <a:gd name="txR" fmla="*/ 7 w 7"/>
                <a:gd name="txB" fmla="*/ 9 h 9"/>
              </a:gdLst>
              <a:ahLst/>
              <a:cxnLst>
                <a:cxn ang="0">
                  <a:pos x="0" y="1"/>
                </a:cxn>
                <a:cxn ang="0">
                  <a:pos x="1" y="1"/>
                </a:cxn>
                <a:cxn ang="0">
                  <a:pos x="1" y="1"/>
                </a:cxn>
                <a:cxn ang="0">
                  <a:pos x="1" y="1"/>
                </a:cxn>
                <a:cxn ang="0">
                  <a:pos x="1" y="0"/>
                </a:cxn>
                <a:cxn ang="0">
                  <a:pos x="0" y="1"/>
                </a:cxn>
              </a:cxnLst>
              <a:rect l="txL" t="txT" r="txR" b="txB"/>
              <a:pathLst>
                <a:path w="7" h="9">
                  <a:moveTo>
                    <a:pt x="0" y="9"/>
                  </a:moveTo>
                  <a:lnTo>
                    <a:pt x="3" y="9"/>
                  </a:lnTo>
                  <a:lnTo>
                    <a:pt x="7" y="6"/>
                  </a:lnTo>
                  <a:lnTo>
                    <a:pt x="7" y="2"/>
                  </a:lnTo>
                  <a:lnTo>
                    <a:pt x="4" y="0"/>
                  </a:lnTo>
                  <a:lnTo>
                    <a:pt x="0" y="9"/>
                  </a:lnTo>
                  <a:close/>
                </a:path>
              </a:pathLst>
            </a:custGeom>
            <a:solidFill>
              <a:srgbClr val="000000">
                <a:alpha val="100000"/>
              </a:srgbClr>
            </a:solidFill>
            <a:ln w="9525">
              <a:noFill/>
            </a:ln>
          </p:spPr>
          <p:txBody>
            <a:bodyPr/>
            <a:p>
              <a:endParaRPr lang="zh-CN" altLang="en-US"/>
            </a:p>
          </p:txBody>
        </p:sp>
      </p:gr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1730375" y="1802765"/>
            <a:ext cx="7297420" cy="3519170"/>
          </a:xfrm>
          <a:prstGeom prst="rect">
            <a:avLst/>
          </a:prstGeom>
          <a:noFill/>
        </p:spPr>
        <p:txBody>
          <a:bodyPr wrap="square" rtlCol="0" anchor="t">
            <a:spAutoFit/>
          </a:bodyPr>
          <a:p>
            <a:pPr marL="800100" lvl="1" indent="-342900" fontAlgn="auto">
              <a:lnSpc>
                <a:spcPct val="130000"/>
              </a:lnSpc>
              <a:spcAft>
                <a:spcPts val="1200"/>
              </a:spcAft>
              <a:buFont typeface="Arial" panose="020B0704020202020204" pitchFamily="34" charset="0"/>
              <a:buChar char="•"/>
            </a:pPr>
            <a:r>
              <a:rPr lang="zh-CN" altLang="en-US" sz="2600" dirty="0">
                <a:latin typeface="微软雅黑" charset="0"/>
                <a:ea typeface="微软雅黑" charset="0"/>
                <a:cs typeface="微软雅黑" charset="0"/>
                <a:sym typeface="+mn-ea"/>
              </a:rPr>
              <a:t>所有的测试都应追溯到用户的需求；</a:t>
            </a:r>
            <a:endParaRPr lang="zh-CN" altLang="en-US" sz="2600" dirty="0">
              <a:latin typeface="微软雅黑" charset="0"/>
              <a:ea typeface="微软雅黑" charset="0"/>
              <a:cs typeface="微软雅黑" charset="0"/>
            </a:endParaRPr>
          </a:p>
          <a:p>
            <a:pPr marL="800100" lvl="1" indent="-342900" fontAlgn="auto">
              <a:lnSpc>
                <a:spcPct val="130000"/>
              </a:lnSpc>
              <a:spcAft>
                <a:spcPts val="1200"/>
              </a:spcAft>
              <a:buFont typeface="Arial" panose="020B0704020202020204" pitchFamily="34" charset="0"/>
              <a:buChar char="•"/>
            </a:pPr>
            <a:r>
              <a:rPr lang="zh-CN" altLang="en-US" sz="2600" dirty="0">
                <a:latin typeface="微软雅黑" charset="0"/>
                <a:ea typeface="微软雅黑" charset="0"/>
                <a:cs typeface="微软雅黑" charset="0"/>
                <a:sym typeface="+mn-ea"/>
              </a:rPr>
              <a:t>系统中最严重的错误是那些导致程序</a:t>
            </a:r>
            <a:r>
              <a:rPr lang="zh-CN" altLang="en-US" sz="2600" dirty="0">
                <a:solidFill>
                  <a:srgbClr val="FF0000"/>
                </a:solidFill>
                <a:latin typeface="微软雅黑" charset="0"/>
                <a:ea typeface="微软雅黑" charset="0"/>
                <a:cs typeface="微软雅黑" charset="0"/>
                <a:sym typeface="+mn-ea"/>
              </a:rPr>
              <a:t>无法满足用户需求的错误；</a:t>
            </a:r>
            <a:r>
              <a:rPr lang="zh-CN" altLang="en-US" sz="2600" dirty="0">
                <a:latin typeface="微软雅黑" charset="0"/>
                <a:ea typeface="微软雅黑" charset="0"/>
                <a:cs typeface="微软雅黑" charset="0"/>
                <a:sym typeface="+mn-ea"/>
              </a:rPr>
              <a:t> </a:t>
            </a:r>
            <a:endParaRPr lang="zh-CN" altLang="en-US" sz="2600" dirty="0">
              <a:latin typeface="微软雅黑" charset="0"/>
              <a:ea typeface="微软雅黑" charset="0"/>
              <a:cs typeface="微软雅黑" charset="0"/>
              <a:sym typeface="+mn-ea"/>
            </a:endParaRPr>
          </a:p>
          <a:p>
            <a:pPr marL="800100" lvl="1" indent="-342900" fontAlgn="auto">
              <a:lnSpc>
                <a:spcPct val="130000"/>
              </a:lnSpc>
              <a:spcAft>
                <a:spcPts val="1200"/>
              </a:spcAft>
              <a:buFont typeface="Arial" panose="020B0704020202020204" pitchFamily="34" charset="0"/>
              <a:buChar char="•"/>
            </a:pPr>
            <a:r>
              <a:rPr lang="zh-CN" altLang="en-US" sz="2600" dirty="0">
                <a:latin typeface="微软雅黑" charset="0"/>
                <a:ea typeface="微软雅黑" charset="0"/>
                <a:cs typeface="微软雅黑" charset="0"/>
                <a:sym typeface="+mn-ea"/>
              </a:rPr>
              <a:t>软件测试发现的所有缺陷都应该对应软件需求规格说明书中的某个用户需求或某些用户</a:t>
            </a:r>
            <a:r>
              <a:rPr lang="zh-CN" altLang="en-US" sz="2600" dirty="0">
                <a:latin typeface="微软雅黑" charset="0"/>
                <a:ea typeface="微软雅黑" charset="0"/>
                <a:cs typeface="微软雅黑" charset="0"/>
                <a:sym typeface="+mn-ea"/>
              </a:rPr>
              <a:t>需求。</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26540" y="128397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066925" y="1662430"/>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2. </a:t>
            </a:r>
            <a:r>
              <a:rPr lang="zh-CN" altLang="en-US" b="1" dirty="0">
                <a:solidFill>
                  <a:schemeClr val="accent1">
                    <a:lumMod val="75000"/>
                  </a:schemeClr>
                </a:solidFill>
                <a:latin typeface="微软雅黑" charset="0"/>
                <a:ea typeface="微软雅黑" charset="0"/>
                <a:cs typeface="微软雅黑" charset="0"/>
              </a:rPr>
              <a:t>测试要尽早</a:t>
            </a:r>
            <a:r>
              <a:rPr lang="zh-CN" altLang="en-US" b="1" dirty="0">
                <a:solidFill>
                  <a:schemeClr val="accent1">
                    <a:lumMod val="75000"/>
                  </a:schemeClr>
                </a:solidFill>
                <a:latin typeface="微软雅黑" charset="0"/>
                <a:ea typeface="微软雅黑" charset="0"/>
                <a:cs typeface="微软雅黑" charset="0"/>
              </a:rPr>
              <a:t>进行</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1790700" y="2248535"/>
            <a:ext cx="8047990" cy="2651125"/>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由于软件的复杂性和抽象性，在</a:t>
            </a:r>
            <a:r>
              <a:rPr lang="zh-CN" altLang="en-US" sz="2600" dirty="0">
                <a:solidFill>
                  <a:srgbClr val="FF0000"/>
                </a:solidFill>
                <a:latin typeface="微软雅黑" charset="0"/>
                <a:ea typeface="微软雅黑" charset="0"/>
                <a:cs typeface="微软雅黑" charset="0"/>
                <a:sym typeface="+mn-ea"/>
              </a:rPr>
              <a:t>软件生命周期各阶段</a:t>
            </a:r>
            <a:r>
              <a:rPr lang="zh-CN" altLang="en-US" sz="2600" dirty="0">
                <a:latin typeface="微软雅黑" charset="0"/>
                <a:ea typeface="微软雅黑" charset="0"/>
                <a:cs typeface="微软雅黑" charset="0"/>
                <a:sym typeface="+mn-ea"/>
              </a:rPr>
              <a:t>都可能产生错误；</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缺陷的修改成本随着阶段的推移将急剧上升；</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sym typeface="+mn-ea"/>
              </a:rPr>
              <a:t>缺陷具有</a:t>
            </a:r>
            <a:r>
              <a:rPr lang="zh-CN" altLang="en-US" sz="2600" dirty="0">
                <a:solidFill>
                  <a:srgbClr val="FF0000"/>
                </a:solidFill>
                <a:latin typeface="微软雅黑" charset="0"/>
                <a:ea typeface="微软雅黑" charset="0"/>
                <a:sym typeface="+mn-ea"/>
              </a:rPr>
              <a:t>放大</a:t>
            </a:r>
            <a:r>
              <a:rPr lang="zh-CN" altLang="en-US" sz="2600" dirty="0">
                <a:latin typeface="微软雅黑" charset="0"/>
                <a:ea typeface="微软雅黑" charset="0"/>
                <a:sym typeface="+mn-ea"/>
              </a:rPr>
              <a:t>的特点。</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36700" y="166179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9620" name="Picture 4"/>
          <p:cNvPicPr>
            <a:picLocks noChangeAspect="1"/>
          </p:cNvPicPr>
          <p:nvPr/>
        </p:nvPicPr>
        <p:blipFill>
          <a:blip r:embed="rId1"/>
          <a:stretch>
            <a:fillRect/>
          </a:stretch>
        </p:blipFill>
        <p:spPr>
          <a:xfrm>
            <a:off x="2424113" y="1341438"/>
            <a:ext cx="6119812" cy="3965575"/>
          </a:xfrm>
          <a:prstGeom prst="rect">
            <a:avLst/>
          </a:prstGeom>
          <a:noFill/>
          <a:ln w="9525">
            <a:noFill/>
          </a:ln>
        </p:spPr>
      </p:pic>
      <p:sp>
        <p:nvSpPr>
          <p:cNvPr id="239621" name="Rectangle 5"/>
          <p:cNvSpPr/>
          <p:nvPr/>
        </p:nvSpPr>
        <p:spPr>
          <a:xfrm>
            <a:off x="2135188" y="5778500"/>
            <a:ext cx="8496300" cy="53403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gn="ctr" eaLnBrk="1" latinLnBrk="1" hangingPunct="1">
              <a:lnSpc>
                <a:spcPct val="90000"/>
              </a:lnSpc>
              <a:buClrTx/>
              <a:buSzTx/>
              <a:buFontTx/>
              <a:buNone/>
            </a:pPr>
            <a:r>
              <a:rPr lang="zh-CN" altLang="en-US" sz="3200" b="1" dirty="0">
                <a:solidFill>
                  <a:srgbClr val="9900CC"/>
                </a:solidFill>
                <a:latin typeface="华文中宋" pitchFamily="2" charset="-122"/>
                <a:ea typeface="华文中宋" pitchFamily="2" charset="-122"/>
              </a:rPr>
              <a:t>问题发现越早，解决问题的代价就越小。</a:t>
            </a:r>
            <a:endParaRPr lang="zh-CN" altLang="en-US" sz="3200" b="1" dirty="0">
              <a:solidFill>
                <a:srgbClr val="9900CC"/>
              </a:solidFill>
              <a:latin typeface="华文中宋" pitchFamily="2" charset="-122"/>
              <a:ea typeface="华文中宋" pitchFamily="2" charset="-122"/>
            </a:endParaRPr>
          </a:p>
        </p:txBody>
      </p:sp>
      <p:sp>
        <p:nvSpPr>
          <p:cNvPr id="239622" name="Rectangle 6"/>
          <p:cNvSpPr/>
          <p:nvPr/>
        </p:nvSpPr>
        <p:spPr>
          <a:xfrm>
            <a:off x="9409113" y="1268413"/>
            <a:ext cx="792162" cy="403098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lang="zh-CN" altLang="en-US" sz="3200" b="1" dirty="0">
                <a:solidFill>
                  <a:srgbClr val="FF0000"/>
                </a:solidFill>
                <a:latin typeface="Arial" panose="020B0704020202020204" pitchFamily="34" charset="0"/>
                <a:ea typeface="黑体" pitchFamily="49" charset="-122"/>
              </a:rPr>
              <a:t>缺陷存在放大趋势</a:t>
            </a:r>
            <a:endParaRPr lang="zh-CN" altLang="en-US" sz="3200" b="1" dirty="0">
              <a:solidFill>
                <a:srgbClr val="FF0000"/>
              </a:solidFill>
              <a:latin typeface="Arial" panose="020B0704020202020204" pitchFamily="34" charset="0"/>
              <a:ea typeface="黑体" pitchFamily="49" charset="-122"/>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课程内容安排</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矩形 3"/>
          <p:cNvSpPr/>
          <p:nvPr/>
        </p:nvSpPr>
        <p:spPr>
          <a:xfrm>
            <a:off x="2334895" y="1365250"/>
            <a:ext cx="6934200" cy="737235"/>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2800">
                <a:latin typeface="微软雅黑" charset="-122"/>
                <a:ea typeface="微软雅黑" charset="-122"/>
                <a:sym typeface="+mn-ea"/>
              </a:rPr>
              <a:t>课程地位</a:t>
            </a:r>
            <a:endParaRPr lang="zh-CN" altLang="en-US" sz="2800">
              <a:latin typeface="微软雅黑" charset="-122"/>
              <a:ea typeface="微软雅黑" charset="-122"/>
              <a:sym typeface="+mn-ea"/>
            </a:endParaRPr>
          </a:p>
        </p:txBody>
      </p:sp>
      <p:sp>
        <p:nvSpPr>
          <p:cNvPr id="7" name="燕尾形 6"/>
          <p:cNvSpPr/>
          <p:nvPr/>
        </p:nvSpPr>
        <p:spPr>
          <a:xfrm>
            <a:off x="1822450" y="159194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10" name="矩形 9"/>
          <p:cNvSpPr/>
          <p:nvPr/>
        </p:nvSpPr>
        <p:spPr>
          <a:xfrm>
            <a:off x="2371090" y="2230120"/>
            <a:ext cx="6934200" cy="1291590"/>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专业拓展选修课。</a:t>
            </a:r>
            <a:endParaRPr lang="zh-CN" altLang="en-US" sz="2600">
              <a:latin typeface="微软雅黑" charset="-122"/>
              <a:ea typeface="微软雅黑" charset="-122"/>
            </a:endParaRPr>
          </a:p>
          <a:p>
            <a:pPr lvl="0" indent="0" algn="just">
              <a:lnSpc>
                <a:spcPct val="150000"/>
              </a:lnSpc>
              <a:buFont typeface="Arial" panose="020B0704020202020204" pitchFamily="34" charset="0"/>
              <a:buNone/>
            </a:pPr>
            <a:r>
              <a:rPr lang="zh-CN" altLang="en-US" sz="2600">
                <a:latin typeface="微软雅黑" charset="-122"/>
                <a:ea typeface="微软雅黑" charset="-122"/>
              </a:rPr>
              <a:t>软件开发必不可少的环节。</a:t>
            </a:r>
            <a:endParaRPr lang="zh-CN" altLang="en-US" sz="2600">
              <a:latin typeface="微软雅黑" charset="-122"/>
              <a:ea typeface="微软雅黑" charset="-122"/>
            </a:endParaRPr>
          </a:p>
        </p:txBody>
      </p:sp>
      <p:sp>
        <p:nvSpPr>
          <p:cNvPr id="9" name="矩形 8"/>
          <p:cNvSpPr/>
          <p:nvPr/>
        </p:nvSpPr>
        <p:spPr>
          <a:xfrm>
            <a:off x="2371090" y="3832225"/>
            <a:ext cx="6934200" cy="737235"/>
          </a:xfrm>
          <a:prstGeom prst="rect">
            <a:avLst/>
          </a:prstGeom>
        </p:spPr>
        <p:txBody>
          <a:bodyPr wrap="square">
            <a:spAutoFit/>
          </a:bodyPr>
          <a:p>
            <a:pPr lvl="0" indent="0" algn="just">
              <a:lnSpc>
                <a:spcPct val="150000"/>
              </a:lnSpc>
              <a:buFont typeface="Arial" panose="020B0704020202020204" pitchFamily="34" charset="0"/>
              <a:buNone/>
            </a:pPr>
            <a:r>
              <a:rPr lang="zh-CN" altLang="en-US" sz="2800">
                <a:latin typeface="微软雅黑" charset="-122"/>
                <a:ea typeface="微软雅黑" charset="-122"/>
                <a:sym typeface="+mn-ea"/>
              </a:rPr>
              <a:t>就业意义</a:t>
            </a:r>
            <a:endParaRPr lang="zh-CN" altLang="en-US" sz="2800">
              <a:latin typeface="微软雅黑" charset="-122"/>
              <a:ea typeface="微软雅黑" charset="-122"/>
              <a:sym typeface="+mn-ea"/>
            </a:endParaRPr>
          </a:p>
        </p:txBody>
      </p:sp>
      <p:sp>
        <p:nvSpPr>
          <p:cNvPr id="15" name="燕尾形 14"/>
          <p:cNvSpPr/>
          <p:nvPr/>
        </p:nvSpPr>
        <p:spPr>
          <a:xfrm>
            <a:off x="1854200" y="40030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16" name="矩形 15"/>
          <p:cNvSpPr/>
          <p:nvPr/>
        </p:nvSpPr>
        <p:spPr>
          <a:xfrm>
            <a:off x="2461895" y="4662170"/>
            <a:ext cx="6934200" cy="691515"/>
          </a:xfrm>
          <a:prstGeom prst="rect">
            <a:avLst/>
          </a:prstGeom>
        </p:spPr>
        <p:txBody>
          <a:bodyPr wrap="square">
            <a:spAutoFit/>
          </a:bodyPr>
          <a:p>
            <a:pPr lvl="0" indent="0" algn="just">
              <a:lnSpc>
                <a:spcPct val="150000"/>
              </a:lnSpc>
              <a:buFont typeface="Arial" panose="020B0704020202020204" pitchFamily="34" charset="0"/>
              <a:buNone/>
            </a:pPr>
            <a:r>
              <a:rPr lang="zh-CN" altLang="en-US" sz="2600">
                <a:latin typeface="微软雅黑" charset="-122"/>
                <a:ea typeface="微软雅黑" charset="-122"/>
              </a:rPr>
              <a:t>相当一部分同学将从事软件测试</a:t>
            </a:r>
            <a:endParaRPr lang="zh-CN" altLang="en-US" sz="2600">
              <a:latin typeface="微软雅黑" charset="-122"/>
              <a:ea typeface="微软雅黑" charset="-122"/>
            </a:endParaRPr>
          </a:p>
        </p:txBody>
      </p:sp>
    </p:spTree>
  </p:cSld>
  <p:clrMapOvr>
    <a:masterClrMapping/>
  </p:clrMapOvr>
  <p:transition advTm="36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066925" y="1662430"/>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3. </a:t>
            </a:r>
            <a:r>
              <a:rPr lang="zh-CN" altLang="en-US" b="1" dirty="0">
                <a:solidFill>
                  <a:schemeClr val="accent1">
                    <a:lumMod val="75000"/>
                  </a:schemeClr>
                </a:solidFill>
                <a:latin typeface="微软雅黑" charset="0"/>
                <a:ea typeface="微软雅黑" charset="0"/>
                <a:cs typeface="微软雅黑" charset="0"/>
              </a:rPr>
              <a:t>不能</a:t>
            </a:r>
            <a:r>
              <a:rPr lang="zh-CN" altLang="en-US" b="1" dirty="0">
                <a:solidFill>
                  <a:schemeClr val="accent1">
                    <a:lumMod val="75000"/>
                  </a:schemeClr>
                </a:solidFill>
                <a:latin typeface="微软雅黑" charset="0"/>
                <a:ea typeface="微软雅黑" charset="0"/>
                <a:cs typeface="微软雅黑" charset="0"/>
              </a:rPr>
              <a:t>做到穷尽测试</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05660" y="2239010"/>
            <a:ext cx="7297420" cy="1370965"/>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输入量太大</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执行路径太多</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36700" y="166179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72742" name="Rectangle 38"/>
          <p:cNvSpPr/>
          <p:nvPr/>
        </p:nvSpPr>
        <p:spPr>
          <a:xfrm>
            <a:off x="1965960" y="4343718"/>
            <a:ext cx="8496300" cy="1368425"/>
          </a:xfrm>
          <a:prstGeom prst="rect">
            <a:avLst/>
          </a:prstGeom>
          <a:ln>
            <a:headEnd type="none" w="med" len="med"/>
            <a:tailEnd type="none" w="med" len="med"/>
          </a:ln>
        </p:spPr>
        <p:style>
          <a:lnRef idx="2">
            <a:schemeClr val="accent1"/>
          </a:lnRef>
          <a:fillRef idx="0">
            <a:srgbClr val="FFFFFF"/>
          </a:fillRef>
          <a:effectRef idx="0">
            <a:srgbClr val="FFFFFF"/>
          </a:effectRef>
          <a:fontRef idx="minor">
            <a:schemeClr val="dk1"/>
          </a:fontRef>
        </p:style>
        <p:txBody>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342900" lvl="0" indent="-342900" eaLnBrk="1" hangingPunct="1">
              <a:spcBef>
                <a:spcPct val="0"/>
              </a:spcBef>
              <a:buClrTx/>
              <a:buSzTx/>
              <a:buFontTx/>
              <a:buNone/>
            </a:pPr>
            <a:r>
              <a:rPr lang="zh-CN" altLang="en-US" sz="3200" b="1" i="1" dirty="0">
                <a:latin typeface="黑体" pitchFamily="49" charset="-122"/>
                <a:ea typeface="黑体" pitchFamily="49" charset="-122"/>
              </a:rPr>
              <a:t>软件测试最致命的缺陷就是：</a:t>
            </a:r>
            <a:endParaRPr lang="zh-CN" altLang="en-US" sz="3200" b="1" i="1" dirty="0">
              <a:latin typeface="黑体" pitchFamily="49" charset="-122"/>
              <a:ea typeface="黑体" pitchFamily="49" charset="-122"/>
            </a:endParaRPr>
          </a:p>
          <a:p>
            <a:pPr marL="342900" lvl="0" indent="-342900" eaLnBrk="1" hangingPunct="1">
              <a:spcBef>
                <a:spcPct val="0"/>
              </a:spcBef>
              <a:buClrTx/>
              <a:buSzTx/>
              <a:buFontTx/>
              <a:buNone/>
            </a:pPr>
            <a:r>
              <a:rPr lang="zh-CN" altLang="en-US" sz="3200" b="1" i="1" dirty="0">
                <a:latin typeface="黑体" pitchFamily="49" charset="-122"/>
                <a:ea typeface="黑体" pitchFamily="49" charset="-122"/>
              </a:rPr>
              <a:t>                   </a:t>
            </a:r>
            <a:r>
              <a:rPr lang="zh-CN" altLang="en-US" sz="3200" b="1" dirty="0">
                <a:solidFill>
                  <a:srgbClr val="FF0000"/>
                </a:solidFill>
                <a:latin typeface="黑体" pitchFamily="49" charset="-122"/>
                <a:ea typeface="黑体" pitchFamily="49" charset="-122"/>
              </a:rPr>
              <a:t>不能进行彻底的测试。</a:t>
            </a:r>
            <a:endParaRPr lang="zh-CN" altLang="en-US" sz="3200" b="1"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42"/>
                                        </p:tgtEl>
                                        <p:attrNameLst>
                                          <p:attrName>style.visibility</p:attrName>
                                        </p:attrNameLst>
                                      </p:cBhvr>
                                      <p:to>
                                        <p:strVal val="visible"/>
                                      </p:to>
                                    </p:set>
                                    <p:animEffect transition="in" filter="blinds(horizontal)">
                                      <p:cBhvr>
                                        <p:cTn id="7" dur="500"/>
                                        <p:tgtEl>
                                          <p:spTgt spid="72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4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9154" name="Text Box 11"/>
          <p:cNvSpPr txBox="1"/>
          <p:nvPr/>
        </p:nvSpPr>
        <p:spPr>
          <a:xfrm>
            <a:off x="1856105" y="3329305"/>
            <a:ext cx="8832850" cy="2355215"/>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nSpc>
                <a:spcPct val="100000"/>
              </a:lnSpc>
              <a:spcBef>
                <a:spcPct val="0"/>
              </a:spcBef>
              <a:buSzPct val="75000"/>
              <a:buFont typeface="Wingdings" panose="05000000000000000000" pitchFamily="2" charset="2"/>
              <a:buChar char="u"/>
            </a:pPr>
            <a:r>
              <a:rPr lang="en-US" altLang="zh-CN" sz="3200" dirty="0">
                <a:latin typeface="Arial" panose="020B0704020202020204" pitchFamily="34" charset="0"/>
                <a:cs typeface="Arial" panose="020B0704020202020204" pitchFamily="34" charset="0"/>
              </a:rPr>
              <a:t> </a:t>
            </a:r>
            <a:r>
              <a:rPr lang="zh-CN" altLang="en-US" sz="2600" dirty="0">
                <a:latin typeface="微软雅黑" charset="0"/>
                <a:ea typeface="微软雅黑" charset="0"/>
                <a:cs typeface="微软雅黑" charset="0"/>
              </a:rPr>
              <a:t>若</a:t>
            </a:r>
            <a:r>
              <a:rPr lang="en-US" altLang="zh-CN" sz="2600" dirty="0">
                <a:latin typeface="微软雅黑" charset="0"/>
                <a:ea typeface="微软雅黑" charset="0"/>
                <a:cs typeface="微软雅黑" charset="0"/>
              </a:rPr>
              <a:t>X</a:t>
            </a:r>
            <a:r>
              <a:rPr lang="zh-CN" altLang="en-US" sz="2600" dirty="0">
                <a:latin typeface="微软雅黑" charset="0"/>
                <a:ea typeface="微软雅黑" charset="0"/>
                <a:cs typeface="微软雅黑" charset="0"/>
              </a:rPr>
              <a:t>、</a:t>
            </a:r>
            <a:r>
              <a:rPr lang="en-US" altLang="zh-CN" sz="2600" dirty="0">
                <a:latin typeface="微软雅黑" charset="0"/>
                <a:ea typeface="微软雅黑" charset="0"/>
                <a:cs typeface="微软雅黑" charset="0"/>
              </a:rPr>
              <a:t>Y</a:t>
            </a:r>
            <a:r>
              <a:rPr lang="zh-CN" altLang="en-US" sz="2600" dirty="0">
                <a:latin typeface="微软雅黑" charset="0"/>
                <a:ea typeface="微软雅黑" charset="0"/>
                <a:cs typeface="微软雅黑" charset="0"/>
              </a:rPr>
              <a:t>为所有可能的整数，在字长</a:t>
            </a:r>
            <a:r>
              <a:rPr lang="en-US" altLang="zh-CN" sz="2600" dirty="0">
                <a:latin typeface="微软雅黑" charset="0"/>
                <a:ea typeface="微软雅黑" charset="0"/>
                <a:cs typeface="微软雅黑" charset="0"/>
              </a:rPr>
              <a:t>32</a:t>
            </a:r>
            <a:r>
              <a:rPr lang="zh-CN" altLang="en-US" sz="2600" dirty="0">
                <a:latin typeface="微软雅黑" charset="0"/>
                <a:ea typeface="微软雅黑" charset="0"/>
                <a:cs typeface="微软雅黑" charset="0"/>
              </a:rPr>
              <a:t>位机上测试</a:t>
            </a:r>
            <a:r>
              <a:rPr lang="zh-CN" altLang="en-US" sz="2800" dirty="0">
                <a:latin typeface="微软雅黑" charset="0"/>
                <a:ea typeface="微软雅黑" charset="0"/>
                <a:cs typeface="微软雅黑" charset="0"/>
              </a:rPr>
              <a:t>：</a:t>
            </a:r>
            <a:r>
              <a:rPr lang="zh-CN" altLang="en-US" sz="2800" dirty="0">
                <a:latin typeface="Arial" panose="020B0704020202020204" pitchFamily="34" charset="0"/>
                <a:cs typeface="Arial" panose="020B0704020202020204" pitchFamily="34" charset="0"/>
              </a:rPr>
              <a:t>  </a:t>
            </a:r>
            <a:r>
              <a:rPr lang="zh-CN" altLang="en-US" sz="3200" dirty="0">
                <a:latin typeface="Arial" panose="020B0704020202020204" pitchFamily="34" charset="0"/>
                <a:cs typeface="Arial" panose="020B0704020202020204" pitchFamily="34" charset="0"/>
              </a:rPr>
              <a:t>   </a:t>
            </a:r>
            <a:endParaRPr lang="zh-CN" altLang="en-US" sz="3200" dirty="0">
              <a:latin typeface="Arial" panose="020B0704020202020204" pitchFamily="34" charset="0"/>
              <a:cs typeface="Arial" panose="020B0704020202020204" pitchFamily="34" charset="0"/>
            </a:endParaRPr>
          </a:p>
          <a:p>
            <a:pPr marL="0" lvl="0" indent="0">
              <a:lnSpc>
                <a:spcPct val="100000"/>
              </a:lnSpc>
              <a:spcBef>
                <a:spcPct val="0"/>
              </a:spcBef>
              <a:buClrTx/>
              <a:buSzTx/>
              <a:buFontTx/>
              <a:buNone/>
            </a:pPr>
            <a:r>
              <a:rPr lang="zh-CN" altLang="en-US" sz="3200" dirty="0">
                <a:latin typeface="Arial" panose="020B0704020202020204" pitchFamily="34" charset="0"/>
                <a:cs typeface="Arial" panose="020B0704020202020204" pitchFamily="34" charset="0"/>
              </a:rPr>
              <a:t>                 </a:t>
            </a:r>
            <a:r>
              <a:rPr lang="en-US" altLang="zh-CN" sz="2600" b="1" dirty="0">
                <a:latin typeface="Arial" panose="020B0704020202020204" pitchFamily="34" charset="0"/>
                <a:cs typeface="Arial" panose="020B0704020202020204" pitchFamily="34" charset="0"/>
              </a:rPr>
              <a:t>X</a:t>
            </a:r>
            <a:r>
              <a:rPr lang="en-US" altLang="zh-CN" sz="2600" b="1" baseline="-25000" dirty="0">
                <a:latin typeface="Arial" panose="020B0704020202020204" pitchFamily="34" charset="0"/>
                <a:cs typeface="Arial" panose="020B0704020202020204" pitchFamily="34" charset="0"/>
              </a:rPr>
              <a:t>1</a:t>
            </a:r>
            <a:r>
              <a:rPr lang="zh-CN" altLang="en-US" sz="2600" b="1" dirty="0">
                <a:latin typeface="Arial" panose="020B0704020202020204" pitchFamily="34" charset="0"/>
                <a:cs typeface="Arial" panose="020B0704020202020204" pitchFamily="34" charset="0"/>
              </a:rPr>
              <a:t>、</a:t>
            </a:r>
            <a:r>
              <a:rPr lang="en-US" altLang="zh-CN" sz="2600" b="1" dirty="0">
                <a:latin typeface="Arial" panose="020B0704020202020204" pitchFamily="34" charset="0"/>
                <a:cs typeface="Arial" panose="020B0704020202020204" pitchFamily="34" charset="0"/>
              </a:rPr>
              <a:t>Y</a:t>
            </a:r>
            <a:r>
              <a:rPr lang="en-US" altLang="zh-CN" sz="2600" b="1" baseline="-25000" dirty="0">
                <a:latin typeface="Arial" panose="020B0704020202020204" pitchFamily="34" charset="0"/>
                <a:cs typeface="Arial" panose="020B0704020202020204" pitchFamily="34" charset="0"/>
              </a:rPr>
              <a:t>1</a:t>
            </a:r>
            <a:r>
              <a:rPr lang="en-US" altLang="zh-CN" sz="2600" b="1" dirty="0">
                <a:latin typeface="Arial" panose="020B0704020202020204" pitchFamily="34" charset="0"/>
                <a:cs typeface="Arial" panose="020B0704020202020204" pitchFamily="34" charset="0"/>
              </a:rPr>
              <a:t>    </a:t>
            </a:r>
            <a:r>
              <a:rPr lang="en-US" altLang="zh-CN" sz="2600" b="1" dirty="0">
                <a:latin typeface="Arial" panose="020B0704020202020204" pitchFamily="34" charset="0"/>
                <a:cs typeface="Arial" panose="020B0704020202020204" pitchFamily="34" charset="0"/>
                <a:sym typeface="Symbol" pitchFamily="18" charset="2"/>
              </a:rPr>
              <a:t>Z</a:t>
            </a:r>
            <a:r>
              <a:rPr lang="en-US" altLang="zh-CN" sz="2600" b="1" baseline="-25000" dirty="0">
                <a:latin typeface="Arial" panose="020B0704020202020204" pitchFamily="34" charset="0"/>
                <a:cs typeface="Arial" panose="020B0704020202020204" pitchFamily="34" charset="0"/>
                <a:sym typeface="Symbol" pitchFamily="18" charset="2"/>
              </a:rPr>
              <a:t>1</a:t>
            </a:r>
            <a:endParaRPr lang="en-US" altLang="zh-CN" sz="2600" b="1" baseline="-25000" dirty="0">
              <a:latin typeface="Arial" panose="020B0704020202020204" pitchFamily="34" charset="0"/>
              <a:cs typeface="Arial" panose="020B0704020202020204" pitchFamily="34" charset="0"/>
              <a:sym typeface="Symbol" pitchFamily="18" charset="2"/>
            </a:endParaRPr>
          </a:p>
          <a:p>
            <a:pPr marL="0" lvl="0" indent="0">
              <a:lnSpc>
                <a:spcPct val="60000"/>
              </a:lnSpc>
              <a:spcBef>
                <a:spcPct val="0"/>
              </a:spcBef>
              <a:buClrTx/>
              <a:buSzTx/>
              <a:buFontTx/>
              <a:buNone/>
            </a:pPr>
            <a:r>
              <a:rPr lang="en-US" altLang="zh-CN" sz="2600" b="1" dirty="0">
                <a:latin typeface="Arial" panose="020B0704020202020204" pitchFamily="34" charset="0"/>
                <a:cs typeface="Arial" panose="020B0704020202020204" pitchFamily="34" charset="0"/>
                <a:sym typeface="Symbol" pitchFamily="18" charset="2"/>
              </a:rPr>
              <a:t>			</a:t>
            </a:r>
            <a:r>
              <a:rPr lang="zh-CN" altLang="en-US" sz="2600" b="1" dirty="0">
                <a:latin typeface="Arial" panose="020B0704020202020204" pitchFamily="34" charset="0"/>
                <a:cs typeface="Arial" panose="020B0704020202020204" pitchFamily="34" charset="0"/>
                <a:sym typeface="Symbol" pitchFamily="18" charset="2"/>
              </a:rPr>
              <a:t>．</a:t>
            </a:r>
            <a:endParaRPr lang="zh-CN" altLang="en-US" sz="2600" b="1" dirty="0">
              <a:latin typeface="Arial" panose="020B0704020202020204" pitchFamily="34" charset="0"/>
              <a:cs typeface="Arial" panose="020B0704020202020204" pitchFamily="34" charset="0"/>
              <a:sym typeface="Symbol" pitchFamily="18" charset="2"/>
            </a:endParaRPr>
          </a:p>
          <a:p>
            <a:pPr marL="0" lvl="0" indent="0">
              <a:lnSpc>
                <a:spcPct val="60000"/>
              </a:lnSpc>
              <a:spcBef>
                <a:spcPct val="0"/>
              </a:spcBef>
              <a:buClrTx/>
              <a:buSzTx/>
              <a:buFontTx/>
              <a:buNone/>
            </a:pPr>
            <a:r>
              <a:rPr lang="zh-CN" altLang="en-US" sz="2600" b="1" dirty="0">
                <a:latin typeface="Arial" panose="020B0704020202020204" pitchFamily="34" charset="0"/>
                <a:cs typeface="Arial" panose="020B0704020202020204" pitchFamily="34" charset="0"/>
                <a:sym typeface="Symbol" pitchFamily="18" charset="2"/>
              </a:rPr>
              <a:t>			．</a:t>
            </a:r>
            <a:endParaRPr lang="zh-CN" altLang="en-US" sz="2600" b="1" dirty="0">
              <a:latin typeface="Arial" panose="020B0704020202020204" pitchFamily="34" charset="0"/>
              <a:cs typeface="Arial" panose="020B0704020202020204" pitchFamily="34" charset="0"/>
              <a:sym typeface="Symbol" pitchFamily="18" charset="2"/>
            </a:endParaRPr>
          </a:p>
          <a:p>
            <a:pPr marL="0" lvl="0" indent="0">
              <a:lnSpc>
                <a:spcPct val="60000"/>
              </a:lnSpc>
              <a:spcBef>
                <a:spcPct val="0"/>
              </a:spcBef>
              <a:buClrTx/>
              <a:buSzTx/>
              <a:buFontTx/>
              <a:buNone/>
            </a:pPr>
            <a:r>
              <a:rPr lang="zh-CN" altLang="en-US" sz="2600" b="1" dirty="0">
                <a:latin typeface="Arial" panose="020B0704020202020204" pitchFamily="34" charset="0"/>
                <a:cs typeface="Arial" panose="020B0704020202020204" pitchFamily="34" charset="0"/>
                <a:sym typeface="Symbol" pitchFamily="18" charset="2"/>
              </a:rPr>
              <a:t>			．</a:t>
            </a:r>
            <a:endParaRPr lang="zh-CN" altLang="en-US" sz="2600" b="1" dirty="0">
              <a:latin typeface="Arial" panose="020B0704020202020204" pitchFamily="34" charset="0"/>
              <a:cs typeface="Arial" panose="020B0704020202020204" pitchFamily="34" charset="0"/>
              <a:sym typeface="Symbol" pitchFamily="18" charset="2"/>
            </a:endParaRPr>
          </a:p>
          <a:p>
            <a:pPr marL="0" lvl="0" indent="0">
              <a:lnSpc>
                <a:spcPct val="100000"/>
              </a:lnSpc>
              <a:spcBef>
                <a:spcPct val="0"/>
              </a:spcBef>
              <a:buClrTx/>
              <a:buSzTx/>
              <a:buFontTx/>
              <a:buNone/>
            </a:pPr>
            <a:r>
              <a:rPr lang="zh-CN" altLang="en-US" sz="2600" b="1" dirty="0">
                <a:latin typeface="Arial" panose="020B0704020202020204" pitchFamily="34" charset="0"/>
                <a:cs typeface="Arial" panose="020B0704020202020204" pitchFamily="34" charset="0"/>
              </a:rPr>
              <a:t>		 </a:t>
            </a:r>
            <a:r>
              <a:rPr lang="en-US" altLang="zh-CN" sz="2600" b="1" dirty="0">
                <a:latin typeface="Arial" panose="020B0704020202020204" pitchFamily="34" charset="0"/>
                <a:cs typeface="Arial" panose="020B0704020202020204" pitchFamily="34" charset="0"/>
              </a:rPr>
              <a:t>X</a:t>
            </a:r>
            <a:r>
              <a:rPr lang="en-US" altLang="zh-CN" sz="2600" b="1" baseline="-25000" dirty="0">
                <a:latin typeface="Arial" panose="020B0704020202020204" pitchFamily="34" charset="0"/>
                <a:cs typeface="Arial" panose="020B0704020202020204" pitchFamily="34" charset="0"/>
              </a:rPr>
              <a:t>n</a:t>
            </a:r>
            <a:r>
              <a:rPr lang="zh-CN" altLang="en-US" sz="2600" b="1" dirty="0">
                <a:latin typeface="Arial" panose="020B0704020202020204" pitchFamily="34" charset="0"/>
                <a:cs typeface="Arial" panose="020B0704020202020204" pitchFamily="34" charset="0"/>
              </a:rPr>
              <a:t>、</a:t>
            </a:r>
            <a:r>
              <a:rPr lang="en-US" altLang="zh-CN" sz="2600" b="1" dirty="0">
                <a:latin typeface="Arial" panose="020B0704020202020204" pitchFamily="34" charset="0"/>
                <a:cs typeface="Arial" panose="020B0704020202020204" pitchFamily="34" charset="0"/>
              </a:rPr>
              <a:t>Y</a:t>
            </a:r>
            <a:r>
              <a:rPr lang="en-US" altLang="zh-CN" sz="2600" b="1" baseline="-25000" dirty="0">
                <a:latin typeface="Arial" panose="020B0704020202020204" pitchFamily="34" charset="0"/>
                <a:cs typeface="Arial" panose="020B0704020202020204" pitchFamily="34" charset="0"/>
              </a:rPr>
              <a:t>n</a:t>
            </a:r>
            <a:r>
              <a:rPr lang="en-US" altLang="zh-CN" sz="2600" b="1" dirty="0">
                <a:latin typeface="Arial" panose="020B0704020202020204" pitchFamily="34" charset="0"/>
                <a:cs typeface="Arial" panose="020B0704020202020204" pitchFamily="34" charset="0"/>
              </a:rPr>
              <a:t>    </a:t>
            </a:r>
            <a:r>
              <a:rPr lang="en-US" altLang="zh-CN" sz="2600" b="1" dirty="0">
                <a:latin typeface="Arial" panose="020B0704020202020204" pitchFamily="34" charset="0"/>
                <a:cs typeface="Arial" panose="020B0704020202020204" pitchFamily="34" charset="0"/>
                <a:sym typeface="Symbol" pitchFamily="18" charset="2"/>
              </a:rPr>
              <a:t>Zn</a:t>
            </a:r>
            <a:endParaRPr lang="en-US" altLang="zh-CN" sz="2600" b="1" dirty="0">
              <a:latin typeface="Arial" panose="020B0704020202020204" pitchFamily="34" charset="0"/>
              <a:cs typeface="Arial" panose="020B0704020202020204" pitchFamily="34" charset="0"/>
              <a:sym typeface="Symbol" pitchFamily="18" charset="2"/>
            </a:endParaRPr>
          </a:p>
          <a:p>
            <a:pPr marL="0" lvl="0" indent="0">
              <a:lnSpc>
                <a:spcPct val="50000"/>
              </a:lnSpc>
              <a:spcBef>
                <a:spcPct val="0"/>
              </a:spcBef>
              <a:buClrTx/>
              <a:buSzTx/>
              <a:buFontTx/>
              <a:buNone/>
            </a:pPr>
            <a:endParaRPr lang="en-US" altLang="zh-CN" sz="3200" b="1" baseline="30000" dirty="0">
              <a:solidFill>
                <a:srgbClr val="9900CC"/>
              </a:solidFill>
              <a:latin typeface="Arial" panose="020B0704020202020204" pitchFamily="34" charset="0"/>
              <a:ea typeface="Arial" panose="020B0704020202020204" pitchFamily="34" charset="0"/>
              <a:sym typeface="Symbol" pitchFamily="18" charset="2"/>
            </a:endParaRPr>
          </a:p>
        </p:txBody>
      </p:sp>
      <p:grpSp>
        <p:nvGrpSpPr>
          <p:cNvPr id="49155" name="Group 15"/>
          <p:cNvGrpSpPr/>
          <p:nvPr/>
        </p:nvGrpSpPr>
        <p:grpSpPr>
          <a:xfrm>
            <a:off x="3000375" y="1341438"/>
            <a:ext cx="6191250" cy="1800225"/>
            <a:chOff x="930" y="845"/>
            <a:chExt cx="3900" cy="1134"/>
          </a:xfrm>
        </p:grpSpPr>
        <p:sp>
          <p:nvSpPr>
            <p:cNvPr id="49157" name="Rectangle 14"/>
            <p:cNvSpPr/>
            <p:nvPr/>
          </p:nvSpPr>
          <p:spPr>
            <a:xfrm>
              <a:off x="930" y="845"/>
              <a:ext cx="3900" cy="1134"/>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endParaRPr lang="zh-CN" altLang="en-US" sz="1800" b="1" dirty="0">
                <a:solidFill>
                  <a:schemeClr val="tx1"/>
                </a:solidFill>
                <a:latin typeface="Arial" panose="020B0704020202020204" pitchFamily="34" charset="0"/>
                <a:ea typeface="宋体" pitchFamily="2" charset="-122"/>
              </a:endParaRPr>
            </a:p>
          </p:txBody>
        </p:sp>
        <p:sp>
          <p:nvSpPr>
            <p:cNvPr id="49158" name="Text Box 4"/>
            <p:cNvSpPr txBox="1"/>
            <p:nvPr/>
          </p:nvSpPr>
          <p:spPr>
            <a:xfrm>
              <a:off x="2400" y="1162"/>
              <a:ext cx="979" cy="536"/>
            </a:xfrm>
            <a:prstGeom prst="rect">
              <a:avLst/>
            </a:prstGeom>
            <a:solidFill>
              <a:srgbClr val="00FFFF"/>
            </a:solidFill>
            <a:ln w="9525" cap="flat" cmpd="sng">
              <a:solidFill>
                <a:srgbClr val="000000"/>
              </a:solidFill>
              <a:prstDash val="solid"/>
              <a:miter/>
              <a:headEnd type="none" w="med" len="med"/>
              <a:tailEnd type="none" w="med" len="med"/>
            </a:ln>
          </p:spPr>
          <p:txBody>
            <a:bodyPr tIns="180000" bIns="180000">
              <a:spAutoFit/>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gn="ctr">
                <a:lnSpc>
                  <a:spcPct val="100000"/>
                </a:lnSpc>
                <a:spcBef>
                  <a:spcPct val="50000"/>
                </a:spcBef>
                <a:buClrTx/>
                <a:buSzTx/>
                <a:buFontTx/>
                <a:buNone/>
              </a:pPr>
              <a:r>
                <a:rPr lang="zh-CN" altLang="en-US" sz="3200" b="1" dirty="0">
                  <a:latin typeface="Arial" panose="020B0704020202020204" pitchFamily="34" charset="0"/>
                  <a:ea typeface="宋体" pitchFamily="2" charset="-122"/>
                </a:rPr>
                <a:t>程序</a:t>
              </a:r>
              <a:r>
                <a:rPr lang="en-US" altLang="zh-CN" sz="3200" b="1" dirty="0">
                  <a:latin typeface="Arial" panose="020B0704020202020204" pitchFamily="34" charset="0"/>
                  <a:ea typeface="宋体" pitchFamily="2" charset="-122"/>
                </a:rPr>
                <a:t>P</a:t>
              </a:r>
              <a:endParaRPr lang="en-US" altLang="zh-CN" sz="3200" b="1" dirty="0">
                <a:latin typeface="Arial" panose="020B0704020202020204" pitchFamily="34" charset="0"/>
                <a:ea typeface="宋体" pitchFamily="2" charset="-122"/>
              </a:endParaRPr>
            </a:p>
          </p:txBody>
        </p:sp>
        <p:sp>
          <p:nvSpPr>
            <p:cNvPr id="49159" name="Text Box 5"/>
            <p:cNvSpPr txBox="1"/>
            <p:nvPr/>
          </p:nvSpPr>
          <p:spPr>
            <a:xfrm>
              <a:off x="1392" y="1054"/>
              <a:ext cx="286" cy="36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nSpc>
                  <a:spcPct val="100000"/>
                </a:lnSpc>
                <a:spcBef>
                  <a:spcPct val="0"/>
                </a:spcBef>
                <a:buClrTx/>
                <a:buSzTx/>
                <a:buFontTx/>
                <a:buNone/>
              </a:pPr>
              <a:r>
                <a:rPr lang="en-US" altLang="zh-CN" sz="3200" b="1" dirty="0">
                  <a:latin typeface="Arial" panose="020B0704020202020204" pitchFamily="34" charset="0"/>
                  <a:ea typeface="宋体" pitchFamily="2" charset="-122"/>
                </a:rPr>
                <a:t>X</a:t>
              </a:r>
              <a:endParaRPr lang="en-US" altLang="zh-CN" sz="3200" b="1" dirty="0">
                <a:latin typeface="Arial" panose="020B0704020202020204" pitchFamily="34" charset="0"/>
                <a:ea typeface="宋体" pitchFamily="2" charset="-122"/>
              </a:endParaRPr>
            </a:p>
          </p:txBody>
        </p:sp>
        <p:sp>
          <p:nvSpPr>
            <p:cNvPr id="49160" name="Text Box 6"/>
            <p:cNvSpPr txBox="1"/>
            <p:nvPr/>
          </p:nvSpPr>
          <p:spPr>
            <a:xfrm>
              <a:off x="1377" y="1440"/>
              <a:ext cx="286" cy="36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nSpc>
                  <a:spcPct val="100000"/>
                </a:lnSpc>
                <a:spcBef>
                  <a:spcPct val="0"/>
                </a:spcBef>
                <a:buClrTx/>
                <a:buSzTx/>
                <a:buFontTx/>
                <a:buNone/>
              </a:pPr>
              <a:r>
                <a:rPr lang="en-US" altLang="zh-CN" sz="3200" b="1" dirty="0">
                  <a:latin typeface="Arial" panose="020B0704020202020204" pitchFamily="34" charset="0"/>
                  <a:ea typeface="宋体" pitchFamily="2" charset="-122"/>
                </a:rPr>
                <a:t>Y</a:t>
              </a:r>
              <a:endParaRPr lang="en-US" altLang="zh-CN" sz="3200" b="1" dirty="0">
                <a:latin typeface="Arial" panose="020B0704020202020204" pitchFamily="34" charset="0"/>
                <a:ea typeface="宋体" pitchFamily="2" charset="-122"/>
              </a:endParaRPr>
            </a:p>
          </p:txBody>
        </p:sp>
        <p:sp>
          <p:nvSpPr>
            <p:cNvPr id="49161" name="Line 7"/>
            <p:cNvSpPr/>
            <p:nvPr/>
          </p:nvSpPr>
          <p:spPr>
            <a:xfrm>
              <a:off x="1728" y="1298"/>
              <a:ext cx="672" cy="0"/>
            </a:xfrm>
            <a:prstGeom prst="line">
              <a:avLst/>
            </a:prstGeom>
            <a:ln w="9525" cap="flat" cmpd="sng">
              <a:solidFill>
                <a:srgbClr val="000000"/>
              </a:solidFill>
              <a:prstDash val="solid"/>
              <a:headEnd type="none" w="med" len="med"/>
              <a:tailEnd type="triangle" w="med" len="med"/>
            </a:ln>
          </p:spPr>
        </p:sp>
        <p:sp>
          <p:nvSpPr>
            <p:cNvPr id="49162" name="Line 8"/>
            <p:cNvSpPr/>
            <p:nvPr/>
          </p:nvSpPr>
          <p:spPr>
            <a:xfrm>
              <a:off x="1728" y="1616"/>
              <a:ext cx="672" cy="0"/>
            </a:xfrm>
            <a:prstGeom prst="line">
              <a:avLst/>
            </a:prstGeom>
            <a:ln w="9525" cap="flat" cmpd="sng">
              <a:solidFill>
                <a:srgbClr val="000000"/>
              </a:solidFill>
              <a:prstDash val="solid"/>
              <a:headEnd type="none" w="med" len="med"/>
              <a:tailEnd type="triangle" w="med" len="med"/>
            </a:ln>
          </p:spPr>
        </p:sp>
        <p:sp>
          <p:nvSpPr>
            <p:cNvPr id="49163" name="Line 9"/>
            <p:cNvSpPr/>
            <p:nvPr/>
          </p:nvSpPr>
          <p:spPr>
            <a:xfrm>
              <a:off x="3424" y="1466"/>
              <a:ext cx="672" cy="0"/>
            </a:xfrm>
            <a:prstGeom prst="line">
              <a:avLst/>
            </a:prstGeom>
            <a:ln w="9525" cap="flat" cmpd="sng">
              <a:solidFill>
                <a:srgbClr val="000000"/>
              </a:solidFill>
              <a:prstDash val="solid"/>
              <a:headEnd type="none" w="med" len="med"/>
              <a:tailEnd type="triangle" w="med" len="med"/>
            </a:ln>
          </p:spPr>
        </p:sp>
        <p:sp>
          <p:nvSpPr>
            <p:cNvPr id="49164" name="Text Box 10"/>
            <p:cNvSpPr txBox="1"/>
            <p:nvPr/>
          </p:nvSpPr>
          <p:spPr>
            <a:xfrm>
              <a:off x="4229" y="1259"/>
              <a:ext cx="272" cy="36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nSpc>
                  <a:spcPct val="100000"/>
                </a:lnSpc>
                <a:spcBef>
                  <a:spcPct val="0"/>
                </a:spcBef>
                <a:buClrTx/>
                <a:buSzTx/>
                <a:buFontTx/>
                <a:buNone/>
              </a:pPr>
              <a:r>
                <a:rPr lang="en-US" altLang="zh-CN" sz="3200" b="1" dirty="0">
                  <a:latin typeface="Arial" panose="020B0704020202020204" pitchFamily="34" charset="0"/>
                  <a:ea typeface="宋体" pitchFamily="2" charset="-122"/>
                </a:rPr>
                <a:t>Z</a:t>
              </a:r>
              <a:endParaRPr lang="en-US" altLang="zh-CN" sz="3200" b="1" dirty="0">
                <a:latin typeface="Arial" panose="020B0704020202020204" pitchFamily="34" charset="0"/>
                <a:ea typeface="宋体" pitchFamily="2" charset="-122"/>
              </a:endParaRPr>
            </a:p>
          </p:txBody>
        </p:sp>
        <p:sp>
          <p:nvSpPr>
            <p:cNvPr id="49165" name="Rectangle 12"/>
            <p:cNvSpPr/>
            <p:nvPr/>
          </p:nvSpPr>
          <p:spPr>
            <a:xfrm>
              <a:off x="1791" y="981"/>
              <a:ext cx="454" cy="227"/>
            </a:xfrm>
            <a:prstGeom prst="rect">
              <a:avLst/>
            </a:prstGeom>
            <a:noFill/>
            <a:ln w="9525">
              <a:noFill/>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gn="ctr" eaLnBrk="1" hangingPunct="1">
                <a:lnSpc>
                  <a:spcPct val="100000"/>
                </a:lnSpc>
                <a:spcBef>
                  <a:spcPct val="0"/>
                </a:spcBef>
                <a:buClrTx/>
                <a:buSzTx/>
                <a:buFontTx/>
                <a:buNone/>
              </a:pPr>
              <a:r>
                <a:rPr lang="zh-CN" altLang="en-US" sz="2800" b="1" dirty="0">
                  <a:solidFill>
                    <a:srgbClr val="0000CC"/>
                  </a:solidFill>
                  <a:latin typeface="Arial" panose="020B0704020202020204" pitchFamily="34" charset="0"/>
                  <a:ea typeface="黑体" pitchFamily="49" charset="-122"/>
                </a:rPr>
                <a:t>输入</a:t>
              </a:r>
              <a:endParaRPr lang="zh-CN" altLang="en-US" sz="2800" b="1" dirty="0">
                <a:solidFill>
                  <a:srgbClr val="0000CC"/>
                </a:solidFill>
                <a:latin typeface="Arial" panose="020B0704020202020204" pitchFamily="34" charset="0"/>
                <a:ea typeface="黑体" pitchFamily="49" charset="-122"/>
              </a:endParaRPr>
            </a:p>
          </p:txBody>
        </p:sp>
        <p:sp>
          <p:nvSpPr>
            <p:cNvPr id="49166" name="Rectangle 13"/>
            <p:cNvSpPr/>
            <p:nvPr/>
          </p:nvSpPr>
          <p:spPr>
            <a:xfrm>
              <a:off x="3515" y="1162"/>
              <a:ext cx="454" cy="227"/>
            </a:xfrm>
            <a:prstGeom prst="rect">
              <a:avLst/>
            </a:prstGeom>
            <a:noFill/>
            <a:ln w="9525">
              <a:noFill/>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gn="ctr" eaLnBrk="1" hangingPunct="1">
                <a:lnSpc>
                  <a:spcPct val="100000"/>
                </a:lnSpc>
                <a:spcBef>
                  <a:spcPct val="0"/>
                </a:spcBef>
                <a:buClrTx/>
                <a:buSzTx/>
                <a:buFontTx/>
                <a:buNone/>
              </a:pPr>
              <a:r>
                <a:rPr lang="zh-CN" altLang="en-US" sz="2800" b="1" dirty="0">
                  <a:solidFill>
                    <a:srgbClr val="0000CC"/>
                  </a:solidFill>
                  <a:latin typeface="Arial" panose="020B0704020202020204" pitchFamily="34" charset="0"/>
                  <a:ea typeface="黑体" pitchFamily="49" charset="-122"/>
                </a:rPr>
                <a:t>输出</a:t>
              </a:r>
              <a:endParaRPr lang="zh-CN" altLang="en-US" sz="2800" b="1" dirty="0">
                <a:solidFill>
                  <a:srgbClr val="0000CC"/>
                </a:solidFill>
                <a:latin typeface="Arial" panose="020B0704020202020204" pitchFamily="34" charset="0"/>
                <a:ea typeface="黑体" pitchFamily="49" charset="-122"/>
              </a:endParaRPr>
            </a:p>
          </p:txBody>
        </p:sp>
      </p:grpSp>
      <p:sp>
        <p:nvSpPr>
          <p:cNvPr id="49156" name="Rectangle 16"/>
          <p:cNvSpPr>
            <a:spLocks noRot="1"/>
          </p:cNvSpPr>
          <p:nvPr/>
        </p:nvSpPr>
        <p:spPr>
          <a:xfrm>
            <a:off x="1855788" y="738505"/>
            <a:ext cx="1873250" cy="1143000"/>
          </a:xfrm>
          <a:prstGeom prst="rect">
            <a:avLst/>
          </a:prstGeom>
          <a:noFill/>
          <a:ln w="9525">
            <a:noFill/>
          </a:ln>
        </p:spPr>
        <p:txBody>
          <a:bodyPr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r>
              <a:rPr lang="zh-CN" altLang="en-US" sz="4000" b="1" dirty="0">
                <a:solidFill>
                  <a:schemeClr val="accent1">
                    <a:lumMod val="75000"/>
                  </a:schemeClr>
                </a:solidFill>
                <a:latin typeface="Arial" panose="020B0704020202020204" pitchFamily="34" charset="0"/>
                <a:ea typeface="黑体" pitchFamily="49" charset="-122"/>
              </a:rPr>
              <a:t>例：</a:t>
            </a:r>
            <a:endParaRPr lang="zh-CN" altLang="en-US" sz="4000" b="1" dirty="0">
              <a:solidFill>
                <a:schemeClr val="accent1">
                  <a:lumMod val="75000"/>
                </a:schemeClr>
              </a:solidFill>
              <a:latin typeface="Arial" panose="020B0704020202020204" pitchFamily="34" charset="0"/>
              <a:ea typeface="黑体" pitchFamily="49" charset="-122"/>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2" name="文本框 1"/>
          <p:cNvSpPr txBox="1"/>
          <p:nvPr/>
        </p:nvSpPr>
        <p:spPr>
          <a:xfrm>
            <a:off x="1588770" y="5871845"/>
            <a:ext cx="9100185" cy="583565"/>
          </a:xfrm>
          <a:prstGeom prst="rect">
            <a:avLst/>
          </a:prstGeom>
          <a:noFill/>
        </p:spPr>
        <p:txBody>
          <a:bodyPr wrap="square" rtlCol="0" anchor="t">
            <a:spAutoFit/>
          </a:bodyPr>
          <a:p>
            <a:pPr marL="0" lvl="0" indent="0">
              <a:lnSpc>
                <a:spcPct val="100000"/>
              </a:lnSpc>
              <a:spcBef>
                <a:spcPct val="0"/>
              </a:spcBef>
              <a:buClrTx/>
              <a:buSzTx/>
              <a:buFontTx/>
              <a:buNone/>
            </a:pPr>
            <a:r>
              <a:rPr lang="en-US" altLang="zh-CN" sz="3200" b="1" dirty="0">
                <a:solidFill>
                  <a:srgbClr val="9900CC"/>
                </a:solidFill>
                <a:latin typeface="Arial" panose="020B0704020202020204" pitchFamily="34" charset="0"/>
                <a:cs typeface="Arial" panose="020B0704020202020204" pitchFamily="34" charset="0"/>
                <a:sym typeface="Symbol" pitchFamily="18" charset="2"/>
              </a:rPr>
              <a:t> </a:t>
            </a:r>
            <a:r>
              <a:rPr lang="zh-CN" altLang="en-US" sz="3200" b="1" dirty="0">
                <a:solidFill>
                  <a:srgbClr val="9900CC"/>
                </a:solidFill>
                <a:latin typeface="Arial" panose="020B0704020202020204" pitchFamily="34" charset="0"/>
                <a:cs typeface="Arial" panose="020B0704020202020204" pitchFamily="34" charset="0"/>
                <a:sym typeface="Symbol" pitchFamily="18" charset="2"/>
              </a:rPr>
              <a:t>可能测试次数：</a:t>
            </a:r>
            <a:r>
              <a:rPr lang="en-US" altLang="zh-CN" sz="3200" b="1" dirty="0">
                <a:solidFill>
                  <a:srgbClr val="9900CC"/>
                </a:solidFill>
                <a:latin typeface="Arial" panose="020B0704020202020204" pitchFamily="34" charset="0"/>
                <a:cs typeface="Arial" panose="020B0704020202020204" pitchFamily="34" charset="0"/>
                <a:sym typeface="Symbol" pitchFamily="18" charset="2"/>
              </a:rPr>
              <a:t>n = 2</a:t>
            </a:r>
            <a:r>
              <a:rPr lang="en-US" altLang="zh-CN" sz="3200" b="1" baseline="30000" dirty="0">
                <a:solidFill>
                  <a:srgbClr val="9900CC"/>
                </a:solidFill>
                <a:latin typeface="Arial" panose="020B0704020202020204" pitchFamily="34" charset="0"/>
                <a:cs typeface="Arial" panose="020B0704020202020204" pitchFamily="34" charset="0"/>
                <a:sym typeface="Symbol" pitchFamily="18" charset="2"/>
              </a:rPr>
              <a:t>32</a:t>
            </a:r>
            <a:r>
              <a:rPr lang="en-US" altLang="zh-CN" sz="3200" b="1" dirty="0">
                <a:solidFill>
                  <a:srgbClr val="9900CC"/>
                </a:solidFill>
                <a:latin typeface="Arial" panose="020B0704020202020204" pitchFamily="34" charset="0"/>
                <a:cs typeface="Arial" panose="020B0704020202020204" pitchFamily="34" charset="0"/>
                <a:sym typeface="Symbol" pitchFamily="18" charset="2"/>
              </a:rPr>
              <a:t>2</a:t>
            </a:r>
            <a:r>
              <a:rPr lang="en-US" altLang="zh-CN" sz="3200" b="1" baseline="30000" dirty="0">
                <a:solidFill>
                  <a:srgbClr val="9900CC"/>
                </a:solidFill>
                <a:latin typeface="Arial" panose="020B0704020202020204" pitchFamily="34" charset="0"/>
                <a:cs typeface="Arial" panose="020B0704020202020204" pitchFamily="34" charset="0"/>
                <a:sym typeface="Symbol" pitchFamily="18" charset="2"/>
              </a:rPr>
              <a:t>32</a:t>
            </a:r>
            <a:r>
              <a:rPr lang="en-US" altLang="zh-CN" sz="3200" b="1" dirty="0">
                <a:solidFill>
                  <a:srgbClr val="9900CC"/>
                </a:solidFill>
                <a:latin typeface="Arial" panose="020B0704020202020204" pitchFamily="34" charset="0"/>
                <a:cs typeface="Arial" panose="020B0704020202020204" pitchFamily="34" charset="0"/>
                <a:sym typeface="Symbol" pitchFamily="18" charset="2"/>
              </a:rPr>
              <a:t> = 2</a:t>
            </a:r>
            <a:r>
              <a:rPr lang="en-US" altLang="zh-CN" sz="3200" b="1" baseline="30000" dirty="0">
                <a:solidFill>
                  <a:srgbClr val="9900CC"/>
                </a:solidFill>
                <a:latin typeface="Arial" panose="020B0704020202020204" pitchFamily="34" charset="0"/>
                <a:cs typeface="Arial" panose="020B0704020202020204" pitchFamily="34" charset="0"/>
                <a:sym typeface="Symbol" pitchFamily="18" charset="2"/>
              </a:rPr>
              <a:t>64</a:t>
            </a:r>
            <a:r>
              <a:rPr lang="en-US" altLang="zh-CN" sz="3200" b="1" dirty="0">
                <a:solidFill>
                  <a:srgbClr val="9900CC"/>
                </a:solidFill>
                <a:latin typeface="Arial" panose="020B0704020202020204" pitchFamily="34" charset="0"/>
                <a:cs typeface="Arial" panose="020B0704020202020204" pitchFamily="34" charset="0"/>
                <a:sym typeface="Symbol" pitchFamily="18" charset="2"/>
              </a:rPr>
              <a:t> 1.84 10</a:t>
            </a:r>
            <a:r>
              <a:rPr lang="en-US" altLang="zh-CN" sz="3200" b="1" baseline="30000" dirty="0">
                <a:solidFill>
                  <a:srgbClr val="9900CC"/>
                </a:solidFill>
                <a:latin typeface="Arial" panose="020B0704020202020204" pitchFamily="34" charset="0"/>
                <a:cs typeface="Arial" panose="020B0704020202020204" pitchFamily="34" charset="0"/>
                <a:sym typeface="Symbol" pitchFamily="18" charset="2"/>
              </a:rPr>
              <a:t>19</a:t>
            </a:r>
            <a:endParaRPr lang="en-US" altLang="zh-CN" sz="3200" b="1" baseline="30000" dirty="0">
              <a:solidFill>
                <a:srgbClr val="9900CC"/>
              </a:solidFill>
              <a:latin typeface="Arial" panose="020B0704020202020204" pitchFamily="34" charset="0"/>
              <a:cs typeface="Arial" panose="020B0704020202020204" pitchFamily="34" charset="0"/>
              <a:sym typeface="Symbol" pitchFamily="18" charset="2"/>
            </a:endParaRP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Text Box 2"/>
          <p:cNvSpPr txBox="1"/>
          <p:nvPr/>
        </p:nvSpPr>
        <p:spPr>
          <a:xfrm>
            <a:off x="1919288" y="5133975"/>
            <a:ext cx="8280400" cy="1223963"/>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gn="just">
              <a:spcBef>
                <a:spcPct val="0"/>
              </a:spcBef>
              <a:buSzPct val="135000"/>
            </a:pPr>
            <a:r>
              <a:rPr lang="zh-CN" altLang="en-US" sz="3200" dirty="0">
                <a:latin typeface="Tahoma" panose="020B0804030504040204" pitchFamily="34" charset="0"/>
                <a:ea typeface="隶书" pitchFamily="49" charset="-122"/>
              </a:rPr>
              <a:t>应该针对</a:t>
            </a:r>
            <a:r>
              <a:rPr lang="zh-CN" altLang="en-US" sz="3200" b="1" dirty="0">
                <a:solidFill>
                  <a:srgbClr val="FF3300"/>
                </a:solidFill>
                <a:latin typeface="Tahoma" panose="020B0804030504040204" pitchFamily="34" charset="0"/>
                <a:ea typeface="黑体" pitchFamily="49" charset="-122"/>
              </a:rPr>
              <a:t>用户最容易遇到的错误</a:t>
            </a:r>
            <a:r>
              <a:rPr lang="zh-CN" altLang="en-US" sz="3200" dirty="0">
                <a:latin typeface="Tahoma" panose="020B0804030504040204" pitchFamily="34" charset="0"/>
                <a:ea typeface="隶书" pitchFamily="49" charset="-122"/>
              </a:rPr>
              <a:t>进行测试，以便改进测试的有效性。</a:t>
            </a:r>
            <a:endParaRPr lang="zh-CN" altLang="en-US" sz="3200" dirty="0">
              <a:latin typeface="Tahoma" panose="020B0804030504040204" pitchFamily="34" charset="0"/>
              <a:ea typeface="隶书" pitchFamily="49" charset="-122"/>
            </a:endParaRPr>
          </a:p>
        </p:txBody>
      </p:sp>
      <p:grpSp>
        <p:nvGrpSpPr>
          <p:cNvPr id="51203" name="Group 3"/>
          <p:cNvGrpSpPr/>
          <p:nvPr/>
        </p:nvGrpSpPr>
        <p:grpSpPr>
          <a:xfrm>
            <a:off x="2474913" y="1460500"/>
            <a:ext cx="7724775" cy="3313113"/>
            <a:chOff x="599" y="799"/>
            <a:chExt cx="4866" cy="2087"/>
          </a:xfrm>
        </p:grpSpPr>
        <p:sp>
          <p:nvSpPr>
            <p:cNvPr id="51204" name="Rectangle 4"/>
            <p:cNvSpPr/>
            <p:nvPr/>
          </p:nvSpPr>
          <p:spPr>
            <a:xfrm>
              <a:off x="599" y="1208"/>
              <a:ext cx="2485" cy="167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endParaRPr lang="zh-CN" altLang="en-US" sz="1800" b="1" dirty="0">
                <a:solidFill>
                  <a:schemeClr val="tx1"/>
                </a:solidFill>
                <a:latin typeface="Arial" panose="020B0704020202020204" pitchFamily="34" charset="0"/>
                <a:ea typeface="宋体" pitchFamily="2" charset="-122"/>
              </a:endParaRPr>
            </a:p>
          </p:txBody>
        </p:sp>
        <p:sp>
          <p:nvSpPr>
            <p:cNvPr id="51205" name="Oval 5"/>
            <p:cNvSpPr/>
            <p:nvPr/>
          </p:nvSpPr>
          <p:spPr>
            <a:xfrm>
              <a:off x="781" y="1410"/>
              <a:ext cx="2052" cy="1230"/>
            </a:xfrm>
            <a:prstGeom prst="ellipse">
              <a:avLst/>
            </a:prstGeom>
            <a:solidFill>
              <a:srgbClr val="99CCFF"/>
            </a:solidFill>
            <a:ln w="9525"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endParaRPr lang="zh-CN" altLang="zh-CN" sz="1800" b="1" dirty="0">
                <a:solidFill>
                  <a:srgbClr val="FF9933"/>
                </a:solidFill>
                <a:latin typeface="Arial" panose="020B0704020202020204" pitchFamily="34" charset="0"/>
                <a:ea typeface="宋体" pitchFamily="2" charset="-122"/>
              </a:endParaRPr>
            </a:p>
          </p:txBody>
        </p:sp>
        <p:sp>
          <p:nvSpPr>
            <p:cNvPr id="51206" name="Oval 6"/>
            <p:cNvSpPr/>
            <p:nvPr/>
          </p:nvSpPr>
          <p:spPr>
            <a:xfrm>
              <a:off x="1514" y="2024"/>
              <a:ext cx="439" cy="248"/>
            </a:xfrm>
            <a:prstGeom prst="ellipse">
              <a:avLst/>
            </a:prstGeom>
            <a:solidFill>
              <a:schemeClr val="hlink"/>
            </a:solidFill>
            <a:ln w="9525"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eaLnBrk="1" hangingPunct="1">
                <a:lnSpc>
                  <a:spcPct val="100000"/>
                </a:lnSpc>
                <a:spcBef>
                  <a:spcPct val="0"/>
                </a:spcBef>
                <a:buClrTx/>
                <a:buSzTx/>
                <a:buFontTx/>
                <a:buNone/>
              </a:pPr>
              <a:endParaRPr lang="zh-CN" altLang="zh-CN" sz="1800" b="1" dirty="0">
                <a:solidFill>
                  <a:srgbClr val="00FFCC"/>
                </a:solidFill>
                <a:latin typeface="Arial" panose="020B0704020202020204" pitchFamily="34" charset="0"/>
                <a:ea typeface="宋体" pitchFamily="2" charset="-122"/>
              </a:endParaRPr>
            </a:p>
          </p:txBody>
        </p:sp>
        <p:sp>
          <p:nvSpPr>
            <p:cNvPr id="51207" name="Line 7"/>
            <p:cNvSpPr/>
            <p:nvPr/>
          </p:nvSpPr>
          <p:spPr>
            <a:xfrm flipV="1">
              <a:off x="2368" y="1071"/>
              <a:ext cx="693" cy="454"/>
            </a:xfrm>
            <a:prstGeom prst="line">
              <a:avLst/>
            </a:prstGeom>
            <a:ln w="76200" cap="flat" cmpd="sng">
              <a:solidFill>
                <a:srgbClr val="FF9933"/>
              </a:solidFill>
              <a:prstDash val="solid"/>
              <a:headEnd type="triangle" w="med" len="med"/>
              <a:tailEnd type="none" w="med" len="med"/>
            </a:ln>
          </p:spPr>
        </p:sp>
        <p:sp>
          <p:nvSpPr>
            <p:cNvPr id="51208" name="Text Box 8"/>
            <p:cNvSpPr txBox="1"/>
            <p:nvPr/>
          </p:nvSpPr>
          <p:spPr>
            <a:xfrm>
              <a:off x="3016" y="799"/>
              <a:ext cx="2449" cy="317"/>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gn="just">
                <a:lnSpc>
                  <a:spcPct val="100000"/>
                </a:lnSpc>
                <a:spcBef>
                  <a:spcPct val="0"/>
                </a:spcBef>
                <a:buClrTx/>
                <a:buSzTx/>
                <a:buFontTx/>
                <a:buNone/>
              </a:pPr>
              <a:r>
                <a:rPr lang="zh-CN" altLang="en-US" sz="3200" b="1" dirty="0">
                  <a:solidFill>
                    <a:srgbClr val="9900CC"/>
                  </a:solidFill>
                  <a:latin typeface="Tahoma" panose="020B0804030504040204" pitchFamily="34" charset="0"/>
                  <a:ea typeface="黑体" pitchFamily="49" charset="-122"/>
                </a:rPr>
                <a:t>软件中有许多错误</a:t>
              </a:r>
              <a:endParaRPr lang="zh-CN" altLang="en-US" sz="3200" b="1" dirty="0">
                <a:solidFill>
                  <a:srgbClr val="9900CC"/>
                </a:solidFill>
                <a:latin typeface="Tahoma" panose="020B0804030504040204" pitchFamily="34" charset="0"/>
                <a:ea typeface="黑体" pitchFamily="49" charset="-122"/>
              </a:endParaRPr>
            </a:p>
          </p:txBody>
        </p:sp>
        <p:sp>
          <p:nvSpPr>
            <p:cNvPr id="51209" name="Text Box 9"/>
            <p:cNvSpPr txBox="1"/>
            <p:nvPr/>
          </p:nvSpPr>
          <p:spPr>
            <a:xfrm>
              <a:off x="3139" y="1525"/>
              <a:ext cx="2009" cy="689"/>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9933"/>
                </a:buClr>
                <a:buSzPct val="120000"/>
                <a:buFont typeface="Wingdings" panose="05000000000000000000" pitchFamily="2" charset="2"/>
                <a:buChar char="w"/>
                <a:defRPr sz="3600" b="0">
                  <a:solidFill>
                    <a:srgbClr val="000000"/>
                  </a:solidFill>
                  <a:latin typeface="+mn-lt"/>
                  <a:ea typeface="+mn-ea"/>
                  <a:cs typeface="+mn-cs"/>
                </a:defRPr>
              </a:lvl1pPr>
              <a:lvl2pPr marL="742950" indent="-285750" algn="l" rtl="0" eaLnBrk="0" fontAlgn="base" hangingPunct="0">
                <a:lnSpc>
                  <a:spcPct val="120000"/>
                </a:lnSpc>
                <a:spcBef>
                  <a:spcPct val="20000"/>
                </a:spcBef>
                <a:spcAft>
                  <a:spcPct val="0"/>
                </a:spcAft>
                <a:buClr>
                  <a:srgbClr val="00CC00"/>
                </a:buClr>
                <a:buSzPct val="110000"/>
                <a:buFont typeface="Wingdings" panose="05000000000000000000" pitchFamily="2" charset="2"/>
                <a:buChar char="ª"/>
                <a:defRPr sz="3200">
                  <a:solidFill>
                    <a:srgbClr val="000000"/>
                  </a:solidFill>
                  <a:latin typeface="+mn-lt"/>
                  <a:ea typeface="+mn-ea"/>
                </a:defRPr>
              </a:lvl2pPr>
              <a:lvl3pPr marL="1143000" indent="-228600" algn="l" rtl="0" eaLnBrk="0" fontAlgn="base" hangingPunct="0">
                <a:lnSpc>
                  <a:spcPct val="120000"/>
                </a:lnSpc>
                <a:spcBef>
                  <a:spcPct val="20000"/>
                </a:spcBef>
                <a:spcAft>
                  <a:spcPct val="0"/>
                </a:spcAft>
                <a:buClr>
                  <a:srgbClr val="0000FF"/>
                </a:buClr>
                <a:buSzPct val="130000"/>
                <a:buFont typeface="Wingdings" panose="05000000000000000000" pitchFamily="2" charset="2"/>
                <a:buChar char=""/>
                <a:defRPr sz="2800">
                  <a:solidFill>
                    <a:srgbClr val="000000"/>
                  </a:solidFill>
                  <a:latin typeface="+mj-lt"/>
                  <a:ea typeface="+mn-ea"/>
                </a:defRPr>
              </a:lvl3pPr>
              <a:lvl4pPr marL="1600200" indent="-228600" algn="l" rtl="0" eaLnBrk="0" fontAlgn="base" hangingPunct="0">
                <a:lnSpc>
                  <a:spcPct val="120000"/>
                </a:lnSpc>
                <a:spcBef>
                  <a:spcPct val="20000"/>
                </a:spcBef>
                <a:spcAft>
                  <a:spcPct val="0"/>
                </a:spcAft>
                <a:buClr>
                  <a:srgbClr val="FF6600"/>
                </a:buClr>
                <a:buSzPct val="120000"/>
                <a:buChar char="•"/>
                <a:defRPr sz="2400">
                  <a:solidFill>
                    <a:srgbClr val="000000"/>
                  </a:solidFill>
                  <a:latin typeface="+mj-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sz="2000">
                  <a:solidFill>
                    <a:srgbClr val="000000"/>
                  </a:solidFill>
                  <a:latin typeface="+mj-lt"/>
                  <a:ea typeface="宋体" pitchFamily="2" charset="-122"/>
                </a:defRPr>
              </a:lvl5pPr>
            </a:lstStyle>
            <a:p>
              <a:pPr marL="0" lvl="0" indent="0" algn="just">
                <a:lnSpc>
                  <a:spcPct val="100000"/>
                </a:lnSpc>
                <a:spcBef>
                  <a:spcPct val="0"/>
                </a:spcBef>
                <a:buClrTx/>
                <a:buSzTx/>
                <a:buFontTx/>
                <a:buNone/>
              </a:pPr>
              <a:r>
                <a:rPr lang="zh-CN" altLang="en-US" sz="3200" b="1" dirty="0">
                  <a:solidFill>
                    <a:srgbClr val="009900"/>
                  </a:solidFill>
                  <a:latin typeface="Tahoma" panose="020B0804030504040204" pitchFamily="34" charset="0"/>
                  <a:ea typeface="黑体" pitchFamily="49" charset="-122"/>
                </a:rPr>
                <a:t>用户遇到的错误    </a:t>
              </a:r>
              <a:r>
                <a:rPr lang="en-US" altLang="zh-CN" sz="3200" b="1" dirty="0">
                  <a:solidFill>
                    <a:srgbClr val="0000FF"/>
                  </a:solidFill>
                  <a:latin typeface="Tahoma" panose="020B0804030504040204" pitchFamily="34" charset="0"/>
                  <a:ea typeface="楷体_GB2312"/>
                </a:rPr>
                <a:t>(</a:t>
              </a:r>
              <a:r>
                <a:rPr lang="zh-CN" altLang="en-US" sz="3200" b="1" dirty="0">
                  <a:solidFill>
                    <a:srgbClr val="0000FF"/>
                  </a:solidFill>
                  <a:latin typeface="Tahoma" panose="020B0804030504040204" pitchFamily="34" charset="0"/>
                  <a:ea typeface="楷体_GB2312"/>
                </a:rPr>
                <a:t>只占很小比例</a:t>
              </a:r>
              <a:r>
                <a:rPr lang="en-US" altLang="zh-CN" sz="3200" b="1" dirty="0">
                  <a:solidFill>
                    <a:srgbClr val="0000FF"/>
                  </a:solidFill>
                  <a:latin typeface="Tahoma" panose="020B0804030504040204" pitchFamily="34" charset="0"/>
                  <a:ea typeface="楷体_GB2312"/>
                </a:rPr>
                <a:t>)</a:t>
              </a:r>
              <a:endParaRPr lang="en-US" altLang="zh-CN" sz="3200" b="1" dirty="0">
                <a:solidFill>
                  <a:srgbClr val="0000FF"/>
                </a:solidFill>
                <a:latin typeface="Tahoma" panose="020B0804030504040204" pitchFamily="34" charset="0"/>
                <a:ea typeface="楷体_GB2312"/>
              </a:endParaRPr>
            </a:p>
          </p:txBody>
        </p:sp>
        <p:sp>
          <p:nvSpPr>
            <p:cNvPr id="51210" name="Line 10"/>
            <p:cNvSpPr/>
            <p:nvPr/>
          </p:nvSpPr>
          <p:spPr>
            <a:xfrm flipH="1">
              <a:off x="1953" y="1705"/>
              <a:ext cx="1222" cy="401"/>
            </a:xfrm>
            <a:prstGeom prst="line">
              <a:avLst/>
            </a:prstGeom>
            <a:ln w="76200" cap="flat" cmpd="sng">
              <a:solidFill>
                <a:srgbClr val="FF9933"/>
              </a:solidFill>
              <a:prstDash val="solid"/>
              <a:miter/>
              <a:headEnd type="none" w="med" len="med"/>
              <a:tailEnd type="triangle" w="med" len="med"/>
            </a:ln>
          </p:spPr>
        </p:sp>
      </p:gr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linds(horizontal)">
                                      <p:cBhvr>
                                        <p:cTn id="7"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975"/>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4. </a:t>
            </a:r>
            <a:r>
              <a:rPr lang="zh-CN" altLang="en-US" b="1" dirty="0">
                <a:solidFill>
                  <a:schemeClr val="accent1">
                    <a:lumMod val="75000"/>
                  </a:schemeClr>
                </a:solidFill>
                <a:latin typeface="微软雅黑" charset="0"/>
                <a:ea typeface="微软雅黑" charset="0"/>
                <a:cs typeface="微软雅黑" charset="0"/>
              </a:rPr>
              <a:t>投入/产出原则（</a:t>
            </a:r>
            <a:r>
              <a:rPr lang="en-US" altLang="zh-CN" b="1" dirty="0">
                <a:solidFill>
                  <a:schemeClr val="accent1">
                    <a:lumMod val="75000"/>
                  </a:schemeClr>
                </a:solidFill>
                <a:latin typeface="微软雅黑" charset="0"/>
                <a:ea typeface="微软雅黑" charset="0"/>
                <a:cs typeface="微软雅黑" charset="0"/>
                <a:sym typeface="+mn-ea"/>
              </a:rPr>
              <a:t>GoodEnough</a:t>
            </a:r>
            <a:r>
              <a:rPr lang="zh-CN" altLang="en-US" b="1" dirty="0">
                <a:solidFill>
                  <a:schemeClr val="accent1">
                    <a:lumMod val="75000"/>
                  </a:schemeClr>
                </a:solidFill>
                <a:latin typeface="微软雅黑" charset="0"/>
                <a:ea typeface="微软雅黑" charset="0"/>
                <a:cs typeface="微软雅黑" charset="0"/>
                <a:sym typeface="+mn-ea"/>
              </a:rPr>
              <a:t>原则</a:t>
            </a:r>
            <a:r>
              <a:rPr lang="zh-CN" altLang="en-US" b="1" dirty="0">
                <a:solidFill>
                  <a:schemeClr val="accent1">
                    <a:lumMod val="75000"/>
                  </a:schemeClr>
                </a:solidFill>
                <a:latin typeface="微软雅黑" charset="0"/>
                <a:ea typeface="微软雅黑" charset="0"/>
                <a:cs typeface="微软雅黑" charset="0"/>
              </a:rPr>
              <a:t>）</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004695" y="2092325"/>
            <a:ext cx="8288020" cy="4570730"/>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不充分的测试是不负责任的，无法保证软件的</a:t>
            </a:r>
            <a:r>
              <a:rPr lang="zh-CN" altLang="en-US" sz="2600" dirty="0">
                <a:latin typeface="微软雅黑" charset="0"/>
                <a:ea typeface="微软雅黑" charset="0"/>
                <a:cs typeface="微软雅黑" charset="0"/>
                <a:sym typeface="+mn-ea"/>
              </a:rPr>
              <a:t>质量；</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过分的测试是一种资源的浪费；</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随着测试资源投入增加，产出也应该增加，但当投入到一定比例，测试效果就不明显</a:t>
            </a:r>
            <a:r>
              <a:rPr lang="zh-CN" altLang="en-US" sz="2600" dirty="0">
                <a:latin typeface="微软雅黑" charset="0"/>
                <a:ea typeface="微软雅黑" charset="0"/>
                <a:cs typeface="微软雅黑" charset="0"/>
                <a:sym typeface="+mn-ea"/>
              </a:rPr>
              <a:t>增强了。</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在满足软件预期的质量标准时，确定质量的投入/产出比。</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340"/>
            <a:ext cx="8502650" cy="576580"/>
          </a:xfrm>
        </p:spPr>
        <p:txBody>
          <a:bodyPr vert="horz" wrap="square" lIns="91440" tIns="45720" rIns="91440" bIns="45720" anchor="t" anchorCtr="0">
            <a:normAutofit fontScale="90000"/>
          </a:bodyPr>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5. </a:t>
            </a:r>
            <a:r>
              <a:rPr lang="zh-CN" altLang="en-US" b="1" dirty="0">
                <a:solidFill>
                  <a:schemeClr val="accent1">
                    <a:lumMod val="75000"/>
                  </a:schemeClr>
                </a:solidFill>
                <a:latin typeface="微软雅黑" charset="0"/>
                <a:ea typeface="微软雅黑" charset="0"/>
                <a:cs typeface="微软雅黑" charset="0"/>
              </a:rPr>
              <a:t>充分关注测试中的集群现象</a:t>
            </a:r>
            <a:r>
              <a:rPr lang="en-US" altLang="zh-CN" b="1" dirty="0">
                <a:solidFill>
                  <a:schemeClr val="accent1">
                    <a:lumMod val="75000"/>
                  </a:schemeClr>
                </a:solidFill>
                <a:latin typeface="微软雅黑" charset="0"/>
                <a:ea typeface="微软雅黑" charset="0"/>
                <a:cs typeface="微软雅黑" charset="0"/>
              </a:rPr>
              <a:t>/</a:t>
            </a:r>
            <a:r>
              <a:rPr lang="zh-CN" altLang="en-US" b="1" dirty="0">
                <a:solidFill>
                  <a:schemeClr val="accent1">
                    <a:lumMod val="75000"/>
                  </a:schemeClr>
                </a:solidFill>
                <a:latin typeface="微软雅黑" charset="0"/>
                <a:ea typeface="微软雅黑" charset="0"/>
                <a:cs typeface="微软雅黑" charset="0"/>
              </a:rPr>
              <a:t>“二八”定理</a:t>
            </a:r>
            <a:r>
              <a:rPr lang="en-US" altLang="zh-CN" b="1" dirty="0">
                <a:solidFill>
                  <a:schemeClr val="accent1">
                    <a:lumMod val="75000"/>
                  </a:schemeClr>
                </a:solidFill>
                <a:latin typeface="微软雅黑" charset="0"/>
                <a:ea typeface="微软雅黑" charset="0"/>
                <a:cs typeface="微软雅黑" charset="0"/>
              </a:rPr>
              <a:t>/Pareto</a:t>
            </a:r>
            <a:r>
              <a:rPr lang="zh-CN" altLang="en-US" b="1" dirty="0">
                <a:solidFill>
                  <a:schemeClr val="accent1">
                    <a:lumMod val="75000"/>
                  </a:schemeClr>
                </a:solidFill>
                <a:latin typeface="微软雅黑" charset="0"/>
                <a:ea typeface="微软雅黑" charset="0"/>
                <a:cs typeface="微软雅黑" charset="0"/>
              </a:rPr>
              <a:t>原则</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1803400" y="2075815"/>
            <a:ext cx="8224520" cy="4570730"/>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测试发现的错误中80%很可能起源于20%的模块中。应孤立这些疑点模块重点测试；</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在所测程序段中，若发现错误数目多，则残存错误数目也比较多；</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应花较多时间和代价去</a:t>
            </a:r>
            <a:r>
              <a:rPr lang="zh-CN" altLang="en-US" sz="2600" dirty="0">
                <a:solidFill>
                  <a:schemeClr val="accent1">
                    <a:lumMod val="75000"/>
                  </a:schemeClr>
                </a:solidFill>
                <a:latin typeface="微软雅黑" charset="0"/>
                <a:ea typeface="微软雅黑" charset="0"/>
                <a:cs typeface="微软雅黑" charset="0"/>
                <a:sym typeface="+mn-ea"/>
              </a:rPr>
              <a:t>测试那些具有更多错误数目的程序模块</a:t>
            </a:r>
            <a:r>
              <a:rPr lang="zh-CN" altLang="en-US" sz="2600" dirty="0">
                <a:latin typeface="微软雅黑" charset="0"/>
                <a:ea typeface="微软雅黑" charset="0"/>
                <a:cs typeface="微软雅黑" charset="0"/>
                <a:sym typeface="+mn-ea"/>
              </a:rPr>
              <a:t>。</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975"/>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6. </a:t>
            </a:r>
            <a:r>
              <a:rPr lang="zh-CN" altLang="en-US" b="1" dirty="0">
                <a:solidFill>
                  <a:schemeClr val="accent1">
                    <a:lumMod val="75000"/>
                  </a:schemeClr>
                </a:solidFill>
                <a:latin typeface="微软雅黑" charset="0"/>
                <a:ea typeface="微软雅黑" charset="0"/>
                <a:cs typeface="微软雅黑" charset="0"/>
              </a:rPr>
              <a:t>避免测试自己的程序</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1902460" y="2075815"/>
            <a:ext cx="7781925" cy="2651125"/>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程序员轻易不会承认自己写的程序有错误</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程序员的测试思路有局限性，做测试时很容易受到编程思路的影响</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应设立独立的测试机构或委托第三方测试</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975"/>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7. </a:t>
            </a:r>
            <a:r>
              <a:rPr lang="zh-CN" altLang="en-US" b="1" dirty="0">
                <a:solidFill>
                  <a:schemeClr val="accent1">
                    <a:lumMod val="75000"/>
                  </a:schemeClr>
                </a:solidFill>
                <a:latin typeface="微软雅黑" charset="0"/>
                <a:ea typeface="微软雅黑" charset="0"/>
                <a:cs typeface="微软雅黑" charset="0"/>
              </a:rPr>
              <a:t>尽量避免测试的</a:t>
            </a:r>
            <a:r>
              <a:rPr lang="zh-CN" altLang="en-US" b="1" dirty="0">
                <a:solidFill>
                  <a:schemeClr val="accent1">
                    <a:lumMod val="75000"/>
                  </a:schemeClr>
                </a:solidFill>
                <a:latin typeface="微软雅黑" charset="0"/>
                <a:ea typeface="微软雅黑" charset="0"/>
                <a:cs typeface="微软雅黑" charset="0"/>
              </a:rPr>
              <a:t>随意性</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2075815"/>
            <a:ext cx="7523480" cy="2651125"/>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软件测试是有组织、有计划、有步骤的</a:t>
            </a:r>
            <a:r>
              <a:rPr lang="zh-CN" altLang="en-US" sz="2600" dirty="0">
                <a:latin typeface="微软雅黑" charset="0"/>
                <a:ea typeface="微软雅黑" charset="0"/>
                <a:cs typeface="微软雅黑" charset="0"/>
                <a:sym typeface="+mn-ea"/>
              </a:rPr>
              <a:t>活动；</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要严格按照测试计划</a:t>
            </a:r>
            <a:r>
              <a:rPr lang="zh-CN" altLang="en-US" sz="2600" dirty="0">
                <a:latin typeface="微软雅黑" charset="0"/>
                <a:ea typeface="微软雅黑" charset="0"/>
                <a:cs typeface="微软雅黑" charset="0"/>
                <a:sym typeface="+mn-ea"/>
              </a:rPr>
              <a:t>进行；</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测试时间安排得尽量宽松，不要希望在极短时间内完成一个高水平的</a:t>
            </a:r>
            <a:r>
              <a:rPr lang="zh-CN" altLang="en-US" sz="2600" dirty="0">
                <a:latin typeface="微软雅黑" charset="0"/>
                <a:ea typeface="微软雅黑" charset="0"/>
                <a:cs typeface="微软雅黑" charset="0"/>
                <a:sym typeface="+mn-ea"/>
              </a:rPr>
              <a:t>测试。</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975"/>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8. </a:t>
            </a:r>
            <a:r>
              <a:rPr lang="zh-CN" altLang="en-US" b="1" dirty="0">
                <a:solidFill>
                  <a:schemeClr val="accent1">
                    <a:lumMod val="75000"/>
                  </a:schemeClr>
                </a:solidFill>
                <a:latin typeface="微软雅黑" charset="0"/>
                <a:ea typeface="微软雅黑" charset="0"/>
                <a:cs typeface="微软雅黑" charset="0"/>
              </a:rPr>
              <a:t>回归</a:t>
            </a:r>
            <a:r>
              <a:rPr lang="zh-CN" altLang="en-US" b="1" dirty="0">
                <a:solidFill>
                  <a:schemeClr val="accent1">
                    <a:lumMod val="75000"/>
                  </a:schemeClr>
                </a:solidFill>
                <a:latin typeface="微软雅黑" charset="0"/>
                <a:ea typeface="微软雅黑" charset="0"/>
                <a:cs typeface="微软雅黑" charset="0"/>
              </a:rPr>
              <a:t>测试</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2075815"/>
            <a:ext cx="7297420" cy="1370965"/>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程序修改后必须进行回归测试，避免引入新的错误。</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975"/>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9. </a:t>
            </a:r>
            <a:r>
              <a:rPr lang="zh-CN" altLang="en-US" b="1" dirty="0">
                <a:solidFill>
                  <a:schemeClr val="accent1">
                    <a:lumMod val="75000"/>
                  </a:schemeClr>
                </a:solidFill>
                <a:latin typeface="微软雅黑" charset="0"/>
                <a:ea typeface="微软雅黑" charset="0"/>
                <a:cs typeface="微软雅黑" charset="0"/>
              </a:rPr>
              <a:t>重视文档，妥善保管一切测试过程</a:t>
            </a:r>
            <a:r>
              <a:rPr lang="zh-CN" altLang="en-US" b="1" dirty="0">
                <a:solidFill>
                  <a:schemeClr val="accent1">
                    <a:lumMod val="75000"/>
                  </a:schemeClr>
                </a:solidFill>
                <a:latin typeface="微软雅黑" charset="0"/>
                <a:ea typeface="微软雅黑" charset="0"/>
                <a:cs typeface="微软雅黑" charset="0"/>
              </a:rPr>
              <a:t>文档。</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2075815"/>
            <a:ext cx="7297420" cy="3290570"/>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测试计划、测试用例、测试报告都是检查整个开发过程的主要依据，有利于今后流程</a:t>
            </a:r>
            <a:r>
              <a:rPr lang="zh-CN" altLang="en-US" sz="2600" dirty="0">
                <a:latin typeface="微软雅黑" charset="0"/>
                <a:ea typeface="微软雅黑" charset="0"/>
                <a:cs typeface="微软雅黑" charset="0"/>
                <a:sym typeface="+mn-ea"/>
              </a:rPr>
              <a:t>改进。</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是前人的智慧结晶和经验积累，对新人或今后的工作都有指导意义。</a:t>
            </a:r>
            <a:r>
              <a:rPr lang="en-US" altLang="zh-CN" sz="2600" dirty="0">
                <a:latin typeface="微软雅黑" charset="0"/>
                <a:ea typeface="微软雅黑" charset="0"/>
                <a:cs typeface="微软雅黑" charset="0"/>
                <a:sym typeface="+mn-ea"/>
              </a:rPr>
              <a:t> </a:t>
            </a:r>
            <a:endParaRPr lang="en-US" altLang="zh-CN"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原则</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290445" y="1816100"/>
            <a:ext cx="7842250" cy="2159000"/>
          </a:xfrm>
          <a:prstGeom prst="rect">
            <a:avLst/>
          </a:prstGeom>
          <a:noFill/>
        </p:spPr>
        <p:txBody>
          <a:bodyPr wrap="square" rtlCol="0" anchor="t">
            <a:spAutoFit/>
          </a:bodyPr>
          <a:p>
            <a:pPr lvl="1" indent="0" eaLnBrk="1" hangingPunct="1">
              <a:lnSpc>
                <a:spcPct val="160000"/>
              </a:lnSpc>
              <a:buFont typeface="Arial" panose="020B0704020202020204" pitchFamily="34" charset="0"/>
              <a:buNone/>
            </a:pPr>
            <a:r>
              <a:rPr lang="zh-CN" altLang="en-US" sz="2800" dirty="0">
                <a:latin typeface="微软雅黑" charset="0"/>
                <a:ea typeface="微软雅黑" charset="0"/>
                <a:cs typeface="微软雅黑" charset="0"/>
                <a:sym typeface="+mn-ea"/>
              </a:rPr>
              <a:t>没有缺陷的软件是不存在的，软件测试是为了找出软件中的缺陷，而不是为了证明软件没有缺陷</a:t>
            </a:r>
            <a:endParaRPr lang="zh-CN" altLang="en-US" sz="2800" dirty="0">
              <a:latin typeface="微软雅黑" charset="0"/>
              <a:ea typeface="微软雅黑" charset="0"/>
              <a:cs typeface="微软雅黑" charset="0"/>
              <a:sym typeface="+mn-ea"/>
            </a:endParaRPr>
          </a:p>
        </p:txBody>
      </p:sp>
      <p:sp>
        <p:nvSpPr>
          <p:cNvPr id="7" name="燕尾形 6"/>
          <p:cNvSpPr/>
          <p:nvPr/>
        </p:nvSpPr>
        <p:spPr>
          <a:xfrm>
            <a:off x="2136140" y="207708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课程内容安排</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a:xfrm>
            <a:off x="9230995" y="657479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aphicFrame>
        <p:nvGraphicFramePr>
          <p:cNvPr id="3" name="表格 2"/>
          <p:cNvGraphicFramePr/>
          <p:nvPr>
            <p:custDataLst>
              <p:tags r:id="rId1"/>
            </p:custDataLst>
          </p:nvPr>
        </p:nvGraphicFramePr>
        <p:xfrm>
          <a:off x="1284605" y="1232535"/>
          <a:ext cx="9514840" cy="4631055"/>
        </p:xfrm>
        <a:graphic>
          <a:graphicData uri="http://schemas.openxmlformats.org/drawingml/2006/table">
            <a:tbl>
              <a:tblPr firstRow="1" bandRow="1">
                <a:tableStyleId>{5C22544A-7EE6-4342-B048-85BDC9FD1C3A}</a:tableStyleId>
              </a:tblPr>
              <a:tblGrid>
                <a:gridCol w="2643505"/>
                <a:gridCol w="3879215"/>
                <a:gridCol w="2992120"/>
              </a:tblGrid>
              <a:tr h="381000">
                <a:tc>
                  <a:txBody>
                    <a:bodyPr/>
                    <a:p>
                      <a:pPr algn="ctr">
                        <a:buNone/>
                      </a:pPr>
                      <a:endParaRPr lang="zh-CN" altLang="en-US">
                        <a:latin typeface="微软雅黑" charset="0"/>
                        <a:ea typeface="微软雅黑" charset="0"/>
                      </a:endParaRPr>
                    </a:p>
                  </a:txBody>
                  <a:tcPr anchor="ctr" anchorCtr="0"/>
                </a:tc>
                <a:tc>
                  <a:txBody>
                    <a:bodyPr/>
                    <a:p>
                      <a:pPr algn="ctr">
                        <a:buNone/>
                      </a:pPr>
                      <a:r>
                        <a:rPr lang="zh-CN" altLang="en-US" sz="2800" b="0">
                          <a:latin typeface="报隶-简" panose="02010600040101010101" charset="-122"/>
                          <a:ea typeface="报隶-简" panose="02010600040101010101" charset="-122"/>
                        </a:rPr>
                        <a:t>课程内容</a:t>
                      </a:r>
                      <a:endParaRPr lang="zh-CN" altLang="en-US" sz="2800" b="0">
                        <a:latin typeface="报隶-简" panose="02010600040101010101" charset="-122"/>
                        <a:ea typeface="报隶-简" panose="02010600040101010101" charset="-122"/>
                      </a:endParaRPr>
                    </a:p>
                  </a:txBody>
                  <a:tcPr anchor="ctr" anchorCtr="0"/>
                </a:tc>
                <a:tc>
                  <a:txBody>
                    <a:bodyPr/>
                    <a:p>
                      <a:pPr algn="ctr">
                        <a:buNone/>
                      </a:pPr>
                      <a:r>
                        <a:rPr lang="zh-CN" altLang="en-US" sz="2800" b="0">
                          <a:latin typeface="报隶-简" panose="02010600040101010101" charset="-122"/>
                          <a:ea typeface="报隶-简" panose="02010600040101010101" charset="-122"/>
                          <a:cs typeface="报隶-简" panose="02010600040101010101" charset="-122"/>
                        </a:rPr>
                        <a:t>理论</a:t>
                      </a:r>
                      <a:r>
                        <a:rPr lang="en-US" altLang="zh-CN" sz="2800" b="0">
                          <a:latin typeface="报隶-简" panose="02010600040101010101" charset="-122"/>
                          <a:ea typeface="报隶-简" panose="02010600040101010101" charset="-122"/>
                          <a:cs typeface="报隶-简" panose="02010600040101010101" charset="-122"/>
                        </a:rPr>
                        <a:t>/</a:t>
                      </a:r>
                      <a:r>
                        <a:rPr lang="zh-CN" altLang="en-US" sz="2800" b="0">
                          <a:latin typeface="报隶-简" panose="02010600040101010101" charset="-122"/>
                          <a:ea typeface="报隶-简" panose="02010600040101010101" charset="-122"/>
                          <a:cs typeface="报隶-简" panose="02010600040101010101" charset="-122"/>
                        </a:rPr>
                        <a:t>上机（</a:t>
                      </a:r>
                      <a:r>
                        <a:rPr lang="en-US" altLang="zh-CN" sz="2800" b="0">
                          <a:latin typeface="报隶-简" panose="02010600040101010101" charset="-122"/>
                          <a:ea typeface="报隶-简" panose="02010600040101010101" charset="-122"/>
                          <a:cs typeface="报隶-简" panose="02010600040101010101" charset="-122"/>
                        </a:rPr>
                        <a:t>32</a:t>
                      </a:r>
                      <a:r>
                        <a:rPr lang="zh-CN" altLang="en-US" sz="2800" b="0">
                          <a:latin typeface="报隶-简" panose="02010600040101010101" charset="-122"/>
                          <a:ea typeface="报隶-简" panose="02010600040101010101" charset="-122"/>
                          <a:cs typeface="报隶-简" panose="02010600040101010101" charset="-122"/>
                        </a:rPr>
                        <a:t>）</a:t>
                      </a:r>
                      <a:endParaRPr lang="zh-CN" altLang="en-US" sz="2800" b="0">
                        <a:latin typeface="报隶-简" panose="02010600040101010101" charset="-122"/>
                        <a:ea typeface="报隶-简" panose="02010600040101010101" charset="-122"/>
                        <a:cs typeface="报隶-简" panose="02010600040101010101" charset="-122"/>
                      </a:endParaRPr>
                    </a:p>
                  </a:txBody>
                  <a:tcPr anchor="ctr" anchorCtr="0"/>
                </a:tc>
              </a:tr>
              <a:tr h="532765">
                <a:tc>
                  <a:txBody>
                    <a:bodyPr/>
                    <a:p>
                      <a:pPr algn="ctr">
                        <a:buNone/>
                      </a:pPr>
                      <a:r>
                        <a:rPr lang="zh-CN" altLang="en-US" sz="2800">
                          <a:solidFill>
                            <a:schemeClr val="bg2">
                              <a:lumMod val="25000"/>
                            </a:schemeClr>
                          </a:solidFill>
                          <a:latin typeface="报隶-简" panose="02010600040101010101" charset="-122"/>
                          <a:ea typeface="报隶-简" panose="02010600040101010101" charset="-122"/>
                          <a:cs typeface="微软雅黑" charset="0"/>
                        </a:rPr>
                        <a:t>测试基础</a:t>
                      </a:r>
                      <a:endParaRPr lang="zh-CN" altLang="en-US" sz="2800">
                        <a:solidFill>
                          <a:schemeClr val="bg2">
                            <a:lumMod val="25000"/>
                          </a:schemeClr>
                        </a:solidFill>
                        <a:latin typeface="报隶-简" panose="02010600040101010101" charset="-122"/>
                        <a:ea typeface="报隶-简" panose="02010600040101010101" charset="-122"/>
                        <a:cs typeface="微软雅黑" charset="0"/>
                      </a:endParaRPr>
                    </a:p>
                  </a:txBody>
                  <a:tcPr anchor="ctr" anchorCtr="0"/>
                </a:tc>
                <a:tc>
                  <a:txBody>
                    <a:bodyPr/>
                    <a:p>
                      <a:pPr algn="ctr">
                        <a:buNone/>
                      </a:pPr>
                      <a:r>
                        <a:rPr lang="zh-CN" altLang="en-US" sz="2800">
                          <a:solidFill>
                            <a:schemeClr val="bg2">
                              <a:lumMod val="25000"/>
                            </a:schemeClr>
                          </a:solidFill>
                          <a:latin typeface="微软雅黑" charset="0"/>
                          <a:ea typeface="微软雅黑" charset="0"/>
                          <a:cs typeface="微软雅黑" charset="0"/>
                        </a:rPr>
                        <a:t>序言、概述</a:t>
                      </a:r>
                      <a:endParaRPr lang="zh-CN" altLang="en-US" sz="2800">
                        <a:solidFill>
                          <a:schemeClr val="bg2">
                            <a:lumMod val="25000"/>
                          </a:schemeClr>
                        </a:solidFill>
                        <a:latin typeface="微软雅黑" charset="0"/>
                        <a:ea typeface="微软雅黑" charset="0"/>
                        <a:cs typeface="微软雅黑" charset="0"/>
                      </a:endParaRPr>
                    </a:p>
                  </a:txBody>
                  <a:tcPr anchor="ctr" anchorCtr="0"/>
                </a:tc>
                <a:tc>
                  <a:txBody>
                    <a:bodyPr/>
                    <a:p>
                      <a:pPr algn="ctr">
                        <a:buNone/>
                      </a:pPr>
                      <a:r>
                        <a:rPr lang="en-US" altLang="zh-CN" sz="2800">
                          <a:solidFill>
                            <a:schemeClr val="bg2">
                              <a:lumMod val="25000"/>
                            </a:schemeClr>
                          </a:solidFill>
                          <a:latin typeface="微软雅黑" charset="0"/>
                          <a:ea typeface="微软雅黑" charset="0"/>
                          <a:cs typeface="微软雅黑" charset="0"/>
                        </a:rPr>
                        <a:t>4</a:t>
                      </a:r>
                      <a:endParaRPr lang="en-US" altLang="zh-CN" sz="2800">
                        <a:solidFill>
                          <a:schemeClr val="bg2">
                            <a:lumMod val="25000"/>
                          </a:schemeClr>
                        </a:solidFill>
                        <a:latin typeface="微软雅黑" charset="0"/>
                        <a:ea typeface="微软雅黑" charset="0"/>
                        <a:cs typeface="微软雅黑" charset="0"/>
                      </a:endParaRPr>
                    </a:p>
                  </a:txBody>
                  <a:tcPr anchor="ctr" anchorCtr="0"/>
                </a:tc>
              </a:tr>
              <a:tr h="520700">
                <a:tc rowSpan="2">
                  <a:txBody>
                    <a:bodyPr/>
                    <a:p>
                      <a:pPr algn="ctr">
                        <a:buNone/>
                      </a:pPr>
                      <a:r>
                        <a:rPr lang="zh-CN" altLang="en-US" sz="2800">
                          <a:solidFill>
                            <a:schemeClr val="bg2">
                              <a:lumMod val="25000"/>
                            </a:schemeClr>
                          </a:solidFill>
                          <a:latin typeface="报隶-简" panose="02010600040101010101" charset="-122"/>
                          <a:ea typeface="报隶-简" panose="02010600040101010101" charset="-122"/>
                          <a:cs typeface="微软雅黑" charset="0"/>
                          <a:sym typeface="+mn-ea"/>
                        </a:rPr>
                        <a:t>测试方法</a:t>
                      </a:r>
                      <a:endParaRPr lang="zh-CN" altLang="en-US" sz="2800">
                        <a:solidFill>
                          <a:schemeClr val="bg2">
                            <a:lumMod val="25000"/>
                          </a:schemeClr>
                        </a:solidFill>
                        <a:latin typeface="报隶-简" panose="02010600040101010101" charset="-122"/>
                        <a:ea typeface="报隶-简" panose="02010600040101010101" charset="-122"/>
                        <a:cs typeface="微软雅黑" charset="0"/>
                        <a:sym typeface="+mn-ea"/>
                      </a:endParaRPr>
                    </a:p>
                  </a:txBody>
                  <a:tcPr anchor="ctr" anchorCtr="0"/>
                </a:tc>
                <a:tc>
                  <a:txBody>
                    <a:bodyPr/>
                    <a:p>
                      <a:pPr algn="ctr">
                        <a:buNone/>
                      </a:pPr>
                      <a:r>
                        <a:rPr lang="zh-CN" altLang="en-US" sz="2800">
                          <a:solidFill>
                            <a:schemeClr val="bg2">
                              <a:lumMod val="25000"/>
                            </a:schemeClr>
                          </a:solidFill>
                          <a:latin typeface="微软雅黑" charset="0"/>
                          <a:ea typeface="微软雅黑" charset="0"/>
                          <a:cs typeface="微软雅黑" charset="0"/>
                        </a:rPr>
                        <a:t>黑盒测试</a:t>
                      </a:r>
                      <a:endParaRPr lang="zh-CN" altLang="en-US" sz="2800">
                        <a:solidFill>
                          <a:schemeClr val="bg2">
                            <a:lumMod val="25000"/>
                          </a:schemeClr>
                        </a:solidFill>
                        <a:latin typeface="微软雅黑" charset="0"/>
                        <a:ea typeface="微软雅黑" charset="0"/>
                        <a:cs typeface="微软雅黑" charset="0"/>
                      </a:endParaRPr>
                    </a:p>
                  </a:txBody>
                  <a:tcPr anchor="ctr" anchorCtr="0"/>
                </a:tc>
                <a:tc>
                  <a:txBody>
                    <a:bodyPr/>
                    <a:p>
                      <a:pPr algn="ctr">
                        <a:buNone/>
                      </a:pPr>
                      <a:r>
                        <a:rPr lang="en-US" altLang="zh-CN" sz="2800">
                          <a:solidFill>
                            <a:schemeClr val="bg2">
                              <a:lumMod val="25000"/>
                            </a:schemeClr>
                          </a:solidFill>
                          <a:latin typeface="微软雅黑" charset="0"/>
                          <a:ea typeface="微软雅黑" charset="0"/>
                          <a:cs typeface="微软雅黑" charset="0"/>
                        </a:rPr>
                        <a:t>4</a:t>
                      </a:r>
                      <a:endParaRPr lang="en-US" altLang="zh-CN" sz="2800">
                        <a:solidFill>
                          <a:schemeClr val="bg2">
                            <a:lumMod val="25000"/>
                          </a:schemeClr>
                        </a:solidFill>
                        <a:latin typeface="微软雅黑" charset="0"/>
                        <a:ea typeface="微软雅黑" charset="0"/>
                        <a:cs typeface="微软雅黑" charset="0"/>
                      </a:endParaRPr>
                    </a:p>
                  </a:txBody>
                  <a:tcPr anchor="ctr" anchorCtr="0"/>
                </a:tc>
              </a:tr>
              <a:tr h="532130">
                <a:tc vMerge="1">
                  <a:tcPr anchor="ctr" anchorCtr="0"/>
                </a:tc>
                <a:tc>
                  <a:txBody>
                    <a:bodyPr/>
                    <a:p>
                      <a:pPr algn="ctr">
                        <a:buNone/>
                      </a:pPr>
                      <a:r>
                        <a:rPr lang="zh-CN" altLang="en-US" sz="2800">
                          <a:solidFill>
                            <a:schemeClr val="bg2">
                              <a:lumMod val="25000"/>
                            </a:schemeClr>
                          </a:solidFill>
                          <a:latin typeface="微软雅黑" charset="0"/>
                          <a:ea typeface="微软雅黑" charset="0"/>
                          <a:cs typeface="微软雅黑" charset="0"/>
                        </a:rPr>
                        <a:t>白盒测试</a:t>
                      </a:r>
                      <a:endParaRPr lang="zh-CN" altLang="en-US" sz="2800">
                        <a:solidFill>
                          <a:schemeClr val="bg2">
                            <a:lumMod val="25000"/>
                          </a:schemeClr>
                        </a:solidFill>
                        <a:latin typeface="微软雅黑" charset="0"/>
                        <a:ea typeface="微软雅黑" charset="0"/>
                        <a:cs typeface="微软雅黑" charset="0"/>
                      </a:endParaRPr>
                    </a:p>
                  </a:txBody>
                  <a:tcPr anchor="ctr" anchorCtr="0"/>
                </a:tc>
                <a:tc>
                  <a:txBody>
                    <a:bodyPr/>
                    <a:p>
                      <a:pPr algn="ctr">
                        <a:buNone/>
                      </a:pPr>
                      <a:r>
                        <a:rPr lang="en-US" altLang="zh-CN" sz="2800">
                          <a:solidFill>
                            <a:schemeClr val="bg2">
                              <a:lumMod val="25000"/>
                            </a:schemeClr>
                          </a:solidFill>
                          <a:latin typeface="微软雅黑" charset="0"/>
                          <a:ea typeface="微软雅黑" charset="0"/>
                          <a:cs typeface="微软雅黑" charset="0"/>
                        </a:rPr>
                        <a:t>4</a:t>
                      </a:r>
                      <a:endParaRPr lang="en-US" altLang="zh-CN" sz="2800">
                        <a:solidFill>
                          <a:schemeClr val="bg2">
                            <a:lumMod val="25000"/>
                          </a:schemeClr>
                        </a:solidFill>
                        <a:latin typeface="微软雅黑" charset="0"/>
                        <a:ea typeface="微软雅黑" charset="0"/>
                        <a:cs typeface="微软雅黑" charset="0"/>
                      </a:endParaRPr>
                    </a:p>
                  </a:txBody>
                  <a:tcPr anchor="ctr" anchorCtr="0"/>
                </a:tc>
              </a:tr>
              <a:tr h="484505">
                <a:tc rowSpan="4">
                  <a:txBody>
                    <a:bodyPr/>
                    <a:p>
                      <a:pPr algn="ctr">
                        <a:buNone/>
                      </a:pPr>
                      <a:r>
                        <a:rPr lang="zh-CN" altLang="en-US" sz="2800">
                          <a:solidFill>
                            <a:schemeClr val="bg2">
                              <a:lumMod val="25000"/>
                            </a:schemeClr>
                          </a:solidFill>
                          <a:latin typeface="报隶-简" panose="02010600040101010101" charset="-122"/>
                          <a:ea typeface="报隶-简" panose="02010600040101010101" charset="-122"/>
                          <a:cs typeface="微软雅黑" charset="0"/>
                          <a:sym typeface="+mn-ea"/>
                        </a:rPr>
                        <a:t>测试策略</a:t>
                      </a:r>
                      <a:endParaRPr lang="zh-CN" altLang="en-US" sz="2800">
                        <a:solidFill>
                          <a:schemeClr val="bg2">
                            <a:lumMod val="25000"/>
                          </a:schemeClr>
                        </a:solidFill>
                        <a:latin typeface="报隶-简" panose="02010600040101010101" charset="-122"/>
                        <a:ea typeface="报隶-简" panose="02010600040101010101" charset="-122"/>
                        <a:cs typeface="微软雅黑" charset="0"/>
                        <a:sym typeface="+mn-ea"/>
                      </a:endParaRPr>
                    </a:p>
                  </a:txBody>
                  <a:tcPr anchor="ctr" anchorCtr="0"/>
                </a:tc>
                <a:tc>
                  <a:txBody>
                    <a:bodyPr/>
                    <a:p>
                      <a:pPr algn="ctr">
                        <a:buNone/>
                      </a:pPr>
                      <a:r>
                        <a:rPr lang="zh-CN" altLang="en-US" sz="2800">
                          <a:solidFill>
                            <a:schemeClr val="bg2">
                              <a:lumMod val="25000"/>
                            </a:schemeClr>
                          </a:solidFill>
                          <a:latin typeface="微软雅黑" charset="0"/>
                          <a:ea typeface="微软雅黑" charset="0"/>
                          <a:cs typeface="微软雅黑" charset="0"/>
                        </a:rPr>
                        <a:t>单元测试</a:t>
                      </a:r>
                      <a:endParaRPr lang="zh-CN" altLang="en-US" sz="2800">
                        <a:solidFill>
                          <a:schemeClr val="bg2">
                            <a:lumMod val="25000"/>
                          </a:schemeClr>
                        </a:solidFill>
                        <a:latin typeface="微软雅黑" charset="0"/>
                        <a:ea typeface="微软雅黑" charset="0"/>
                        <a:cs typeface="微软雅黑" charset="0"/>
                      </a:endParaRPr>
                    </a:p>
                  </a:txBody>
                  <a:tcPr anchor="ctr" anchorCtr="0"/>
                </a:tc>
                <a:tc>
                  <a:txBody>
                    <a:bodyPr/>
                    <a:p>
                      <a:pPr algn="ctr">
                        <a:buNone/>
                      </a:pPr>
                      <a:r>
                        <a:rPr lang="en-US" altLang="zh-CN" sz="2800">
                          <a:solidFill>
                            <a:schemeClr val="bg2">
                              <a:lumMod val="25000"/>
                            </a:schemeClr>
                          </a:solidFill>
                          <a:latin typeface="微软雅黑" charset="0"/>
                          <a:ea typeface="微软雅黑" charset="0"/>
                        </a:rPr>
                        <a:t>4</a:t>
                      </a:r>
                      <a:endParaRPr lang="en-US" altLang="zh-CN" sz="2800">
                        <a:solidFill>
                          <a:schemeClr val="bg2">
                            <a:lumMod val="25000"/>
                          </a:schemeClr>
                        </a:solidFill>
                        <a:latin typeface="微软雅黑" charset="0"/>
                        <a:ea typeface="微软雅黑" charset="0"/>
                      </a:endParaRPr>
                    </a:p>
                  </a:txBody>
                  <a:tcPr anchor="ctr" anchorCtr="0"/>
                </a:tc>
              </a:tr>
              <a:tr h="532130">
                <a:tc vMerge="1">
                  <a:tcPr anchor="ctr" anchorCtr="0"/>
                </a:tc>
                <a:tc>
                  <a:txBody>
                    <a:bodyPr/>
                    <a:p>
                      <a:pPr algn="ctr">
                        <a:buNone/>
                      </a:pPr>
                      <a:r>
                        <a:rPr lang="zh-CN" altLang="en-US" sz="2800">
                          <a:solidFill>
                            <a:schemeClr val="bg2">
                              <a:lumMod val="25000"/>
                            </a:schemeClr>
                          </a:solidFill>
                          <a:latin typeface="微软雅黑" charset="0"/>
                          <a:ea typeface="微软雅黑" charset="0"/>
                          <a:cs typeface="微软雅黑" charset="0"/>
                        </a:rPr>
                        <a:t>集成测试</a:t>
                      </a:r>
                      <a:endParaRPr lang="zh-CN" altLang="en-US" sz="2800">
                        <a:solidFill>
                          <a:schemeClr val="bg2">
                            <a:lumMod val="25000"/>
                          </a:schemeClr>
                        </a:solidFill>
                        <a:latin typeface="微软雅黑" charset="0"/>
                        <a:ea typeface="微软雅黑" charset="0"/>
                        <a:cs typeface="微软雅黑" charset="0"/>
                      </a:endParaRPr>
                    </a:p>
                  </a:txBody>
                  <a:tcPr anchor="ctr" anchorCtr="0"/>
                </a:tc>
                <a:tc>
                  <a:txBody>
                    <a:bodyPr/>
                    <a:p>
                      <a:pPr algn="ctr">
                        <a:buNone/>
                      </a:pPr>
                      <a:r>
                        <a:rPr lang="en-US" altLang="zh-CN" sz="2800">
                          <a:solidFill>
                            <a:schemeClr val="bg2">
                              <a:lumMod val="25000"/>
                            </a:schemeClr>
                          </a:solidFill>
                          <a:latin typeface="微软雅黑" charset="0"/>
                          <a:ea typeface="微软雅黑" charset="0"/>
                        </a:rPr>
                        <a:t>4</a:t>
                      </a:r>
                      <a:endParaRPr lang="en-US" altLang="zh-CN" sz="2800">
                        <a:solidFill>
                          <a:schemeClr val="bg2">
                            <a:lumMod val="25000"/>
                          </a:schemeClr>
                        </a:solidFill>
                        <a:latin typeface="微软雅黑" charset="0"/>
                        <a:ea typeface="微软雅黑" charset="0"/>
                      </a:endParaRPr>
                    </a:p>
                  </a:txBody>
                  <a:tcPr anchor="ctr" anchorCtr="0"/>
                </a:tc>
              </a:tr>
              <a:tr h="532130">
                <a:tc vMerge="1">
                  <a:tcPr/>
                </a:tc>
                <a:tc>
                  <a:txBody>
                    <a:bodyPr/>
                    <a:p>
                      <a:pPr algn="ctr">
                        <a:buNone/>
                      </a:pPr>
                      <a:r>
                        <a:rPr lang="zh-CN" altLang="en-US" sz="2800">
                          <a:solidFill>
                            <a:schemeClr val="bg2">
                              <a:lumMod val="25000"/>
                            </a:schemeClr>
                          </a:solidFill>
                          <a:latin typeface="微软雅黑" charset="0"/>
                          <a:ea typeface="微软雅黑" charset="0"/>
                          <a:cs typeface="微软雅黑" charset="0"/>
                          <a:sym typeface="+mn-ea"/>
                        </a:rPr>
                        <a:t>系统、验收</a:t>
                      </a:r>
                      <a:r>
                        <a:rPr lang="zh-CN" altLang="en-US" sz="2800">
                          <a:solidFill>
                            <a:schemeClr val="bg2">
                              <a:lumMod val="25000"/>
                            </a:schemeClr>
                          </a:solidFill>
                          <a:latin typeface="微软雅黑" charset="0"/>
                          <a:ea typeface="微软雅黑" charset="0"/>
                          <a:cs typeface="微软雅黑" charset="0"/>
                          <a:sym typeface="+mn-ea"/>
                        </a:rPr>
                        <a:t>测试</a:t>
                      </a:r>
                      <a:endParaRPr lang="zh-CN" altLang="en-US" sz="2800">
                        <a:solidFill>
                          <a:schemeClr val="bg2">
                            <a:lumMod val="25000"/>
                          </a:schemeClr>
                        </a:solidFill>
                        <a:latin typeface="微软雅黑" charset="0"/>
                        <a:ea typeface="微软雅黑" charset="0"/>
                        <a:cs typeface="微软雅黑" charset="0"/>
                        <a:sym typeface="+mn-ea"/>
                      </a:endParaRPr>
                    </a:p>
                  </a:txBody>
                  <a:tcPr anchor="ctr" anchorCtr="0"/>
                </a:tc>
                <a:tc>
                  <a:txBody>
                    <a:bodyPr/>
                    <a:p>
                      <a:pPr algn="ctr">
                        <a:buNone/>
                      </a:pPr>
                      <a:r>
                        <a:rPr lang="en-US" altLang="zh-CN" sz="2800">
                          <a:solidFill>
                            <a:schemeClr val="bg2">
                              <a:lumMod val="25000"/>
                            </a:schemeClr>
                          </a:solidFill>
                          <a:latin typeface="微软雅黑" charset="0"/>
                          <a:ea typeface="微软雅黑" charset="0"/>
                        </a:rPr>
                        <a:t>4</a:t>
                      </a:r>
                      <a:endParaRPr lang="en-US" altLang="zh-CN" sz="2800">
                        <a:solidFill>
                          <a:schemeClr val="bg2">
                            <a:lumMod val="25000"/>
                          </a:schemeClr>
                        </a:solidFill>
                        <a:latin typeface="微软雅黑" charset="0"/>
                        <a:ea typeface="微软雅黑" charset="0"/>
                      </a:endParaRPr>
                    </a:p>
                  </a:txBody>
                  <a:tcPr anchor="ctr" anchorCtr="0"/>
                </a:tc>
              </a:tr>
              <a:tr h="485140">
                <a:tc vMerge="1">
                  <a:tcPr anchor="ctr" anchorCtr="0"/>
                </a:tc>
                <a:tc>
                  <a:txBody>
                    <a:bodyPr/>
                    <a:p>
                      <a:pPr algn="ctr">
                        <a:buNone/>
                      </a:pPr>
                      <a:r>
                        <a:rPr lang="zh-CN" altLang="en-US" sz="2800">
                          <a:solidFill>
                            <a:schemeClr val="bg2">
                              <a:lumMod val="25000"/>
                            </a:schemeClr>
                          </a:solidFill>
                          <a:latin typeface="微软雅黑" charset="0"/>
                          <a:ea typeface="微软雅黑" charset="0"/>
                          <a:cs typeface="微软雅黑" charset="0"/>
                        </a:rPr>
                        <a:t>其他测试技术（性能测试、安全测试</a:t>
                      </a:r>
                      <a:r>
                        <a:rPr lang="zh-CN" altLang="en-US" sz="2800">
                          <a:solidFill>
                            <a:schemeClr val="bg2">
                              <a:lumMod val="25000"/>
                            </a:schemeClr>
                          </a:solidFill>
                          <a:latin typeface="微软雅黑" charset="0"/>
                          <a:ea typeface="微软雅黑" charset="0"/>
                          <a:cs typeface="微软雅黑" charset="0"/>
                        </a:rPr>
                        <a:t>等）</a:t>
                      </a:r>
                      <a:endParaRPr lang="zh-CN" altLang="en-US" sz="2800">
                        <a:solidFill>
                          <a:schemeClr val="bg2">
                            <a:lumMod val="25000"/>
                          </a:schemeClr>
                        </a:solidFill>
                        <a:latin typeface="微软雅黑" charset="0"/>
                        <a:ea typeface="微软雅黑" charset="0"/>
                        <a:cs typeface="微软雅黑" charset="0"/>
                      </a:endParaRPr>
                    </a:p>
                  </a:txBody>
                  <a:tcPr anchor="ctr" anchorCtr="0"/>
                </a:tc>
                <a:tc>
                  <a:txBody>
                    <a:bodyPr/>
                    <a:p>
                      <a:pPr algn="ctr">
                        <a:buNone/>
                      </a:pPr>
                      <a:r>
                        <a:rPr lang="en-US" altLang="zh-CN" sz="2800">
                          <a:solidFill>
                            <a:schemeClr val="bg2">
                              <a:lumMod val="25000"/>
                            </a:schemeClr>
                          </a:solidFill>
                          <a:latin typeface="微软雅黑" charset="0"/>
                          <a:ea typeface="微软雅黑" charset="0"/>
                        </a:rPr>
                        <a:t>8</a:t>
                      </a:r>
                      <a:endParaRPr lang="en-US" altLang="zh-CN" sz="2800">
                        <a:solidFill>
                          <a:schemeClr val="bg2">
                            <a:lumMod val="25000"/>
                          </a:schemeClr>
                        </a:solidFill>
                        <a:latin typeface="微软雅黑" charset="0"/>
                        <a:ea typeface="微软雅黑" charset="0"/>
                      </a:endParaRPr>
                    </a:p>
                  </a:txBody>
                  <a:tcPr anchor="ctr" anchorCtr="0"/>
                </a:tc>
              </a:tr>
            </a:tbl>
          </a:graphicData>
        </a:graphic>
      </p:graphicFrame>
    </p:spTree>
  </p:cSld>
  <p:clrMapOvr>
    <a:masterClrMapping/>
  </p:clrMapOvr>
  <p:transition advTm="36034"/>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r="43941" b="1633"/>
          <a:stretch>
            <a:fillRect/>
          </a:stretch>
        </p:blipFill>
        <p:spPr>
          <a:xfrm>
            <a:off x="10795" y="-47625"/>
            <a:ext cx="12181205" cy="6905625"/>
          </a:xfrm>
          <a:prstGeom prst="rect">
            <a:avLst/>
          </a:prstGeom>
        </p:spPr>
      </p:pic>
      <p:sp>
        <p:nvSpPr>
          <p:cNvPr id="1852" name="文本"/>
          <p:cNvSpPr>
            <a:spLocks noGrp="1"/>
          </p:cNvSpPr>
          <p:nvPr>
            <p:ph type="ctrTitle"/>
          </p:nvPr>
        </p:nvSpPr>
        <p:spPr>
          <a:xfrm>
            <a:off x="5918200" y="3790315"/>
            <a:ext cx="4447540" cy="504190"/>
          </a:xfrm>
          <a:prstGeom prst="rect">
            <a:avLst/>
          </a:prstGeom>
        </p:spPr>
        <p:txBody>
          <a:bodyPr lIns="0" tIns="0" rIns="0" bIns="0">
            <a:noAutofit/>
          </a:bodyPr>
          <a:lstStyle/>
          <a:p>
            <a:pPr>
              <a:lnSpc>
                <a:spcPts val="4075"/>
              </a:lnSpc>
            </a:pPr>
            <a:r>
              <a:rPr lang="zh-CN" altLang="en-US" sz="4000" dirty="0">
                <a:solidFill>
                  <a:schemeClr val="tx1"/>
                </a:solidFill>
                <a:latin typeface="微软雅黑" charset="-122"/>
                <a:sym typeface="+mn-ea"/>
              </a:rPr>
              <a:t>软件测试过程</a:t>
            </a:r>
            <a:r>
              <a:rPr lang="zh-CN" altLang="en-US" sz="4000" dirty="0">
                <a:solidFill>
                  <a:schemeClr val="tx1"/>
                </a:solidFill>
                <a:latin typeface="微软雅黑" charset="-122"/>
                <a:sym typeface="+mn-ea"/>
              </a:rPr>
              <a:t>模型</a:t>
            </a:r>
            <a:endParaRPr lang="zh-CN" altLang="en-US" sz="4000" dirty="0">
              <a:solidFill>
                <a:schemeClr val="tx1"/>
              </a:solidFill>
              <a:latin typeface="微软雅黑" charset="-122"/>
              <a:sym typeface="+mn-ea"/>
            </a:endParaRPr>
          </a:p>
        </p:txBody>
      </p:sp>
      <p:sp>
        <p:nvSpPr>
          <p:cNvPr id="8" name="文本框 7"/>
          <p:cNvSpPr txBox="1"/>
          <p:nvPr/>
        </p:nvSpPr>
        <p:spPr>
          <a:xfrm>
            <a:off x="5832475" y="2473124"/>
            <a:ext cx="272542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rPr>
              <a:t>PART </a:t>
            </a:r>
            <a:r>
              <a:rPr kumimoji="0" lang="en-US" altLang="zh-CN" sz="4800" b="0" i="0" u="none" strike="noStrike" kern="1200" cap="none" spc="0" normalizeH="0" baseline="0" noProof="0" dirty="0" smtClean="0">
                <a:ln>
                  <a:noFill/>
                </a:ln>
                <a:solidFill>
                  <a:srgbClr val="000000"/>
                </a:solidFill>
                <a:effectLst/>
                <a:uLnTx/>
                <a:uFillTx/>
                <a:latin typeface="微软雅黑"/>
                <a:ea typeface="微软雅黑"/>
                <a:cs typeface="+mn-cs"/>
              </a:rPr>
              <a:t>05</a:t>
            </a:r>
            <a:endPar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7" name="矩形 16"/>
          <p:cNvSpPr/>
          <p:nvPr/>
        </p:nvSpPr>
        <p:spPr>
          <a:xfrm>
            <a:off x="5918200" y="1967119"/>
            <a:ext cx="355600" cy="400745"/>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Tree>
  </p:cSld>
  <p:clrMapOvr>
    <a:masterClrMapping/>
  </p:clrMapOvr>
  <p:transition advTm="573"/>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软件测试过程</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 name="组合 2"/>
          <p:cNvGrpSpPr/>
          <p:nvPr/>
        </p:nvGrpSpPr>
        <p:grpSpPr>
          <a:xfrm>
            <a:off x="1822450" y="1499870"/>
            <a:ext cx="8496935" cy="4463415"/>
            <a:chOff x="2870" y="1936"/>
            <a:chExt cx="13381" cy="7029"/>
          </a:xfrm>
        </p:grpSpPr>
        <p:sp>
          <p:nvSpPr>
            <p:cNvPr id="4" name="矩形 3"/>
            <p:cNvSpPr/>
            <p:nvPr/>
          </p:nvSpPr>
          <p:spPr>
            <a:xfrm>
              <a:off x="3677" y="1936"/>
              <a:ext cx="12574" cy="7029"/>
            </a:xfrm>
            <a:prstGeom prst="rect">
              <a:avLst/>
            </a:prstGeom>
          </p:spPr>
          <p:txBody>
            <a:bodyPr wrap="square">
              <a:spAutoFit/>
            </a:bodyPr>
            <a:lstStyle/>
            <a:p>
              <a:pPr eaLnBrk="1" hangingPunct="1">
                <a:lnSpc>
                  <a:spcPct val="140000"/>
                </a:lnSpc>
                <a:spcAft>
                  <a:spcPct val="45000"/>
                </a:spcAft>
              </a:pPr>
              <a:r>
                <a:rPr lang="zh-CN" altLang="en-US" sz="2600" dirty="0">
                  <a:solidFill>
                    <a:schemeClr val="accent1">
                      <a:lumMod val="75000"/>
                    </a:schemeClr>
                  </a:solidFill>
                  <a:latin typeface="微软雅黑" charset="0"/>
                  <a:ea typeface="微软雅黑" charset="0"/>
                  <a:sym typeface="+mn-ea"/>
                </a:rPr>
                <a:t>软件测试</a:t>
              </a:r>
              <a:r>
                <a:rPr lang="zh-CN" altLang="en-US" sz="2600" dirty="0">
                  <a:latin typeface="微软雅黑" charset="0"/>
                  <a:ea typeface="微软雅黑" charset="0"/>
                  <a:sym typeface="+mn-ea"/>
                </a:rPr>
                <a:t>和软件开发一样，都</a:t>
              </a:r>
              <a:r>
                <a:rPr lang="zh-CN" altLang="en-US" sz="2600" dirty="0">
                  <a:solidFill>
                    <a:schemeClr val="accent1">
                      <a:lumMod val="75000"/>
                    </a:schemeClr>
                  </a:solidFill>
                  <a:latin typeface="微软雅黑" charset="0"/>
                  <a:ea typeface="微软雅黑" charset="0"/>
                  <a:sym typeface="+mn-ea"/>
                </a:rPr>
                <a:t>遵循软件工程原理</a:t>
              </a:r>
              <a:r>
                <a:rPr lang="zh-CN" altLang="en-US" sz="2600" dirty="0">
                  <a:latin typeface="微软雅黑" charset="0"/>
                  <a:ea typeface="微软雅黑" charset="0"/>
                  <a:sym typeface="+mn-ea"/>
                </a:rPr>
                <a:t>，遵循管理学原理。</a:t>
              </a:r>
              <a:endParaRPr lang="zh-CN" altLang="en-US" sz="2600" dirty="0">
                <a:latin typeface="微软雅黑" charset="0"/>
                <a:ea typeface="微软雅黑" charset="0"/>
                <a:sym typeface="+mn-ea"/>
              </a:endParaRPr>
            </a:p>
            <a:p>
              <a:pPr eaLnBrk="1" hangingPunct="1">
                <a:lnSpc>
                  <a:spcPct val="140000"/>
                </a:lnSpc>
                <a:spcAft>
                  <a:spcPct val="45000"/>
                </a:spcAft>
              </a:pPr>
              <a:endParaRPr lang="zh-CN" altLang="en-US" sz="2600" dirty="0">
                <a:latin typeface="微软雅黑" charset="0"/>
                <a:ea typeface="微软雅黑" charset="0"/>
                <a:sym typeface="+mn-ea"/>
              </a:endParaRPr>
            </a:p>
            <a:p>
              <a:pPr eaLnBrk="1" hangingPunct="1">
                <a:lnSpc>
                  <a:spcPct val="140000"/>
                </a:lnSpc>
                <a:spcAft>
                  <a:spcPct val="45000"/>
                </a:spcAft>
              </a:pPr>
              <a:r>
                <a:rPr lang="zh-CN" altLang="en-US" sz="2600" dirty="0">
                  <a:latin typeface="微软雅黑" charset="0"/>
                  <a:ea typeface="微软雅黑" charset="0"/>
                  <a:sym typeface="+mn-ea"/>
                </a:rPr>
                <a:t>测试专家通过实践总结出了很多优秀的软件测试模型，用于指导软件测试的实践，明确了测试与开发之间的关系，是测试管理的重要参考依据。如</a:t>
              </a:r>
              <a:r>
                <a:rPr lang="en-US" altLang="zh-CN" sz="2600" i="1" dirty="0">
                  <a:latin typeface="微软雅黑" charset="0"/>
                  <a:ea typeface="微软雅黑" charset="0"/>
                  <a:sym typeface="+mn-ea"/>
                </a:rPr>
                <a:t>V</a:t>
              </a:r>
              <a:r>
                <a:rPr lang="zh-CN" altLang="en-US" sz="2600" i="1" dirty="0">
                  <a:latin typeface="微软雅黑" charset="0"/>
                  <a:ea typeface="微软雅黑" charset="0"/>
                  <a:sym typeface="+mn-ea"/>
                </a:rPr>
                <a:t>模型、</a:t>
              </a:r>
              <a:r>
                <a:rPr lang="en-US" altLang="zh-CN" sz="2600" i="1" dirty="0">
                  <a:latin typeface="微软雅黑" charset="0"/>
                  <a:ea typeface="微软雅黑" charset="0"/>
                  <a:sym typeface="+mn-ea"/>
                </a:rPr>
                <a:t>W</a:t>
              </a:r>
              <a:r>
                <a:rPr lang="zh-CN" altLang="en-US" sz="2600" i="1" dirty="0">
                  <a:latin typeface="微软雅黑" charset="0"/>
                  <a:ea typeface="微软雅黑" charset="0"/>
                  <a:sym typeface="+mn-ea"/>
                </a:rPr>
                <a:t>模型、</a:t>
              </a:r>
              <a:r>
                <a:rPr lang="en-US" altLang="zh-CN" sz="2600" i="1" dirty="0">
                  <a:latin typeface="微软雅黑" charset="0"/>
                  <a:ea typeface="微软雅黑" charset="0"/>
                  <a:sym typeface="+mn-ea"/>
                </a:rPr>
                <a:t>H</a:t>
              </a:r>
              <a:r>
                <a:rPr lang="zh-CN" altLang="en-US" sz="2600" i="1" dirty="0">
                  <a:latin typeface="微软雅黑" charset="0"/>
                  <a:ea typeface="微软雅黑" charset="0"/>
                  <a:sym typeface="+mn-ea"/>
                </a:rPr>
                <a:t>模型</a:t>
              </a:r>
              <a:r>
                <a:rPr lang="zh-CN" altLang="en-US" sz="2600" dirty="0">
                  <a:latin typeface="微软雅黑" charset="0"/>
                  <a:ea typeface="微软雅黑" charset="0"/>
                  <a:sym typeface="+mn-ea"/>
                </a:rPr>
                <a:t>等</a:t>
              </a:r>
              <a:endParaRPr lang="zh-CN" altLang="en-US" sz="2600" dirty="0">
                <a:latin typeface="微软雅黑" charset="0"/>
                <a:ea typeface="微软雅黑" charset="0"/>
                <a:sym typeface="+mn-ea"/>
              </a:endParaRPr>
            </a:p>
          </p:txBody>
        </p:sp>
        <p:sp>
          <p:nvSpPr>
            <p:cNvPr id="7" name="燕尾形 6"/>
            <p:cNvSpPr/>
            <p:nvPr/>
          </p:nvSpPr>
          <p:spPr>
            <a:xfrm>
              <a:off x="2870" y="2259"/>
              <a:ext cx="676" cy="576"/>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grpSp>
      <p:sp>
        <p:nvSpPr>
          <p:cNvPr id="5" name="燕尾形 4"/>
          <p:cNvSpPr/>
          <p:nvPr>
            <p:custDataLst>
              <p:tags r:id="rId1"/>
            </p:custDataLst>
          </p:nvPr>
        </p:nvSpPr>
        <p:spPr>
          <a:xfrm>
            <a:off x="1822450" y="376936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ransition advTm="36034"/>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V</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3" name="文本框 2"/>
          <p:cNvSpPr txBox="1"/>
          <p:nvPr/>
        </p:nvSpPr>
        <p:spPr>
          <a:xfrm>
            <a:off x="7581265" y="1930400"/>
            <a:ext cx="3489960" cy="2676525"/>
          </a:xfrm>
          <a:prstGeom prst="rect">
            <a:avLst/>
          </a:prstGeom>
          <a:noFill/>
        </p:spPr>
        <p:txBody>
          <a:bodyPr wrap="square" rtlCol="0" anchor="t">
            <a:spAutoFit/>
          </a:bodyPr>
          <a:p>
            <a:pPr marL="342900" indent="-342900">
              <a:buFont typeface="Arial" panose="020B0704020202020204" pitchFamily="34" charset="0"/>
              <a:buChar char="•"/>
            </a:pPr>
            <a:r>
              <a:rPr lang="zh-CN" altLang="en-US" sz="2400" dirty="0">
                <a:latin typeface="微软雅黑" charset="0"/>
                <a:ea typeface="微软雅黑" charset="0"/>
                <a:cs typeface="微软雅黑" charset="0"/>
                <a:sym typeface="+mn-ea"/>
              </a:rPr>
              <a:t>由</a:t>
            </a:r>
            <a:r>
              <a:rPr lang="en-US" altLang="zh-CN" sz="2400" dirty="0">
                <a:latin typeface="微软雅黑" charset="0"/>
                <a:ea typeface="微软雅黑" charset="0"/>
                <a:cs typeface="微软雅黑" charset="0"/>
                <a:sym typeface="+mn-ea"/>
              </a:rPr>
              <a:t>Paul Rook</a:t>
            </a:r>
            <a:r>
              <a:rPr lang="zh-CN" altLang="en-US" sz="2400" dirty="0">
                <a:latin typeface="微软雅黑" charset="0"/>
                <a:ea typeface="微软雅黑" charset="0"/>
                <a:cs typeface="微软雅黑" charset="0"/>
                <a:sym typeface="+mn-ea"/>
              </a:rPr>
              <a:t>在</a:t>
            </a:r>
            <a:r>
              <a:rPr lang="en-US" altLang="zh-CN" sz="2400" dirty="0">
                <a:latin typeface="微软雅黑" charset="0"/>
                <a:ea typeface="微软雅黑" charset="0"/>
                <a:cs typeface="微软雅黑" charset="0"/>
                <a:sym typeface="+mn-ea"/>
              </a:rPr>
              <a:t>20</a:t>
            </a:r>
            <a:r>
              <a:rPr lang="zh-CN" altLang="en-US" sz="2400" dirty="0">
                <a:latin typeface="微软雅黑" charset="0"/>
                <a:ea typeface="微软雅黑" charset="0"/>
                <a:cs typeface="微软雅黑" charset="0"/>
                <a:sym typeface="+mn-ea"/>
              </a:rPr>
              <a:t>世纪</a:t>
            </a:r>
            <a:r>
              <a:rPr lang="en-US" altLang="zh-CN" sz="2400" dirty="0">
                <a:latin typeface="微软雅黑" charset="0"/>
                <a:ea typeface="微软雅黑" charset="0"/>
                <a:cs typeface="微软雅黑" charset="0"/>
                <a:sym typeface="+mn-ea"/>
              </a:rPr>
              <a:t>80</a:t>
            </a:r>
            <a:r>
              <a:rPr lang="zh-CN" altLang="en-US" sz="2400" dirty="0">
                <a:latin typeface="微软雅黑" charset="0"/>
                <a:ea typeface="微软雅黑" charset="0"/>
                <a:cs typeface="微软雅黑" charset="0"/>
                <a:sym typeface="+mn-ea"/>
              </a:rPr>
              <a:t>年代后期提出的</a:t>
            </a:r>
            <a:endParaRPr lang="zh-CN" altLang="en-US" sz="2400" dirty="0">
              <a:latin typeface="微软雅黑" charset="0"/>
              <a:ea typeface="微软雅黑" charset="0"/>
              <a:cs typeface="微软雅黑" charset="0"/>
              <a:sym typeface="+mn-ea"/>
            </a:endParaRPr>
          </a:p>
          <a:p>
            <a:pPr marL="342900" indent="-342900">
              <a:buFont typeface="Arial" panose="020B0704020202020204" pitchFamily="34" charset="0"/>
              <a:buChar char="•"/>
            </a:pPr>
            <a:endParaRPr lang="en-US" altLang="zh-CN" sz="2400" dirty="0">
              <a:latin typeface="微软雅黑" charset="0"/>
              <a:ea typeface="微软雅黑" charset="0"/>
              <a:cs typeface="微软雅黑" charset="0"/>
            </a:endParaRPr>
          </a:p>
          <a:p>
            <a:pPr marL="342900" indent="-342900">
              <a:buFont typeface="Arial" panose="020B0704020202020204" pitchFamily="34" charset="0"/>
              <a:buChar char="•"/>
            </a:pPr>
            <a:endParaRPr lang="en-US" altLang="zh-CN" sz="2400" dirty="0">
              <a:latin typeface="微软雅黑" charset="0"/>
              <a:ea typeface="微软雅黑" charset="0"/>
              <a:cs typeface="微软雅黑" charset="0"/>
            </a:endParaRPr>
          </a:p>
          <a:p>
            <a:pPr marL="342900" indent="-342900">
              <a:buFont typeface="Arial" panose="020B0704020202020204" pitchFamily="34" charset="0"/>
              <a:buChar char="•"/>
            </a:pPr>
            <a:r>
              <a:rPr lang="zh-CN" altLang="en-US" sz="2400" dirty="0">
                <a:latin typeface="微软雅黑" charset="0"/>
                <a:ea typeface="微软雅黑" charset="0"/>
                <a:cs typeface="微软雅黑" charset="0"/>
                <a:sym typeface="+mn-ea"/>
              </a:rPr>
              <a:t>从左到右，描述了基本的开发过程和测试行为。</a:t>
            </a:r>
            <a:endParaRPr lang="zh-CN" altLang="en-US" sz="2400" dirty="0">
              <a:latin typeface="微软雅黑" charset="0"/>
              <a:ea typeface="微软雅黑" charset="0"/>
              <a:cs typeface="微软雅黑" charset="0"/>
              <a:sym typeface="+mn-ea"/>
            </a:endParaRPr>
          </a:p>
        </p:txBody>
      </p:sp>
      <p:grpSp>
        <p:nvGrpSpPr>
          <p:cNvPr id="20484" name="组合 4"/>
          <p:cNvGrpSpPr/>
          <p:nvPr/>
        </p:nvGrpSpPr>
        <p:grpSpPr>
          <a:xfrm>
            <a:off x="838200" y="1373505"/>
            <a:ext cx="6508750" cy="4822825"/>
            <a:chOff x="330474" y="1773238"/>
            <a:chExt cx="7159351" cy="4795837"/>
          </a:xfrm>
        </p:grpSpPr>
        <p:sp>
          <p:nvSpPr>
            <p:cNvPr id="20485" name="Line 5"/>
            <p:cNvSpPr/>
            <p:nvPr/>
          </p:nvSpPr>
          <p:spPr>
            <a:xfrm flipV="1">
              <a:off x="3781425" y="1773238"/>
              <a:ext cx="2205038" cy="4124325"/>
            </a:xfrm>
            <a:prstGeom prst="line">
              <a:avLst/>
            </a:prstGeom>
            <a:ln w="53975" cap="flat" cmpd="sng">
              <a:solidFill>
                <a:srgbClr val="6600CC"/>
              </a:solidFill>
              <a:prstDash val="solid"/>
              <a:headEnd type="none" w="med" len="med"/>
              <a:tailEnd type="triangle" w="med" len="med"/>
            </a:ln>
          </p:spPr>
        </p:sp>
        <p:sp>
          <p:nvSpPr>
            <p:cNvPr id="20486" name="Line 6"/>
            <p:cNvSpPr/>
            <p:nvPr/>
          </p:nvSpPr>
          <p:spPr>
            <a:xfrm>
              <a:off x="2627313" y="4221163"/>
              <a:ext cx="2376487" cy="0"/>
            </a:xfrm>
            <a:prstGeom prst="line">
              <a:avLst/>
            </a:prstGeom>
            <a:ln w="38100" cap="rnd" cmpd="sng">
              <a:solidFill>
                <a:srgbClr val="0000FF"/>
              </a:solidFill>
              <a:prstDash val="sysDot"/>
              <a:headEnd type="none" w="med" len="med"/>
              <a:tailEnd type="none" w="med" len="med"/>
            </a:ln>
          </p:spPr>
        </p:sp>
        <p:sp>
          <p:nvSpPr>
            <p:cNvPr id="20487" name="Line 7"/>
            <p:cNvSpPr/>
            <p:nvPr/>
          </p:nvSpPr>
          <p:spPr>
            <a:xfrm>
              <a:off x="2152650" y="3213100"/>
              <a:ext cx="3355975" cy="4763"/>
            </a:xfrm>
            <a:prstGeom prst="line">
              <a:avLst/>
            </a:prstGeom>
            <a:ln w="38100" cap="rnd" cmpd="sng">
              <a:solidFill>
                <a:srgbClr val="0000FF"/>
              </a:solidFill>
              <a:prstDash val="sysDot"/>
              <a:headEnd type="none" w="med" len="med"/>
              <a:tailEnd type="none" w="med" len="med"/>
            </a:ln>
          </p:spPr>
        </p:sp>
        <p:sp>
          <p:nvSpPr>
            <p:cNvPr id="20488" name="Text Box 8"/>
            <p:cNvSpPr txBox="1"/>
            <p:nvPr/>
          </p:nvSpPr>
          <p:spPr>
            <a:xfrm>
              <a:off x="330474" y="2950254"/>
              <a:ext cx="1871210" cy="617555"/>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2200" b="1" dirty="0">
                  <a:solidFill>
                    <a:srgbClr val="009900"/>
                  </a:solidFill>
                  <a:latin typeface="宋体" pitchFamily="2" charset="-122"/>
                  <a:ea typeface="黑体" pitchFamily="49" charset="-122"/>
                </a:rPr>
                <a:t>需求分析与系统</a:t>
              </a:r>
              <a:r>
                <a:rPr lang="zh-CN" altLang="en-US" sz="2200" b="1" dirty="0">
                  <a:solidFill>
                    <a:srgbClr val="009900"/>
                  </a:solidFill>
                  <a:latin typeface="宋体" pitchFamily="2" charset="-122"/>
                  <a:ea typeface="黑体" pitchFamily="49" charset="-122"/>
                </a:rPr>
                <a:t>设计</a:t>
              </a:r>
              <a:endParaRPr lang="zh-CN" altLang="en-US" sz="2200" b="1" dirty="0">
                <a:solidFill>
                  <a:srgbClr val="009900"/>
                </a:solidFill>
                <a:latin typeface="宋体" pitchFamily="2" charset="-122"/>
                <a:ea typeface="黑体" pitchFamily="49" charset="-122"/>
              </a:endParaRPr>
            </a:p>
          </p:txBody>
        </p:sp>
        <p:sp>
          <p:nvSpPr>
            <p:cNvPr id="20489" name="Text Box 9"/>
            <p:cNvSpPr txBox="1"/>
            <p:nvPr/>
          </p:nvSpPr>
          <p:spPr>
            <a:xfrm>
              <a:off x="899415" y="3981731"/>
              <a:ext cx="1871662" cy="619125"/>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2200" b="1" dirty="0">
                  <a:solidFill>
                    <a:srgbClr val="009900"/>
                  </a:solidFill>
                  <a:latin typeface="宋体" pitchFamily="2" charset="-122"/>
                  <a:ea typeface="黑体" pitchFamily="49" charset="-122"/>
                </a:rPr>
                <a:t>概要设计</a:t>
              </a:r>
              <a:endParaRPr lang="zh-CN" altLang="en-US" sz="2200" b="1" dirty="0">
                <a:solidFill>
                  <a:srgbClr val="009900"/>
                </a:solidFill>
                <a:latin typeface="Times New Roman" panose="02020603050405020304" pitchFamily="18" charset="0"/>
                <a:ea typeface="黑体" pitchFamily="49" charset="-122"/>
              </a:endParaRPr>
            </a:p>
          </p:txBody>
        </p:sp>
        <p:sp>
          <p:nvSpPr>
            <p:cNvPr id="20490" name="Text Box 10"/>
            <p:cNvSpPr txBox="1"/>
            <p:nvPr/>
          </p:nvSpPr>
          <p:spPr>
            <a:xfrm>
              <a:off x="1476375" y="5014913"/>
              <a:ext cx="1743075" cy="617537"/>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2200" b="1" dirty="0">
                  <a:solidFill>
                    <a:srgbClr val="009900"/>
                  </a:solidFill>
                  <a:latin typeface="宋体" pitchFamily="2" charset="-122"/>
                  <a:ea typeface="黑体" pitchFamily="49" charset="-122"/>
                </a:rPr>
                <a:t>详细设计</a:t>
              </a:r>
              <a:endParaRPr lang="zh-CN" altLang="en-US" sz="2200" b="1" dirty="0">
                <a:solidFill>
                  <a:srgbClr val="009900"/>
                </a:solidFill>
                <a:latin typeface="Times New Roman" panose="02020603050405020304" pitchFamily="18" charset="0"/>
                <a:ea typeface="黑体" pitchFamily="49" charset="-122"/>
              </a:endParaRPr>
            </a:p>
          </p:txBody>
        </p:sp>
        <p:sp>
          <p:nvSpPr>
            <p:cNvPr id="20491" name="Line 11"/>
            <p:cNvSpPr/>
            <p:nvPr/>
          </p:nvSpPr>
          <p:spPr>
            <a:xfrm>
              <a:off x="1763043" y="1895739"/>
              <a:ext cx="2017889" cy="4002109"/>
            </a:xfrm>
            <a:prstGeom prst="line">
              <a:avLst/>
            </a:prstGeom>
            <a:ln w="53975" cap="flat" cmpd="sng">
              <a:solidFill>
                <a:srgbClr val="6600CC"/>
              </a:solidFill>
              <a:prstDash val="solid"/>
              <a:headEnd type="none" w="med" len="med"/>
              <a:tailEnd type="none" w="med" len="med"/>
            </a:ln>
          </p:spPr>
        </p:sp>
        <p:sp>
          <p:nvSpPr>
            <p:cNvPr id="20492" name="Line 12"/>
            <p:cNvSpPr/>
            <p:nvPr/>
          </p:nvSpPr>
          <p:spPr>
            <a:xfrm>
              <a:off x="3276600" y="5280025"/>
              <a:ext cx="1038225" cy="20638"/>
            </a:xfrm>
            <a:prstGeom prst="line">
              <a:avLst/>
            </a:prstGeom>
            <a:ln w="38100" cap="rnd" cmpd="sng">
              <a:solidFill>
                <a:srgbClr val="0000FF"/>
              </a:solidFill>
              <a:prstDash val="sysDot"/>
              <a:headEnd type="none" w="med" len="med"/>
              <a:tailEnd type="none" w="med" len="med"/>
            </a:ln>
          </p:spPr>
        </p:sp>
        <p:sp>
          <p:nvSpPr>
            <p:cNvPr id="20493" name="Text Box 13"/>
            <p:cNvSpPr txBox="1"/>
            <p:nvPr/>
          </p:nvSpPr>
          <p:spPr>
            <a:xfrm>
              <a:off x="3276600" y="5949950"/>
              <a:ext cx="1144588" cy="619125"/>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2200" b="1" dirty="0">
                  <a:solidFill>
                    <a:srgbClr val="009900"/>
                  </a:solidFill>
                  <a:latin typeface="宋体" pitchFamily="2" charset="-122"/>
                  <a:ea typeface="黑体" pitchFamily="49" charset="-122"/>
                </a:rPr>
                <a:t>编码</a:t>
              </a:r>
              <a:endParaRPr lang="zh-CN" altLang="en-US" sz="2200" b="1" dirty="0">
                <a:solidFill>
                  <a:srgbClr val="009900"/>
                </a:solidFill>
                <a:latin typeface="Times New Roman" panose="02020603050405020304" pitchFamily="18" charset="0"/>
                <a:ea typeface="黑体" pitchFamily="49" charset="-122"/>
              </a:endParaRPr>
            </a:p>
          </p:txBody>
        </p:sp>
        <p:sp>
          <p:nvSpPr>
            <p:cNvPr id="20494" name="Text Box 14"/>
            <p:cNvSpPr txBox="1"/>
            <p:nvPr/>
          </p:nvSpPr>
          <p:spPr>
            <a:xfrm>
              <a:off x="4248150" y="5073650"/>
              <a:ext cx="1692275" cy="617538"/>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2200" b="1" dirty="0">
                  <a:solidFill>
                    <a:srgbClr val="009900"/>
                  </a:solidFill>
                  <a:latin typeface="宋体" pitchFamily="2" charset="-122"/>
                  <a:ea typeface="黑体" pitchFamily="49" charset="-122"/>
                </a:rPr>
                <a:t>单元测试</a:t>
              </a:r>
              <a:endParaRPr lang="zh-CN" altLang="en-US" sz="2200" b="1" dirty="0">
                <a:solidFill>
                  <a:srgbClr val="009900"/>
                </a:solidFill>
                <a:latin typeface="Times New Roman" panose="02020603050405020304" pitchFamily="18" charset="0"/>
                <a:ea typeface="黑体" pitchFamily="49" charset="-122"/>
              </a:endParaRPr>
            </a:p>
          </p:txBody>
        </p:sp>
        <p:sp>
          <p:nvSpPr>
            <p:cNvPr id="20495" name="Text Box 15"/>
            <p:cNvSpPr txBox="1"/>
            <p:nvPr/>
          </p:nvSpPr>
          <p:spPr>
            <a:xfrm>
              <a:off x="4932363" y="4006850"/>
              <a:ext cx="1873250" cy="619125"/>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2200" b="1" dirty="0">
                  <a:solidFill>
                    <a:srgbClr val="009900"/>
                  </a:solidFill>
                  <a:latin typeface="宋体" pitchFamily="2" charset="-122"/>
                  <a:ea typeface="黑体" pitchFamily="49" charset="-122"/>
                </a:rPr>
                <a:t>集成测试</a:t>
              </a:r>
              <a:endParaRPr lang="zh-CN" altLang="en-US" sz="2200" b="1" dirty="0">
                <a:solidFill>
                  <a:srgbClr val="009900"/>
                </a:solidFill>
                <a:latin typeface="Times New Roman" panose="02020603050405020304" pitchFamily="18" charset="0"/>
                <a:ea typeface="黑体" pitchFamily="49" charset="-122"/>
              </a:endParaRPr>
            </a:p>
          </p:txBody>
        </p:sp>
        <p:sp>
          <p:nvSpPr>
            <p:cNvPr id="20496" name="Text Box 16"/>
            <p:cNvSpPr txBox="1"/>
            <p:nvPr/>
          </p:nvSpPr>
          <p:spPr>
            <a:xfrm>
              <a:off x="5508625" y="2997200"/>
              <a:ext cx="1800225" cy="619125"/>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2200" b="1" dirty="0">
                  <a:solidFill>
                    <a:srgbClr val="009900"/>
                  </a:solidFill>
                  <a:latin typeface="宋体" pitchFamily="2" charset="-122"/>
                  <a:ea typeface="黑体" pitchFamily="49" charset="-122"/>
                </a:rPr>
                <a:t>系统测试</a:t>
              </a:r>
              <a:endParaRPr lang="zh-CN" altLang="en-US" sz="2200" b="1" dirty="0">
                <a:solidFill>
                  <a:srgbClr val="009900"/>
                </a:solidFill>
                <a:latin typeface="Times New Roman" panose="02020603050405020304" pitchFamily="18" charset="0"/>
                <a:ea typeface="黑体" pitchFamily="49" charset="-122"/>
              </a:endParaRPr>
            </a:p>
          </p:txBody>
        </p:sp>
        <p:sp>
          <p:nvSpPr>
            <p:cNvPr id="20497" name="Text Box 17"/>
            <p:cNvSpPr txBox="1"/>
            <p:nvPr/>
          </p:nvSpPr>
          <p:spPr>
            <a:xfrm>
              <a:off x="5719763" y="2247367"/>
              <a:ext cx="1770062" cy="617538"/>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2200" b="1" dirty="0">
                  <a:solidFill>
                    <a:srgbClr val="009900"/>
                  </a:solidFill>
                  <a:latin typeface="宋体" pitchFamily="2" charset="-122"/>
                  <a:ea typeface="黑体" pitchFamily="49" charset="-122"/>
                </a:rPr>
                <a:t>验收测试</a:t>
              </a:r>
              <a:endParaRPr lang="zh-CN" altLang="en-US" sz="2200" b="1" dirty="0">
                <a:solidFill>
                  <a:srgbClr val="009900"/>
                </a:solidFill>
                <a:latin typeface="Times New Roman" panose="02020603050405020304" pitchFamily="18" charset="0"/>
                <a:ea typeface="黑体" pitchFamily="49" charset="-122"/>
              </a:endParaRPr>
            </a:p>
          </p:txBody>
        </p:sp>
        <p:sp>
          <p:nvSpPr>
            <p:cNvPr id="20498" name="Line 18"/>
            <p:cNvSpPr/>
            <p:nvPr/>
          </p:nvSpPr>
          <p:spPr>
            <a:xfrm>
              <a:off x="1763713" y="2565400"/>
              <a:ext cx="4176712" cy="0"/>
            </a:xfrm>
            <a:prstGeom prst="line">
              <a:avLst/>
            </a:prstGeom>
            <a:ln w="38100" cap="rnd" cmpd="sng">
              <a:solidFill>
                <a:srgbClr val="0000FF"/>
              </a:solidFill>
              <a:prstDash val="sysDot"/>
              <a:headEnd type="none" w="med" len="med"/>
              <a:tailEnd type="none" w="med" len="med"/>
            </a:ln>
          </p:spPr>
        </p:sp>
      </p:grpSp>
      <p:sp>
        <p:nvSpPr>
          <p:cNvPr id="5" name="Text Box 8"/>
          <p:cNvSpPr txBox="1"/>
          <p:nvPr/>
        </p:nvSpPr>
        <p:spPr>
          <a:xfrm>
            <a:off x="814070" y="1850096"/>
            <a:ext cx="1345172" cy="526001"/>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2200" b="1" dirty="0">
                <a:solidFill>
                  <a:srgbClr val="009900"/>
                </a:solidFill>
                <a:latin typeface="宋体" pitchFamily="2" charset="-122"/>
                <a:ea typeface="黑体" pitchFamily="49" charset="-122"/>
              </a:rPr>
              <a:t>用户需求</a:t>
            </a:r>
            <a:endParaRPr lang="zh-CN" altLang="en-US" sz="2200" b="1" dirty="0">
              <a:solidFill>
                <a:srgbClr val="009900"/>
              </a:solidFill>
              <a:latin typeface="宋体" pitchFamily="2" charset="-122"/>
              <a:ea typeface="黑体" pitchFamily="49" charset="-122"/>
            </a:endParaRPr>
          </a:p>
        </p:txBody>
      </p:sp>
    </p:spTree>
  </p:cSld>
  <p:clrMapOvr>
    <a:masterClrMapping/>
  </p:clrMapOvr>
  <p:transition advTm="36034"/>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V</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21507" name="内容占位符 2"/>
          <p:cNvSpPr>
            <a:spLocks noGrp="1"/>
          </p:cNvSpPr>
          <p:nvPr>
            <p:ph idx="1"/>
          </p:nvPr>
        </p:nvSpPr>
        <p:spPr>
          <a:xfrm>
            <a:off x="2000885" y="4917440"/>
            <a:ext cx="8715375" cy="1660525"/>
          </a:xfrm>
        </p:spPr>
        <p:txBody>
          <a:bodyPr vert="horz" wrap="square" lIns="91440" tIns="45720" rIns="91440" bIns="45720" anchor="t" anchorCtr="0">
            <a:noAutofit/>
          </a:bodyPr>
          <a:p>
            <a:r>
              <a:rPr lang="zh-CN" altLang="en-US" sz="2400" dirty="0">
                <a:latin typeface="微软雅黑" charset="0"/>
                <a:ea typeface="微软雅黑" charset="0"/>
              </a:rPr>
              <a:t>单元和集成测试检测程序的执行是否满足软件设计的要求；</a:t>
            </a:r>
            <a:endParaRPr lang="en-US" altLang="zh-CN" sz="2400" dirty="0">
              <a:latin typeface="微软雅黑" charset="0"/>
              <a:ea typeface="微软雅黑" charset="0"/>
            </a:endParaRPr>
          </a:p>
          <a:p>
            <a:r>
              <a:rPr lang="zh-CN" altLang="en-US" sz="2400" dirty="0">
                <a:latin typeface="微软雅黑" charset="0"/>
                <a:ea typeface="微软雅黑" charset="0"/>
              </a:rPr>
              <a:t>系统测试检测系统功能、性能的质量特性是否达到系统设计的指标；</a:t>
            </a:r>
            <a:endParaRPr lang="en-US" altLang="zh-CN" sz="2400" dirty="0">
              <a:latin typeface="微软雅黑" charset="0"/>
              <a:ea typeface="微软雅黑" charset="0"/>
            </a:endParaRPr>
          </a:p>
          <a:p>
            <a:r>
              <a:rPr lang="zh-CN" altLang="en-US" sz="2400" dirty="0">
                <a:latin typeface="微软雅黑" charset="0"/>
                <a:ea typeface="微软雅黑" charset="0"/>
              </a:rPr>
              <a:t>验收测试确定软件的实现是否满足用户需要或合同的要求。</a:t>
            </a:r>
            <a:endParaRPr lang="zh-CN" altLang="en-US" sz="2400" dirty="0">
              <a:latin typeface="微软雅黑" charset="0"/>
              <a:ea typeface="微软雅黑" charset="0"/>
            </a:endParaRPr>
          </a:p>
        </p:txBody>
      </p:sp>
      <p:grpSp>
        <p:nvGrpSpPr>
          <p:cNvPr id="20484" name="组合 4"/>
          <p:cNvGrpSpPr/>
          <p:nvPr/>
        </p:nvGrpSpPr>
        <p:grpSpPr>
          <a:xfrm>
            <a:off x="3081020" y="714375"/>
            <a:ext cx="5694680" cy="4084955"/>
            <a:chOff x="453405" y="1773238"/>
            <a:chExt cx="7036420" cy="4795837"/>
          </a:xfrm>
        </p:grpSpPr>
        <p:sp>
          <p:nvSpPr>
            <p:cNvPr id="20485" name="Line 5"/>
            <p:cNvSpPr/>
            <p:nvPr/>
          </p:nvSpPr>
          <p:spPr>
            <a:xfrm flipV="1">
              <a:off x="3781425" y="1773238"/>
              <a:ext cx="2205038" cy="4124325"/>
            </a:xfrm>
            <a:prstGeom prst="line">
              <a:avLst/>
            </a:prstGeom>
            <a:ln w="53975" cap="flat" cmpd="sng">
              <a:solidFill>
                <a:srgbClr val="6600CC"/>
              </a:solidFill>
              <a:prstDash val="solid"/>
              <a:headEnd type="none" w="med" len="med"/>
              <a:tailEnd type="triangle" w="med" len="med"/>
            </a:ln>
          </p:spPr>
        </p:sp>
        <p:sp>
          <p:nvSpPr>
            <p:cNvPr id="20486" name="Line 6"/>
            <p:cNvSpPr/>
            <p:nvPr/>
          </p:nvSpPr>
          <p:spPr>
            <a:xfrm>
              <a:off x="2627313" y="4221163"/>
              <a:ext cx="2376487" cy="0"/>
            </a:xfrm>
            <a:prstGeom prst="line">
              <a:avLst/>
            </a:prstGeom>
            <a:ln w="38100" cap="rnd" cmpd="sng">
              <a:solidFill>
                <a:srgbClr val="0000FF"/>
              </a:solidFill>
              <a:prstDash val="sysDot"/>
              <a:headEnd type="none" w="med" len="med"/>
              <a:tailEnd type="none" w="med" len="med"/>
            </a:ln>
          </p:spPr>
        </p:sp>
        <p:sp>
          <p:nvSpPr>
            <p:cNvPr id="20487" name="Line 7"/>
            <p:cNvSpPr/>
            <p:nvPr/>
          </p:nvSpPr>
          <p:spPr>
            <a:xfrm>
              <a:off x="2152650" y="3213100"/>
              <a:ext cx="3355975" cy="4763"/>
            </a:xfrm>
            <a:prstGeom prst="line">
              <a:avLst/>
            </a:prstGeom>
            <a:ln w="38100" cap="rnd" cmpd="sng">
              <a:solidFill>
                <a:srgbClr val="0000FF"/>
              </a:solidFill>
              <a:prstDash val="sysDot"/>
              <a:headEnd type="none" w="med" len="med"/>
              <a:tailEnd type="none" w="med" len="med"/>
            </a:ln>
          </p:spPr>
        </p:sp>
        <p:sp>
          <p:nvSpPr>
            <p:cNvPr id="20488" name="Text Box 8"/>
            <p:cNvSpPr txBox="1"/>
            <p:nvPr/>
          </p:nvSpPr>
          <p:spPr>
            <a:xfrm>
              <a:off x="453405" y="2769634"/>
              <a:ext cx="1662112" cy="617538"/>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1800" b="1" dirty="0">
                  <a:solidFill>
                    <a:srgbClr val="009900"/>
                  </a:solidFill>
                  <a:latin typeface="宋体" pitchFamily="2" charset="-122"/>
                  <a:ea typeface="黑体" pitchFamily="49" charset="-122"/>
                </a:rPr>
                <a:t>需求分析与系统</a:t>
              </a:r>
              <a:r>
                <a:rPr lang="zh-CN" altLang="en-US" sz="1800" b="1" dirty="0">
                  <a:solidFill>
                    <a:srgbClr val="009900"/>
                  </a:solidFill>
                  <a:latin typeface="宋体" pitchFamily="2" charset="-122"/>
                  <a:ea typeface="黑体" pitchFamily="49" charset="-122"/>
                </a:rPr>
                <a:t>设计</a:t>
              </a:r>
              <a:endParaRPr lang="zh-CN" altLang="en-US" sz="1800" b="1" dirty="0">
                <a:solidFill>
                  <a:srgbClr val="009900"/>
                </a:solidFill>
                <a:latin typeface="宋体" pitchFamily="2" charset="-122"/>
                <a:ea typeface="黑体" pitchFamily="49" charset="-122"/>
              </a:endParaRPr>
            </a:p>
          </p:txBody>
        </p:sp>
        <p:sp>
          <p:nvSpPr>
            <p:cNvPr id="20489" name="Text Box 9"/>
            <p:cNvSpPr txBox="1"/>
            <p:nvPr/>
          </p:nvSpPr>
          <p:spPr>
            <a:xfrm>
              <a:off x="900113" y="3862388"/>
              <a:ext cx="1871662" cy="619125"/>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1800" b="1" dirty="0">
                  <a:solidFill>
                    <a:srgbClr val="009900"/>
                  </a:solidFill>
                  <a:latin typeface="宋体" pitchFamily="2" charset="-122"/>
                  <a:ea typeface="黑体" pitchFamily="49" charset="-122"/>
                </a:rPr>
                <a:t>概要设计</a:t>
              </a:r>
              <a:endParaRPr lang="zh-CN" altLang="en-US" sz="1800" b="1" dirty="0">
                <a:solidFill>
                  <a:srgbClr val="009900"/>
                </a:solidFill>
                <a:latin typeface="Times New Roman" panose="02020603050405020304" pitchFamily="18" charset="0"/>
                <a:ea typeface="黑体" pitchFamily="49" charset="-122"/>
              </a:endParaRPr>
            </a:p>
          </p:txBody>
        </p:sp>
        <p:sp>
          <p:nvSpPr>
            <p:cNvPr id="20490" name="Text Box 10"/>
            <p:cNvSpPr txBox="1"/>
            <p:nvPr/>
          </p:nvSpPr>
          <p:spPr>
            <a:xfrm>
              <a:off x="1476375" y="5014913"/>
              <a:ext cx="1743075" cy="617537"/>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1800" b="1" dirty="0">
                  <a:solidFill>
                    <a:srgbClr val="009900"/>
                  </a:solidFill>
                  <a:latin typeface="宋体" pitchFamily="2" charset="-122"/>
                  <a:ea typeface="黑体" pitchFamily="49" charset="-122"/>
                </a:rPr>
                <a:t>详细设计</a:t>
              </a:r>
              <a:endParaRPr lang="zh-CN" altLang="en-US" sz="1800" b="1" dirty="0">
                <a:solidFill>
                  <a:srgbClr val="009900"/>
                </a:solidFill>
                <a:latin typeface="Times New Roman" panose="02020603050405020304" pitchFamily="18" charset="0"/>
                <a:ea typeface="黑体" pitchFamily="49" charset="-122"/>
              </a:endParaRPr>
            </a:p>
          </p:txBody>
        </p:sp>
        <p:sp>
          <p:nvSpPr>
            <p:cNvPr id="20491" name="Line 11"/>
            <p:cNvSpPr/>
            <p:nvPr/>
          </p:nvSpPr>
          <p:spPr>
            <a:xfrm>
              <a:off x="1812925" y="1979613"/>
              <a:ext cx="1968500" cy="3917950"/>
            </a:xfrm>
            <a:prstGeom prst="line">
              <a:avLst/>
            </a:prstGeom>
            <a:ln w="53975" cap="flat" cmpd="sng">
              <a:solidFill>
                <a:srgbClr val="6600CC"/>
              </a:solidFill>
              <a:prstDash val="solid"/>
              <a:headEnd type="none" w="med" len="med"/>
              <a:tailEnd type="none" w="med" len="med"/>
            </a:ln>
          </p:spPr>
        </p:sp>
        <p:sp>
          <p:nvSpPr>
            <p:cNvPr id="20492" name="Line 12"/>
            <p:cNvSpPr/>
            <p:nvPr/>
          </p:nvSpPr>
          <p:spPr>
            <a:xfrm>
              <a:off x="3276600" y="5280025"/>
              <a:ext cx="1038225" cy="20638"/>
            </a:xfrm>
            <a:prstGeom prst="line">
              <a:avLst/>
            </a:prstGeom>
            <a:ln w="38100" cap="rnd" cmpd="sng">
              <a:solidFill>
                <a:srgbClr val="0000FF"/>
              </a:solidFill>
              <a:prstDash val="sysDot"/>
              <a:headEnd type="none" w="med" len="med"/>
              <a:tailEnd type="none" w="med" len="med"/>
            </a:ln>
          </p:spPr>
        </p:sp>
        <p:sp>
          <p:nvSpPr>
            <p:cNvPr id="20493" name="Text Box 13"/>
            <p:cNvSpPr txBox="1"/>
            <p:nvPr/>
          </p:nvSpPr>
          <p:spPr>
            <a:xfrm>
              <a:off x="3276600" y="5949950"/>
              <a:ext cx="1144588" cy="619125"/>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1800" b="1" dirty="0">
                  <a:solidFill>
                    <a:srgbClr val="009900"/>
                  </a:solidFill>
                  <a:latin typeface="宋体" pitchFamily="2" charset="-122"/>
                  <a:ea typeface="黑体" pitchFamily="49" charset="-122"/>
                </a:rPr>
                <a:t>编码</a:t>
              </a:r>
              <a:endParaRPr lang="zh-CN" altLang="en-US" sz="1800" b="1" dirty="0">
                <a:solidFill>
                  <a:srgbClr val="009900"/>
                </a:solidFill>
                <a:latin typeface="Times New Roman" panose="02020603050405020304" pitchFamily="18" charset="0"/>
                <a:ea typeface="黑体" pitchFamily="49" charset="-122"/>
              </a:endParaRPr>
            </a:p>
          </p:txBody>
        </p:sp>
        <p:sp>
          <p:nvSpPr>
            <p:cNvPr id="20494" name="Text Box 14"/>
            <p:cNvSpPr txBox="1"/>
            <p:nvPr/>
          </p:nvSpPr>
          <p:spPr>
            <a:xfrm>
              <a:off x="4248150" y="5073650"/>
              <a:ext cx="1692275" cy="617538"/>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1800" b="1" dirty="0">
                  <a:solidFill>
                    <a:srgbClr val="009900"/>
                  </a:solidFill>
                  <a:latin typeface="宋体" pitchFamily="2" charset="-122"/>
                  <a:ea typeface="黑体" pitchFamily="49" charset="-122"/>
                </a:rPr>
                <a:t>单元测试</a:t>
              </a:r>
              <a:endParaRPr lang="zh-CN" altLang="en-US" sz="1800" b="1" dirty="0">
                <a:solidFill>
                  <a:srgbClr val="009900"/>
                </a:solidFill>
                <a:latin typeface="Times New Roman" panose="02020603050405020304" pitchFamily="18" charset="0"/>
                <a:ea typeface="黑体" pitchFamily="49" charset="-122"/>
              </a:endParaRPr>
            </a:p>
          </p:txBody>
        </p:sp>
        <p:sp>
          <p:nvSpPr>
            <p:cNvPr id="20495" name="Text Box 15"/>
            <p:cNvSpPr txBox="1"/>
            <p:nvPr/>
          </p:nvSpPr>
          <p:spPr>
            <a:xfrm>
              <a:off x="4932363" y="4006850"/>
              <a:ext cx="1873250" cy="619125"/>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1800" b="1" dirty="0">
                  <a:solidFill>
                    <a:srgbClr val="009900"/>
                  </a:solidFill>
                  <a:latin typeface="宋体" pitchFamily="2" charset="-122"/>
                  <a:ea typeface="黑体" pitchFamily="49" charset="-122"/>
                </a:rPr>
                <a:t>集成测试</a:t>
              </a:r>
              <a:endParaRPr lang="zh-CN" altLang="en-US" sz="1800" b="1" dirty="0">
                <a:solidFill>
                  <a:srgbClr val="009900"/>
                </a:solidFill>
                <a:latin typeface="Times New Roman" panose="02020603050405020304" pitchFamily="18" charset="0"/>
                <a:ea typeface="黑体" pitchFamily="49" charset="-122"/>
              </a:endParaRPr>
            </a:p>
          </p:txBody>
        </p:sp>
        <p:sp>
          <p:nvSpPr>
            <p:cNvPr id="20496" name="Text Box 16"/>
            <p:cNvSpPr txBox="1"/>
            <p:nvPr/>
          </p:nvSpPr>
          <p:spPr>
            <a:xfrm>
              <a:off x="5508625" y="2997200"/>
              <a:ext cx="1800225" cy="619125"/>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1800" b="1" dirty="0">
                  <a:solidFill>
                    <a:srgbClr val="009900"/>
                  </a:solidFill>
                  <a:latin typeface="宋体" pitchFamily="2" charset="-122"/>
                  <a:ea typeface="黑体" pitchFamily="49" charset="-122"/>
                </a:rPr>
                <a:t>系统测试</a:t>
              </a:r>
              <a:endParaRPr lang="zh-CN" altLang="en-US" sz="1800" b="1" dirty="0">
                <a:solidFill>
                  <a:srgbClr val="009900"/>
                </a:solidFill>
                <a:latin typeface="Times New Roman" panose="02020603050405020304" pitchFamily="18" charset="0"/>
                <a:ea typeface="黑体" pitchFamily="49" charset="-122"/>
              </a:endParaRPr>
            </a:p>
          </p:txBody>
        </p:sp>
        <p:sp>
          <p:nvSpPr>
            <p:cNvPr id="20497" name="Text Box 17"/>
            <p:cNvSpPr txBox="1"/>
            <p:nvPr/>
          </p:nvSpPr>
          <p:spPr>
            <a:xfrm>
              <a:off x="5719763" y="2152650"/>
              <a:ext cx="1770062" cy="617538"/>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1800" b="1" dirty="0">
                  <a:solidFill>
                    <a:srgbClr val="009900"/>
                  </a:solidFill>
                  <a:latin typeface="宋体" pitchFamily="2" charset="-122"/>
                  <a:ea typeface="黑体" pitchFamily="49" charset="-122"/>
                </a:rPr>
                <a:t>验收测试</a:t>
              </a:r>
              <a:endParaRPr lang="zh-CN" altLang="en-US" sz="1800" b="1" dirty="0">
                <a:solidFill>
                  <a:srgbClr val="009900"/>
                </a:solidFill>
                <a:latin typeface="Times New Roman" panose="02020603050405020304" pitchFamily="18" charset="0"/>
                <a:ea typeface="黑体" pitchFamily="49" charset="-122"/>
              </a:endParaRPr>
            </a:p>
          </p:txBody>
        </p:sp>
        <p:sp>
          <p:nvSpPr>
            <p:cNvPr id="20498" name="Line 18"/>
            <p:cNvSpPr/>
            <p:nvPr/>
          </p:nvSpPr>
          <p:spPr>
            <a:xfrm>
              <a:off x="1763713" y="2565400"/>
              <a:ext cx="4176712" cy="0"/>
            </a:xfrm>
            <a:prstGeom prst="line">
              <a:avLst/>
            </a:prstGeom>
            <a:ln w="38100" cap="rnd" cmpd="sng">
              <a:solidFill>
                <a:srgbClr val="0000FF"/>
              </a:solidFill>
              <a:prstDash val="sysDot"/>
              <a:headEnd type="none" w="med" len="med"/>
              <a:tailEnd type="none" w="med" len="med"/>
            </a:ln>
          </p:spPr>
        </p:sp>
      </p:grpSp>
      <p:sp>
        <p:nvSpPr>
          <p:cNvPr id="5" name="Text Box 8"/>
          <p:cNvSpPr txBox="1"/>
          <p:nvPr/>
        </p:nvSpPr>
        <p:spPr>
          <a:xfrm>
            <a:off x="2796540" y="1037296"/>
            <a:ext cx="1345172" cy="526001"/>
          </a:xfrm>
          <a:prstGeom prst="rect">
            <a:avLst/>
          </a:prstGeom>
          <a:noFill/>
          <a:ln w="9525">
            <a:noFill/>
          </a:ln>
        </p:spPr>
        <p:txBody>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a:lnSpc>
                <a:spcPct val="100000"/>
              </a:lnSpc>
              <a:spcBef>
                <a:spcPct val="0"/>
              </a:spcBef>
              <a:buClrTx/>
              <a:buSzTx/>
              <a:buFontTx/>
              <a:buNone/>
            </a:pPr>
            <a:r>
              <a:rPr lang="zh-CN" altLang="en-US" sz="1800" b="1" dirty="0">
                <a:solidFill>
                  <a:srgbClr val="009900"/>
                </a:solidFill>
                <a:latin typeface="宋体" pitchFamily="2" charset="-122"/>
                <a:ea typeface="黑体" pitchFamily="49" charset="-122"/>
              </a:rPr>
              <a:t>用户需求</a:t>
            </a:r>
            <a:endParaRPr lang="zh-CN" altLang="en-US" sz="1800" b="1" dirty="0">
              <a:solidFill>
                <a:srgbClr val="009900"/>
              </a:solidFill>
              <a:latin typeface="宋体" pitchFamily="2" charset="-122"/>
              <a:ea typeface="黑体" pitchFamily="49" charset="-122"/>
            </a:endParaRPr>
          </a:p>
        </p:txBody>
      </p:sp>
    </p:spTree>
  </p:cSld>
  <p:clrMapOvr>
    <a:masterClrMapping/>
  </p:clrMapOvr>
  <p:transition advTm="36034"/>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975"/>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V</a:t>
            </a:r>
            <a:r>
              <a:rPr lang="zh-CN" altLang="en-US" b="1" dirty="0">
                <a:solidFill>
                  <a:schemeClr val="accent1">
                    <a:lumMod val="75000"/>
                  </a:schemeClr>
                </a:solidFill>
                <a:latin typeface="微软雅黑" charset="0"/>
                <a:ea typeface="微软雅黑" charset="0"/>
                <a:cs typeface="微软雅黑" charset="0"/>
              </a:rPr>
              <a:t>模型的</a:t>
            </a:r>
            <a:r>
              <a:rPr lang="zh-CN" altLang="en-US" b="1" dirty="0">
                <a:solidFill>
                  <a:schemeClr val="accent1">
                    <a:lumMod val="75000"/>
                  </a:schemeClr>
                </a:solidFill>
                <a:latin typeface="微软雅黑" charset="0"/>
                <a:ea typeface="微软雅黑" charset="0"/>
                <a:cs typeface="微软雅黑" charset="0"/>
              </a:rPr>
              <a:t>缺陷</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V</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2075815"/>
            <a:ext cx="8517255" cy="3290570"/>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仅仅把</a:t>
            </a:r>
            <a:r>
              <a:rPr lang="zh-CN" altLang="en-US" sz="2600" dirty="0">
                <a:solidFill>
                  <a:schemeClr val="accent1">
                    <a:lumMod val="75000"/>
                  </a:schemeClr>
                </a:solidFill>
                <a:latin typeface="微软雅黑" charset="0"/>
                <a:ea typeface="微软雅黑" charset="0"/>
                <a:cs typeface="微软雅黑" charset="0"/>
                <a:sym typeface="+mn-ea"/>
              </a:rPr>
              <a:t>测试过程作为</a:t>
            </a:r>
            <a:r>
              <a:rPr lang="zh-CN" altLang="en-US" sz="2600" dirty="0">
                <a:latin typeface="微软雅黑" charset="0"/>
                <a:ea typeface="微软雅黑" charset="0"/>
                <a:cs typeface="微软雅黑" charset="0"/>
                <a:sym typeface="+mn-ea"/>
              </a:rPr>
              <a:t>在需求分析、系统设计及</a:t>
            </a:r>
            <a:r>
              <a:rPr lang="zh-CN" altLang="en-US" sz="2600" dirty="0">
                <a:solidFill>
                  <a:schemeClr val="accent1">
                    <a:lumMod val="75000"/>
                  </a:schemeClr>
                </a:solidFill>
                <a:latin typeface="微软雅黑" charset="0"/>
                <a:ea typeface="微软雅黑" charset="0"/>
                <a:cs typeface="微软雅黑" charset="0"/>
                <a:sym typeface="+mn-ea"/>
              </a:rPr>
              <a:t>编码之后的一个阶段</a:t>
            </a:r>
            <a:endParaRPr lang="zh-CN" altLang="en-US" sz="2600" dirty="0">
              <a:solidFill>
                <a:schemeClr val="accent1">
                  <a:lumMod val="75000"/>
                </a:schemeClr>
              </a:solidFill>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只针对程序进行的寻找错误的活动，忽视了</a:t>
            </a:r>
            <a:r>
              <a:rPr lang="zh-CN" altLang="en-US" sz="2600" dirty="0">
                <a:solidFill>
                  <a:schemeClr val="accent1">
                    <a:lumMod val="75000"/>
                  </a:schemeClr>
                </a:solidFill>
                <a:latin typeface="微软雅黑" charset="0"/>
                <a:ea typeface="微软雅黑" charset="0"/>
                <a:cs typeface="微软雅黑" charset="0"/>
                <a:sym typeface="+mn-ea"/>
              </a:rPr>
              <a:t>测试</a:t>
            </a:r>
            <a:r>
              <a:rPr lang="zh-CN" altLang="en-US" sz="2600" dirty="0">
                <a:latin typeface="微软雅黑" charset="0"/>
                <a:ea typeface="微软雅黑" charset="0"/>
                <a:cs typeface="微软雅黑" charset="0"/>
                <a:sym typeface="+mn-ea"/>
              </a:rPr>
              <a:t>活动对</a:t>
            </a:r>
            <a:r>
              <a:rPr lang="zh-CN" altLang="en-US" sz="2600" dirty="0">
                <a:solidFill>
                  <a:schemeClr val="accent1">
                    <a:lumMod val="75000"/>
                  </a:schemeClr>
                </a:solidFill>
                <a:latin typeface="微软雅黑" charset="0"/>
                <a:ea typeface="微软雅黑" charset="0"/>
                <a:cs typeface="微软雅黑" charset="0"/>
                <a:sym typeface="+mn-ea"/>
              </a:rPr>
              <a:t>需求分析,系统设计</a:t>
            </a:r>
            <a:r>
              <a:rPr lang="zh-CN" altLang="en-US" sz="2600" dirty="0">
                <a:latin typeface="微软雅黑" charset="0"/>
                <a:ea typeface="微软雅黑" charset="0"/>
                <a:cs typeface="微软雅黑" charset="0"/>
                <a:sym typeface="+mn-ea"/>
              </a:rPr>
              <a:t>等活动的</a:t>
            </a:r>
            <a:r>
              <a:rPr lang="zh-CN" altLang="en-US" sz="2600" dirty="0">
                <a:solidFill>
                  <a:schemeClr val="accent1">
                    <a:lumMod val="75000"/>
                  </a:schemeClr>
                </a:solidFill>
                <a:latin typeface="微软雅黑" charset="0"/>
                <a:ea typeface="微软雅黑" charset="0"/>
                <a:cs typeface="微软雅黑" charset="0"/>
                <a:sym typeface="+mn-ea"/>
              </a:rPr>
              <a:t>验证和确认</a:t>
            </a:r>
            <a:r>
              <a:rPr lang="zh-CN" altLang="en-US" sz="2600" dirty="0">
                <a:latin typeface="微软雅黑" charset="0"/>
                <a:ea typeface="微软雅黑" charset="0"/>
                <a:cs typeface="微软雅黑" charset="0"/>
                <a:sym typeface="+mn-ea"/>
              </a:rPr>
              <a:t>的功能，直到后期的验收测试才被发现</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9"/>
          <p:cNvSpPr/>
          <p:nvPr/>
        </p:nvSpPr>
        <p:spPr>
          <a:xfrm>
            <a:off x="3560763" y="2243138"/>
            <a:ext cx="1370012" cy="465137"/>
          </a:xfrm>
          <a:prstGeom prst="rect">
            <a:avLst/>
          </a:prstGeom>
          <a:solidFill>
            <a:srgbClr val="FFFFFF"/>
          </a:solidFill>
          <a:ln w="9525">
            <a:noFill/>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03" name="Rectangle 10"/>
          <p:cNvSpPr/>
          <p:nvPr/>
        </p:nvSpPr>
        <p:spPr>
          <a:xfrm>
            <a:off x="3560763" y="2243138"/>
            <a:ext cx="1741487" cy="465137"/>
          </a:xfrm>
          <a:prstGeom prst="rect">
            <a:avLst/>
          </a:prstGeom>
          <a:solidFill>
            <a:srgbClr val="99CC00"/>
          </a:solidFill>
          <a:ln w="23813" cap="flat" cmpd="sng">
            <a:solidFill>
              <a:srgbClr val="000000"/>
            </a:solidFill>
            <a:prstDash val="solid"/>
            <a:miter/>
            <a:headEnd type="none" w="med" len="med"/>
            <a:tailEnd type="none" w="med" len="med"/>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04" name="Rectangle 11"/>
          <p:cNvSpPr/>
          <p:nvPr/>
        </p:nvSpPr>
        <p:spPr>
          <a:xfrm>
            <a:off x="3646488" y="2327275"/>
            <a:ext cx="152781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需求测试设计</a:t>
            </a:r>
            <a:endParaRPr lang="zh-CN" altLang="en-US" sz="2000" b="1" dirty="0">
              <a:ea typeface="宋体" pitchFamily="2" charset="-122"/>
            </a:endParaRPr>
          </a:p>
        </p:txBody>
      </p:sp>
      <p:sp>
        <p:nvSpPr>
          <p:cNvPr id="25605" name="Freeform 12"/>
          <p:cNvSpPr/>
          <p:nvPr/>
        </p:nvSpPr>
        <p:spPr>
          <a:xfrm>
            <a:off x="1862138" y="2205038"/>
            <a:ext cx="1423987" cy="542925"/>
          </a:xfrm>
          <a:custGeom>
            <a:avLst/>
            <a:gdLst>
              <a:gd name="txL" fmla="*/ 0 w 922"/>
              <a:gd name="txT" fmla="*/ 0 h 362"/>
              <a:gd name="txR" fmla="*/ 922 w 922"/>
              <a:gd name="txB" fmla="*/ 362 h 36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2" h="362">
                <a:moveTo>
                  <a:pt x="922" y="182"/>
                </a:moveTo>
                <a:lnTo>
                  <a:pt x="921" y="176"/>
                </a:lnTo>
                <a:lnTo>
                  <a:pt x="921" y="171"/>
                </a:lnTo>
                <a:lnTo>
                  <a:pt x="920" y="167"/>
                </a:lnTo>
                <a:lnTo>
                  <a:pt x="919" y="162"/>
                </a:lnTo>
                <a:lnTo>
                  <a:pt x="918" y="158"/>
                </a:lnTo>
                <a:lnTo>
                  <a:pt x="917" y="153"/>
                </a:lnTo>
                <a:lnTo>
                  <a:pt x="914" y="149"/>
                </a:lnTo>
                <a:lnTo>
                  <a:pt x="912" y="145"/>
                </a:lnTo>
                <a:lnTo>
                  <a:pt x="909" y="140"/>
                </a:lnTo>
                <a:lnTo>
                  <a:pt x="907" y="136"/>
                </a:lnTo>
                <a:lnTo>
                  <a:pt x="901" y="127"/>
                </a:lnTo>
                <a:lnTo>
                  <a:pt x="893" y="119"/>
                </a:lnTo>
                <a:lnTo>
                  <a:pt x="886" y="111"/>
                </a:lnTo>
                <a:lnTo>
                  <a:pt x="876" y="102"/>
                </a:lnTo>
                <a:lnTo>
                  <a:pt x="865" y="94"/>
                </a:lnTo>
                <a:lnTo>
                  <a:pt x="855" y="87"/>
                </a:lnTo>
                <a:lnTo>
                  <a:pt x="843" y="79"/>
                </a:lnTo>
                <a:lnTo>
                  <a:pt x="830" y="73"/>
                </a:lnTo>
                <a:lnTo>
                  <a:pt x="816" y="65"/>
                </a:lnTo>
                <a:lnTo>
                  <a:pt x="801" y="58"/>
                </a:lnTo>
                <a:lnTo>
                  <a:pt x="786" y="53"/>
                </a:lnTo>
                <a:lnTo>
                  <a:pt x="770" y="47"/>
                </a:lnTo>
                <a:lnTo>
                  <a:pt x="753" y="41"/>
                </a:lnTo>
                <a:lnTo>
                  <a:pt x="736" y="35"/>
                </a:lnTo>
                <a:lnTo>
                  <a:pt x="718" y="31"/>
                </a:lnTo>
                <a:lnTo>
                  <a:pt x="700" y="26"/>
                </a:lnTo>
                <a:lnTo>
                  <a:pt x="680" y="22"/>
                </a:lnTo>
                <a:lnTo>
                  <a:pt x="661" y="18"/>
                </a:lnTo>
                <a:lnTo>
                  <a:pt x="640" y="14"/>
                </a:lnTo>
                <a:lnTo>
                  <a:pt x="619" y="10"/>
                </a:lnTo>
                <a:lnTo>
                  <a:pt x="598" y="7"/>
                </a:lnTo>
                <a:lnTo>
                  <a:pt x="575" y="5"/>
                </a:lnTo>
                <a:lnTo>
                  <a:pt x="554" y="3"/>
                </a:lnTo>
                <a:lnTo>
                  <a:pt x="530" y="2"/>
                </a:lnTo>
                <a:lnTo>
                  <a:pt x="508" y="1"/>
                </a:lnTo>
                <a:lnTo>
                  <a:pt x="485" y="0"/>
                </a:lnTo>
                <a:lnTo>
                  <a:pt x="460" y="0"/>
                </a:lnTo>
                <a:lnTo>
                  <a:pt x="437" y="0"/>
                </a:lnTo>
                <a:lnTo>
                  <a:pt x="413" y="1"/>
                </a:lnTo>
                <a:lnTo>
                  <a:pt x="391" y="2"/>
                </a:lnTo>
                <a:lnTo>
                  <a:pt x="367" y="3"/>
                </a:lnTo>
                <a:lnTo>
                  <a:pt x="346" y="5"/>
                </a:lnTo>
                <a:lnTo>
                  <a:pt x="324" y="7"/>
                </a:lnTo>
                <a:lnTo>
                  <a:pt x="302" y="10"/>
                </a:lnTo>
                <a:lnTo>
                  <a:pt x="281" y="14"/>
                </a:lnTo>
                <a:lnTo>
                  <a:pt x="261" y="18"/>
                </a:lnTo>
                <a:lnTo>
                  <a:pt x="241" y="22"/>
                </a:lnTo>
                <a:lnTo>
                  <a:pt x="222" y="26"/>
                </a:lnTo>
                <a:lnTo>
                  <a:pt x="203" y="31"/>
                </a:lnTo>
                <a:lnTo>
                  <a:pt x="185" y="36"/>
                </a:lnTo>
                <a:lnTo>
                  <a:pt x="168" y="41"/>
                </a:lnTo>
                <a:lnTo>
                  <a:pt x="151" y="47"/>
                </a:lnTo>
                <a:lnTo>
                  <a:pt x="135" y="53"/>
                </a:lnTo>
                <a:lnTo>
                  <a:pt x="120" y="58"/>
                </a:lnTo>
                <a:lnTo>
                  <a:pt x="105" y="65"/>
                </a:lnTo>
                <a:lnTo>
                  <a:pt x="91" y="73"/>
                </a:lnTo>
                <a:lnTo>
                  <a:pt x="78" y="79"/>
                </a:lnTo>
                <a:lnTo>
                  <a:pt x="66" y="87"/>
                </a:lnTo>
                <a:lnTo>
                  <a:pt x="56" y="94"/>
                </a:lnTo>
                <a:lnTo>
                  <a:pt x="45" y="102"/>
                </a:lnTo>
                <a:lnTo>
                  <a:pt x="36" y="111"/>
                </a:lnTo>
                <a:lnTo>
                  <a:pt x="28" y="119"/>
                </a:lnTo>
                <a:lnTo>
                  <a:pt x="21" y="127"/>
                </a:lnTo>
                <a:lnTo>
                  <a:pt x="14" y="136"/>
                </a:lnTo>
                <a:lnTo>
                  <a:pt x="12" y="140"/>
                </a:lnTo>
                <a:lnTo>
                  <a:pt x="9" y="145"/>
                </a:lnTo>
                <a:lnTo>
                  <a:pt x="7" y="149"/>
                </a:lnTo>
                <a:lnTo>
                  <a:pt x="5" y="153"/>
                </a:lnTo>
                <a:lnTo>
                  <a:pt x="4" y="158"/>
                </a:lnTo>
                <a:lnTo>
                  <a:pt x="2" y="162"/>
                </a:lnTo>
                <a:lnTo>
                  <a:pt x="1" y="167"/>
                </a:lnTo>
                <a:lnTo>
                  <a:pt x="0" y="171"/>
                </a:lnTo>
                <a:lnTo>
                  <a:pt x="0" y="176"/>
                </a:lnTo>
                <a:lnTo>
                  <a:pt x="0" y="182"/>
                </a:lnTo>
                <a:lnTo>
                  <a:pt x="0" y="185"/>
                </a:lnTo>
                <a:lnTo>
                  <a:pt x="0" y="191"/>
                </a:lnTo>
                <a:lnTo>
                  <a:pt x="1" y="195"/>
                </a:lnTo>
                <a:lnTo>
                  <a:pt x="2" y="200"/>
                </a:lnTo>
                <a:lnTo>
                  <a:pt x="4" y="204"/>
                </a:lnTo>
                <a:lnTo>
                  <a:pt x="5" y="209"/>
                </a:lnTo>
                <a:lnTo>
                  <a:pt x="7" y="213"/>
                </a:lnTo>
                <a:lnTo>
                  <a:pt x="9" y="217"/>
                </a:lnTo>
                <a:lnTo>
                  <a:pt x="12" y="222"/>
                </a:lnTo>
                <a:lnTo>
                  <a:pt x="14" y="226"/>
                </a:lnTo>
                <a:lnTo>
                  <a:pt x="21" y="235"/>
                </a:lnTo>
                <a:lnTo>
                  <a:pt x="28" y="243"/>
                </a:lnTo>
                <a:lnTo>
                  <a:pt x="36" y="251"/>
                </a:lnTo>
                <a:lnTo>
                  <a:pt x="45" y="260"/>
                </a:lnTo>
                <a:lnTo>
                  <a:pt x="56" y="268"/>
                </a:lnTo>
                <a:lnTo>
                  <a:pt x="66" y="274"/>
                </a:lnTo>
                <a:lnTo>
                  <a:pt x="78" y="282"/>
                </a:lnTo>
                <a:lnTo>
                  <a:pt x="91" y="289"/>
                </a:lnTo>
                <a:lnTo>
                  <a:pt x="105" y="297"/>
                </a:lnTo>
                <a:lnTo>
                  <a:pt x="120" y="303"/>
                </a:lnTo>
                <a:lnTo>
                  <a:pt x="135" y="309"/>
                </a:lnTo>
                <a:lnTo>
                  <a:pt x="151" y="315"/>
                </a:lnTo>
                <a:lnTo>
                  <a:pt x="168" y="320"/>
                </a:lnTo>
                <a:lnTo>
                  <a:pt x="185" y="327"/>
                </a:lnTo>
                <a:lnTo>
                  <a:pt x="203" y="331"/>
                </a:lnTo>
                <a:lnTo>
                  <a:pt x="222" y="336"/>
                </a:lnTo>
                <a:lnTo>
                  <a:pt x="241" y="340"/>
                </a:lnTo>
                <a:lnTo>
                  <a:pt x="261" y="344"/>
                </a:lnTo>
                <a:lnTo>
                  <a:pt x="281" y="348"/>
                </a:lnTo>
                <a:lnTo>
                  <a:pt x="302" y="352"/>
                </a:lnTo>
                <a:lnTo>
                  <a:pt x="324" y="354"/>
                </a:lnTo>
                <a:lnTo>
                  <a:pt x="346" y="357"/>
                </a:lnTo>
                <a:lnTo>
                  <a:pt x="367" y="358"/>
                </a:lnTo>
                <a:lnTo>
                  <a:pt x="391" y="360"/>
                </a:lnTo>
                <a:lnTo>
                  <a:pt x="413" y="361"/>
                </a:lnTo>
                <a:lnTo>
                  <a:pt x="437" y="362"/>
                </a:lnTo>
                <a:lnTo>
                  <a:pt x="460" y="362"/>
                </a:lnTo>
                <a:lnTo>
                  <a:pt x="485" y="362"/>
                </a:lnTo>
                <a:lnTo>
                  <a:pt x="508" y="361"/>
                </a:lnTo>
                <a:lnTo>
                  <a:pt x="530" y="361"/>
                </a:lnTo>
                <a:lnTo>
                  <a:pt x="554" y="358"/>
                </a:lnTo>
                <a:lnTo>
                  <a:pt x="575" y="357"/>
                </a:lnTo>
                <a:lnTo>
                  <a:pt x="598" y="354"/>
                </a:lnTo>
                <a:lnTo>
                  <a:pt x="619" y="352"/>
                </a:lnTo>
                <a:lnTo>
                  <a:pt x="640" y="348"/>
                </a:lnTo>
                <a:lnTo>
                  <a:pt x="661" y="344"/>
                </a:lnTo>
                <a:lnTo>
                  <a:pt x="680" y="340"/>
                </a:lnTo>
                <a:lnTo>
                  <a:pt x="700" y="336"/>
                </a:lnTo>
                <a:lnTo>
                  <a:pt x="718" y="331"/>
                </a:lnTo>
                <a:lnTo>
                  <a:pt x="736" y="327"/>
                </a:lnTo>
                <a:lnTo>
                  <a:pt x="753" y="320"/>
                </a:lnTo>
                <a:lnTo>
                  <a:pt x="770" y="315"/>
                </a:lnTo>
                <a:lnTo>
                  <a:pt x="786" y="310"/>
                </a:lnTo>
                <a:lnTo>
                  <a:pt x="801" y="303"/>
                </a:lnTo>
                <a:lnTo>
                  <a:pt x="816" y="297"/>
                </a:lnTo>
                <a:lnTo>
                  <a:pt x="830" y="289"/>
                </a:lnTo>
                <a:lnTo>
                  <a:pt x="843" y="282"/>
                </a:lnTo>
                <a:lnTo>
                  <a:pt x="855" y="274"/>
                </a:lnTo>
                <a:lnTo>
                  <a:pt x="865" y="268"/>
                </a:lnTo>
                <a:lnTo>
                  <a:pt x="876" y="260"/>
                </a:lnTo>
                <a:lnTo>
                  <a:pt x="886" y="251"/>
                </a:lnTo>
                <a:lnTo>
                  <a:pt x="893" y="243"/>
                </a:lnTo>
                <a:lnTo>
                  <a:pt x="901" y="235"/>
                </a:lnTo>
                <a:lnTo>
                  <a:pt x="907" y="226"/>
                </a:lnTo>
                <a:lnTo>
                  <a:pt x="909" y="222"/>
                </a:lnTo>
                <a:lnTo>
                  <a:pt x="912" y="217"/>
                </a:lnTo>
                <a:lnTo>
                  <a:pt x="914" y="213"/>
                </a:lnTo>
                <a:lnTo>
                  <a:pt x="917" y="209"/>
                </a:lnTo>
                <a:lnTo>
                  <a:pt x="918" y="204"/>
                </a:lnTo>
                <a:lnTo>
                  <a:pt x="919" y="200"/>
                </a:lnTo>
                <a:lnTo>
                  <a:pt x="920" y="195"/>
                </a:lnTo>
                <a:lnTo>
                  <a:pt x="921" y="191"/>
                </a:lnTo>
                <a:lnTo>
                  <a:pt x="921" y="185"/>
                </a:lnTo>
                <a:lnTo>
                  <a:pt x="922" y="182"/>
                </a:lnTo>
                <a:close/>
              </a:path>
            </a:pathLst>
          </a:custGeom>
          <a:solidFill>
            <a:srgbClr val="FFFFFF">
              <a:alpha val="100000"/>
            </a:srgbClr>
          </a:solidFill>
          <a:ln w="9525">
            <a:noFill/>
          </a:ln>
        </p:spPr>
        <p:txBody>
          <a:bodyPr/>
          <a:p>
            <a:endParaRPr lang="zh-CN" altLang="en-US"/>
          </a:p>
        </p:txBody>
      </p:sp>
      <p:sp>
        <p:nvSpPr>
          <p:cNvPr id="25606" name="Freeform 13"/>
          <p:cNvSpPr/>
          <p:nvPr/>
        </p:nvSpPr>
        <p:spPr>
          <a:xfrm>
            <a:off x="1862138" y="2205038"/>
            <a:ext cx="1423987" cy="542925"/>
          </a:xfrm>
          <a:custGeom>
            <a:avLst/>
            <a:gdLst>
              <a:gd name="txL" fmla="*/ 0 w 922"/>
              <a:gd name="txT" fmla="*/ 0 h 362"/>
              <a:gd name="txR" fmla="*/ 922 w 922"/>
              <a:gd name="txB" fmla="*/ 362 h 36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2" h="362">
                <a:moveTo>
                  <a:pt x="922" y="182"/>
                </a:moveTo>
                <a:lnTo>
                  <a:pt x="921" y="176"/>
                </a:lnTo>
                <a:lnTo>
                  <a:pt x="921" y="171"/>
                </a:lnTo>
                <a:lnTo>
                  <a:pt x="920" y="167"/>
                </a:lnTo>
                <a:lnTo>
                  <a:pt x="919" y="162"/>
                </a:lnTo>
                <a:lnTo>
                  <a:pt x="918" y="158"/>
                </a:lnTo>
                <a:lnTo>
                  <a:pt x="917" y="153"/>
                </a:lnTo>
                <a:lnTo>
                  <a:pt x="914" y="149"/>
                </a:lnTo>
                <a:lnTo>
                  <a:pt x="912" y="145"/>
                </a:lnTo>
                <a:lnTo>
                  <a:pt x="909" y="140"/>
                </a:lnTo>
                <a:lnTo>
                  <a:pt x="907" y="136"/>
                </a:lnTo>
                <a:lnTo>
                  <a:pt x="901" y="127"/>
                </a:lnTo>
                <a:lnTo>
                  <a:pt x="893" y="119"/>
                </a:lnTo>
                <a:lnTo>
                  <a:pt x="886" y="111"/>
                </a:lnTo>
                <a:lnTo>
                  <a:pt x="876" y="102"/>
                </a:lnTo>
                <a:lnTo>
                  <a:pt x="865" y="94"/>
                </a:lnTo>
                <a:lnTo>
                  <a:pt x="855" y="87"/>
                </a:lnTo>
                <a:lnTo>
                  <a:pt x="843" y="79"/>
                </a:lnTo>
                <a:lnTo>
                  <a:pt x="830" y="73"/>
                </a:lnTo>
                <a:lnTo>
                  <a:pt x="816" y="65"/>
                </a:lnTo>
                <a:lnTo>
                  <a:pt x="801" y="58"/>
                </a:lnTo>
                <a:lnTo>
                  <a:pt x="786" y="53"/>
                </a:lnTo>
                <a:lnTo>
                  <a:pt x="770" y="47"/>
                </a:lnTo>
                <a:lnTo>
                  <a:pt x="753" y="41"/>
                </a:lnTo>
                <a:lnTo>
                  <a:pt x="736" y="35"/>
                </a:lnTo>
                <a:lnTo>
                  <a:pt x="718" y="31"/>
                </a:lnTo>
                <a:lnTo>
                  <a:pt x="700" y="26"/>
                </a:lnTo>
                <a:lnTo>
                  <a:pt x="680" y="22"/>
                </a:lnTo>
                <a:lnTo>
                  <a:pt x="661" y="18"/>
                </a:lnTo>
                <a:lnTo>
                  <a:pt x="640" y="14"/>
                </a:lnTo>
                <a:lnTo>
                  <a:pt x="619" y="10"/>
                </a:lnTo>
                <a:lnTo>
                  <a:pt x="598" y="7"/>
                </a:lnTo>
                <a:lnTo>
                  <a:pt x="575" y="5"/>
                </a:lnTo>
                <a:lnTo>
                  <a:pt x="554" y="3"/>
                </a:lnTo>
                <a:lnTo>
                  <a:pt x="530" y="2"/>
                </a:lnTo>
                <a:lnTo>
                  <a:pt x="508" y="1"/>
                </a:lnTo>
                <a:lnTo>
                  <a:pt x="485" y="0"/>
                </a:lnTo>
                <a:lnTo>
                  <a:pt x="460" y="0"/>
                </a:lnTo>
                <a:lnTo>
                  <a:pt x="437" y="0"/>
                </a:lnTo>
                <a:lnTo>
                  <a:pt x="413" y="1"/>
                </a:lnTo>
                <a:lnTo>
                  <a:pt x="391" y="2"/>
                </a:lnTo>
                <a:lnTo>
                  <a:pt x="367" y="3"/>
                </a:lnTo>
                <a:lnTo>
                  <a:pt x="346" y="5"/>
                </a:lnTo>
                <a:lnTo>
                  <a:pt x="324" y="7"/>
                </a:lnTo>
                <a:lnTo>
                  <a:pt x="302" y="10"/>
                </a:lnTo>
                <a:lnTo>
                  <a:pt x="281" y="14"/>
                </a:lnTo>
                <a:lnTo>
                  <a:pt x="261" y="18"/>
                </a:lnTo>
                <a:lnTo>
                  <a:pt x="241" y="22"/>
                </a:lnTo>
                <a:lnTo>
                  <a:pt x="222" y="26"/>
                </a:lnTo>
                <a:lnTo>
                  <a:pt x="203" y="31"/>
                </a:lnTo>
                <a:lnTo>
                  <a:pt x="185" y="36"/>
                </a:lnTo>
                <a:lnTo>
                  <a:pt x="168" y="41"/>
                </a:lnTo>
                <a:lnTo>
                  <a:pt x="151" y="47"/>
                </a:lnTo>
                <a:lnTo>
                  <a:pt x="135" y="53"/>
                </a:lnTo>
                <a:lnTo>
                  <a:pt x="120" y="58"/>
                </a:lnTo>
                <a:lnTo>
                  <a:pt x="105" y="65"/>
                </a:lnTo>
                <a:lnTo>
                  <a:pt x="91" y="73"/>
                </a:lnTo>
                <a:lnTo>
                  <a:pt x="78" y="79"/>
                </a:lnTo>
                <a:lnTo>
                  <a:pt x="66" y="87"/>
                </a:lnTo>
                <a:lnTo>
                  <a:pt x="56" y="94"/>
                </a:lnTo>
                <a:lnTo>
                  <a:pt x="45" y="102"/>
                </a:lnTo>
                <a:lnTo>
                  <a:pt x="36" y="111"/>
                </a:lnTo>
                <a:lnTo>
                  <a:pt x="28" y="119"/>
                </a:lnTo>
                <a:lnTo>
                  <a:pt x="21" y="127"/>
                </a:lnTo>
                <a:lnTo>
                  <a:pt x="14" y="136"/>
                </a:lnTo>
                <a:lnTo>
                  <a:pt x="12" y="140"/>
                </a:lnTo>
                <a:lnTo>
                  <a:pt x="9" y="145"/>
                </a:lnTo>
                <a:lnTo>
                  <a:pt x="7" y="149"/>
                </a:lnTo>
                <a:lnTo>
                  <a:pt x="5" y="153"/>
                </a:lnTo>
                <a:lnTo>
                  <a:pt x="4" y="158"/>
                </a:lnTo>
                <a:lnTo>
                  <a:pt x="2" y="162"/>
                </a:lnTo>
                <a:lnTo>
                  <a:pt x="1" y="167"/>
                </a:lnTo>
                <a:lnTo>
                  <a:pt x="0" y="171"/>
                </a:lnTo>
                <a:lnTo>
                  <a:pt x="0" y="176"/>
                </a:lnTo>
                <a:lnTo>
                  <a:pt x="0" y="182"/>
                </a:lnTo>
                <a:lnTo>
                  <a:pt x="0" y="185"/>
                </a:lnTo>
                <a:lnTo>
                  <a:pt x="0" y="191"/>
                </a:lnTo>
                <a:lnTo>
                  <a:pt x="1" y="195"/>
                </a:lnTo>
                <a:lnTo>
                  <a:pt x="2" y="200"/>
                </a:lnTo>
                <a:lnTo>
                  <a:pt x="4" y="204"/>
                </a:lnTo>
                <a:lnTo>
                  <a:pt x="5" y="209"/>
                </a:lnTo>
                <a:lnTo>
                  <a:pt x="7" y="213"/>
                </a:lnTo>
                <a:lnTo>
                  <a:pt x="9" y="217"/>
                </a:lnTo>
                <a:lnTo>
                  <a:pt x="12" y="222"/>
                </a:lnTo>
                <a:lnTo>
                  <a:pt x="14" y="226"/>
                </a:lnTo>
                <a:lnTo>
                  <a:pt x="21" y="235"/>
                </a:lnTo>
                <a:lnTo>
                  <a:pt x="28" y="243"/>
                </a:lnTo>
                <a:lnTo>
                  <a:pt x="36" y="251"/>
                </a:lnTo>
                <a:lnTo>
                  <a:pt x="45" y="260"/>
                </a:lnTo>
                <a:lnTo>
                  <a:pt x="56" y="268"/>
                </a:lnTo>
                <a:lnTo>
                  <a:pt x="66" y="274"/>
                </a:lnTo>
                <a:lnTo>
                  <a:pt x="78" y="282"/>
                </a:lnTo>
                <a:lnTo>
                  <a:pt x="91" y="289"/>
                </a:lnTo>
                <a:lnTo>
                  <a:pt x="105" y="297"/>
                </a:lnTo>
                <a:lnTo>
                  <a:pt x="120" y="303"/>
                </a:lnTo>
                <a:lnTo>
                  <a:pt x="135" y="309"/>
                </a:lnTo>
                <a:lnTo>
                  <a:pt x="151" y="315"/>
                </a:lnTo>
                <a:lnTo>
                  <a:pt x="168" y="320"/>
                </a:lnTo>
                <a:lnTo>
                  <a:pt x="185" y="327"/>
                </a:lnTo>
                <a:lnTo>
                  <a:pt x="203" y="331"/>
                </a:lnTo>
                <a:lnTo>
                  <a:pt x="222" y="336"/>
                </a:lnTo>
                <a:lnTo>
                  <a:pt x="241" y="340"/>
                </a:lnTo>
                <a:lnTo>
                  <a:pt x="261" y="344"/>
                </a:lnTo>
                <a:lnTo>
                  <a:pt x="281" y="348"/>
                </a:lnTo>
                <a:lnTo>
                  <a:pt x="302" y="352"/>
                </a:lnTo>
                <a:lnTo>
                  <a:pt x="324" y="354"/>
                </a:lnTo>
                <a:lnTo>
                  <a:pt x="346" y="357"/>
                </a:lnTo>
                <a:lnTo>
                  <a:pt x="367" y="358"/>
                </a:lnTo>
                <a:lnTo>
                  <a:pt x="391" y="360"/>
                </a:lnTo>
                <a:lnTo>
                  <a:pt x="413" y="361"/>
                </a:lnTo>
                <a:lnTo>
                  <a:pt x="437" y="362"/>
                </a:lnTo>
                <a:lnTo>
                  <a:pt x="460" y="362"/>
                </a:lnTo>
                <a:lnTo>
                  <a:pt x="485" y="362"/>
                </a:lnTo>
                <a:lnTo>
                  <a:pt x="508" y="361"/>
                </a:lnTo>
                <a:lnTo>
                  <a:pt x="530" y="361"/>
                </a:lnTo>
                <a:lnTo>
                  <a:pt x="554" y="358"/>
                </a:lnTo>
                <a:lnTo>
                  <a:pt x="575" y="357"/>
                </a:lnTo>
                <a:lnTo>
                  <a:pt x="598" y="354"/>
                </a:lnTo>
                <a:lnTo>
                  <a:pt x="619" y="352"/>
                </a:lnTo>
                <a:lnTo>
                  <a:pt x="640" y="348"/>
                </a:lnTo>
                <a:lnTo>
                  <a:pt x="661" y="344"/>
                </a:lnTo>
                <a:lnTo>
                  <a:pt x="680" y="340"/>
                </a:lnTo>
                <a:lnTo>
                  <a:pt x="700" y="336"/>
                </a:lnTo>
                <a:lnTo>
                  <a:pt x="718" y="331"/>
                </a:lnTo>
                <a:lnTo>
                  <a:pt x="736" y="327"/>
                </a:lnTo>
                <a:lnTo>
                  <a:pt x="753" y="320"/>
                </a:lnTo>
                <a:lnTo>
                  <a:pt x="770" y="315"/>
                </a:lnTo>
                <a:lnTo>
                  <a:pt x="786" y="310"/>
                </a:lnTo>
                <a:lnTo>
                  <a:pt x="801" y="303"/>
                </a:lnTo>
                <a:lnTo>
                  <a:pt x="816" y="297"/>
                </a:lnTo>
                <a:lnTo>
                  <a:pt x="830" y="289"/>
                </a:lnTo>
                <a:lnTo>
                  <a:pt x="843" y="282"/>
                </a:lnTo>
                <a:lnTo>
                  <a:pt x="855" y="274"/>
                </a:lnTo>
                <a:lnTo>
                  <a:pt x="865" y="268"/>
                </a:lnTo>
                <a:lnTo>
                  <a:pt x="876" y="260"/>
                </a:lnTo>
                <a:lnTo>
                  <a:pt x="886" y="251"/>
                </a:lnTo>
                <a:lnTo>
                  <a:pt x="893" y="243"/>
                </a:lnTo>
                <a:lnTo>
                  <a:pt x="901" y="235"/>
                </a:lnTo>
                <a:lnTo>
                  <a:pt x="907" y="226"/>
                </a:lnTo>
                <a:lnTo>
                  <a:pt x="909" y="222"/>
                </a:lnTo>
                <a:lnTo>
                  <a:pt x="912" y="217"/>
                </a:lnTo>
                <a:lnTo>
                  <a:pt x="914" y="213"/>
                </a:lnTo>
                <a:lnTo>
                  <a:pt x="917" y="209"/>
                </a:lnTo>
                <a:lnTo>
                  <a:pt x="918" y="204"/>
                </a:lnTo>
                <a:lnTo>
                  <a:pt x="919" y="200"/>
                </a:lnTo>
                <a:lnTo>
                  <a:pt x="920" y="195"/>
                </a:lnTo>
                <a:lnTo>
                  <a:pt x="921" y="191"/>
                </a:lnTo>
                <a:lnTo>
                  <a:pt x="921" y="185"/>
                </a:lnTo>
                <a:lnTo>
                  <a:pt x="922" y="182"/>
                </a:lnTo>
              </a:path>
            </a:pathLst>
          </a:custGeom>
          <a:solidFill>
            <a:srgbClr val="00FFFF">
              <a:alpha val="100000"/>
            </a:srgbClr>
          </a:solidFill>
          <a:ln w="23813" cap="flat" cmpd="sng">
            <a:solidFill>
              <a:srgbClr val="000000">
                <a:alpha val="100000"/>
              </a:srgbClr>
            </a:solidFill>
            <a:prstDash val="solid"/>
            <a:round/>
            <a:headEnd type="none" w="med" len="med"/>
            <a:tailEnd type="none" w="med" len="med"/>
          </a:ln>
        </p:spPr>
        <p:txBody>
          <a:bodyPr/>
          <a:p>
            <a:endParaRPr lang="zh-CN" altLang="en-US"/>
          </a:p>
        </p:txBody>
      </p:sp>
      <p:sp>
        <p:nvSpPr>
          <p:cNvPr id="25607" name="Rectangle 14"/>
          <p:cNvSpPr/>
          <p:nvPr/>
        </p:nvSpPr>
        <p:spPr>
          <a:xfrm>
            <a:off x="2125663" y="2327275"/>
            <a:ext cx="101854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需求分析</a:t>
            </a:r>
            <a:endParaRPr lang="zh-CN" altLang="en-US" sz="2000" b="1" dirty="0">
              <a:ea typeface="宋体" pitchFamily="2" charset="-122"/>
            </a:endParaRPr>
          </a:p>
        </p:txBody>
      </p:sp>
      <p:sp>
        <p:nvSpPr>
          <p:cNvPr id="25608" name="Rectangle 15"/>
          <p:cNvSpPr/>
          <p:nvPr/>
        </p:nvSpPr>
        <p:spPr>
          <a:xfrm>
            <a:off x="4103688" y="3306763"/>
            <a:ext cx="1368425" cy="468312"/>
          </a:xfrm>
          <a:prstGeom prst="rect">
            <a:avLst/>
          </a:prstGeom>
          <a:solidFill>
            <a:srgbClr val="FFFFFF"/>
          </a:solidFill>
          <a:ln w="9525">
            <a:noFill/>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09" name="Rectangle 16"/>
          <p:cNvSpPr/>
          <p:nvPr/>
        </p:nvSpPr>
        <p:spPr>
          <a:xfrm>
            <a:off x="4103688" y="3306763"/>
            <a:ext cx="1631950" cy="468312"/>
          </a:xfrm>
          <a:prstGeom prst="rect">
            <a:avLst/>
          </a:prstGeom>
          <a:solidFill>
            <a:srgbClr val="99CC00"/>
          </a:solidFill>
          <a:ln w="23813" cap="flat" cmpd="sng">
            <a:solidFill>
              <a:srgbClr val="000000"/>
            </a:solidFill>
            <a:prstDash val="solid"/>
            <a:miter/>
            <a:headEnd type="none" w="med" len="med"/>
            <a:tailEnd type="none" w="med" len="med"/>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10" name="Rectangle 17"/>
          <p:cNvSpPr/>
          <p:nvPr/>
        </p:nvSpPr>
        <p:spPr>
          <a:xfrm>
            <a:off x="4151313" y="3394075"/>
            <a:ext cx="152781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集成测试设计</a:t>
            </a:r>
            <a:endParaRPr lang="zh-CN" altLang="en-US" sz="2000" b="1" dirty="0">
              <a:ea typeface="宋体" pitchFamily="2" charset="-122"/>
            </a:endParaRPr>
          </a:p>
        </p:txBody>
      </p:sp>
      <p:sp>
        <p:nvSpPr>
          <p:cNvPr id="25611" name="Freeform 18"/>
          <p:cNvSpPr/>
          <p:nvPr/>
        </p:nvSpPr>
        <p:spPr>
          <a:xfrm>
            <a:off x="2574925" y="3270250"/>
            <a:ext cx="1422400" cy="544513"/>
          </a:xfrm>
          <a:custGeom>
            <a:avLst/>
            <a:gdLst>
              <a:gd name="txL" fmla="*/ 0 w 922"/>
              <a:gd name="txT" fmla="*/ 0 h 363"/>
              <a:gd name="txR" fmla="*/ 922 w 922"/>
              <a:gd name="txB" fmla="*/ 363 h 36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2" h="363">
                <a:moveTo>
                  <a:pt x="922" y="181"/>
                </a:moveTo>
                <a:lnTo>
                  <a:pt x="921" y="177"/>
                </a:lnTo>
                <a:lnTo>
                  <a:pt x="921" y="172"/>
                </a:lnTo>
                <a:lnTo>
                  <a:pt x="920" y="167"/>
                </a:lnTo>
                <a:lnTo>
                  <a:pt x="919" y="163"/>
                </a:lnTo>
                <a:lnTo>
                  <a:pt x="917" y="159"/>
                </a:lnTo>
                <a:lnTo>
                  <a:pt x="916" y="154"/>
                </a:lnTo>
                <a:lnTo>
                  <a:pt x="914" y="150"/>
                </a:lnTo>
                <a:lnTo>
                  <a:pt x="912" y="144"/>
                </a:lnTo>
                <a:lnTo>
                  <a:pt x="909" y="140"/>
                </a:lnTo>
                <a:lnTo>
                  <a:pt x="907" y="137"/>
                </a:lnTo>
                <a:lnTo>
                  <a:pt x="900" y="127"/>
                </a:lnTo>
                <a:lnTo>
                  <a:pt x="893" y="120"/>
                </a:lnTo>
                <a:lnTo>
                  <a:pt x="885" y="110"/>
                </a:lnTo>
                <a:lnTo>
                  <a:pt x="876" y="103"/>
                </a:lnTo>
                <a:lnTo>
                  <a:pt x="865" y="95"/>
                </a:lnTo>
                <a:lnTo>
                  <a:pt x="855" y="87"/>
                </a:lnTo>
                <a:lnTo>
                  <a:pt x="843" y="80"/>
                </a:lnTo>
                <a:lnTo>
                  <a:pt x="830" y="72"/>
                </a:lnTo>
                <a:lnTo>
                  <a:pt x="816" y="66"/>
                </a:lnTo>
                <a:lnTo>
                  <a:pt x="801" y="59"/>
                </a:lnTo>
                <a:lnTo>
                  <a:pt x="786" y="53"/>
                </a:lnTo>
                <a:lnTo>
                  <a:pt x="770" y="48"/>
                </a:lnTo>
                <a:lnTo>
                  <a:pt x="753" y="41"/>
                </a:lnTo>
                <a:lnTo>
                  <a:pt x="736" y="36"/>
                </a:lnTo>
                <a:lnTo>
                  <a:pt x="718" y="31"/>
                </a:lnTo>
                <a:lnTo>
                  <a:pt x="700" y="27"/>
                </a:lnTo>
                <a:lnTo>
                  <a:pt x="680" y="21"/>
                </a:lnTo>
                <a:lnTo>
                  <a:pt x="660" y="17"/>
                </a:lnTo>
                <a:lnTo>
                  <a:pt x="640" y="13"/>
                </a:lnTo>
                <a:lnTo>
                  <a:pt x="619" y="11"/>
                </a:lnTo>
                <a:lnTo>
                  <a:pt x="597" y="8"/>
                </a:lnTo>
                <a:lnTo>
                  <a:pt x="575" y="6"/>
                </a:lnTo>
                <a:lnTo>
                  <a:pt x="554" y="3"/>
                </a:lnTo>
                <a:lnTo>
                  <a:pt x="530" y="2"/>
                </a:lnTo>
                <a:lnTo>
                  <a:pt x="508" y="0"/>
                </a:lnTo>
                <a:lnTo>
                  <a:pt x="484" y="0"/>
                </a:lnTo>
                <a:lnTo>
                  <a:pt x="460" y="0"/>
                </a:lnTo>
                <a:lnTo>
                  <a:pt x="436" y="0"/>
                </a:lnTo>
                <a:lnTo>
                  <a:pt x="413" y="0"/>
                </a:lnTo>
                <a:lnTo>
                  <a:pt x="391" y="2"/>
                </a:lnTo>
                <a:lnTo>
                  <a:pt x="367" y="3"/>
                </a:lnTo>
                <a:lnTo>
                  <a:pt x="346" y="6"/>
                </a:lnTo>
                <a:lnTo>
                  <a:pt x="323" y="8"/>
                </a:lnTo>
                <a:lnTo>
                  <a:pt x="302" y="11"/>
                </a:lnTo>
                <a:lnTo>
                  <a:pt x="281" y="13"/>
                </a:lnTo>
                <a:lnTo>
                  <a:pt x="260" y="17"/>
                </a:lnTo>
                <a:lnTo>
                  <a:pt x="241" y="21"/>
                </a:lnTo>
                <a:lnTo>
                  <a:pt x="222" y="27"/>
                </a:lnTo>
                <a:lnTo>
                  <a:pt x="203" y="31"/>
                </a:lnTo>
                <a:lnTo>
                  <a:pt x="185" y="36"/>
                </a:lnTo>
                <a:lnTo>
                  <a:pt x="168" y="41"/>
                </a:lnTo>
                <a:lnTo>
                  <a:pt x="151" y="48"/>
                </a:lnTo>
                <a:lnTo>
                  <a:pt x="135" y="53"/>
                </a:lnTo>
                <a:lnTo>
                  <a:pt x="120" y="59"/>
                </a:lnTo>
                <a:lnTo>
                  <a:pt x="105" y="66"/>
                </a:lnTo>
                <a:lnTo>
                  <a:pt x="91" y="72"/>
                </a:lnTo>
                <a:lnTo>
                  <a:pt x="78" y="80"/>
                </a:lnTo>
                <a:lnTo>
                  <a:pt x="66" y="87"/>
                </a:lnTo>
                <a:lnTo>
                  <a:pt x="56" y="95"/>
                </a:lnTo>
                <a:lnTo>
                  <a:pt x="45" y="103"/>
                </a:lnTo>
                <a:lnTo>
                  <a:pt x="35" y="110"/>
                </a:lnTo>
                <a:lnTo>
                  <a:pt x="28" y="120"/>
                </a:lnTo>
                <a:lnTo>
                  <a:pt x="20" y="127"/>
                </a:lnTo>
                <a:lnTo>
                  <a:pt x="14" y="137"/>
                </a:lnTo>
                <a:lnTo>
                  <a:pt x="12" y="140"/>
                </a:lnTo>
                <a:lnTo>
                  <a:pt x="9" y="144"/>
                </a:lnTo>
                <a:lnTo>
                  <a:pt x="7" y="150"/>
                </a:lnTo>
                <a:lnTo>
                  <a:pt x="4" y="154"/>
                </a:lnTo>
                <a:lnTo>
                  <a:pt x="3" y="159"/>
                </a:lnTo>
                <a:lnTo>
                  <a:pt x="2" y="163"/>
                </a:lnTo>
                <a:lnTo>
                  <a:pt x="1" y="167"/>
                </a:lnTo>
                <a:lnTo>
                  <a:pt x="0" y="172"/>
                </a:lnTo>
                <a:lnTo>
                  <a:pt x="0" y="177"/>
                </a:lnTo>
                <a:lnTo>
                  <a:pt x="0" y="181"/>
                </a:lnTo>
                <a:lnTo>
                  <a:pt x="0" y="186"/>
                </a:lnTo>
                <a:lnTo>
                  <a:pt x="0" y="190"/>
                </a:lnTo>
                <a:lnTo>
                  <a:pt x="1" y="195"/>
                </a:lnTo>
                <a:lnTo>
                  <a:pt x="2" y="199"/>
                </a:lnTo>
                <a:lnTo>
                  <a:pt x="3" y="205"/>
                </a:lnTo>
                <a:lnTo>
                  <a:pt x="4" y="209"/>
                </a:lnTo>
                <a:lnTo>
                  <a:pt x="7" y="214"/>
                </a:lnTo>
                <a:lnTo>
                  <a:pt x="9" y="218"/>
                </a:lnTo>
                <a:lnTo>
                  <a:pt x="12" y="222"/>
                </a:lnTo>
                <a:lnTo>
                  <a:pt x="14" y="227"/>
                </a:lnTo>
                <a:lnTo>
                  <a:pt x="20" y="235"/>
                </a:lnTo>
                <a:lnTo>
                  <a:pt x="28" y="244"/>
                </a:lnTo>
                <a:lnTo>
                  <a:pt x="35" y="252"/>
                </a:lnTo>
                <a:lnTo>
                  <a:pt x="45" y="260"/>
                </a:lnTo>
                <a:lnTo>
                  <a:pt x="56" y="267"/>
                </a:lnTo>
                <a:lnTo>
                  <a:pt x="66" y="275"/>
                </a:lnTo>
                <a:lnTo>
                  <a:pt x="78" y="283"/>
                </a:lnTo>
                <a:lnTo>
                  <a:pt x="91" y="290"/>
                </a:lnTo>
                <a:lnTo>
                  <a:pt x="105" y="296"/>
                </a:lnTo>
                <a:lnTo>
                  <a:pt x="120" y="303"/>
                </a:lnTo>
                <a:lnTo>
                  <a:pt x="135" y="309"/>
                </a:lnTo>
                <a:lnTo>
                  <a:pt x="151" y="316"/>
                </a:lnTo>
                <a:lnTo>
                  <a:pt x="168" y="321"/>
                </a:lnTo>
                <a:lnTo>
                  <a:pt x="185" y="326"/>
                </a:lnTo>
                <a:lnTo>
                  <a:pt x="203" y="332"/>
                </a:lnTo>
                <a:lnTo>
                  <a:pt x="222" y="337"/>
                </a:lnTo>
                <a:lnTo>
                  <a:pt x="241" y="341"/>
                </a:lnTo>
                <a:lnTo>
                  <a:pt x="260" y="345"/>
                </a:lnTo>
                <a:lnTo>
                  <a:pt x="281" y="349"/>
                </a:lnTo>
                <a:lnTo>
                  <a:pt x="302" y="351"/>
                </a:lnTo>
                <a:lnTo>
                  <a:pt x="323" y="354"/>
                </a:lnTo>
                <a:lnTo>
                  <a:pt x="346" y="356"/>
                </a:lnTo>
                <a:lnTo>
                  <a:pt x="367" y="359"/>
                </a:lnTo>
                <a:lnTo>
                  <a:pt x="391" y="360"/>
                </a:lnTo>
                <a:lnTo>
                  <a:pt x="413" y="362"/>
                </a:lnTo>
                <a:lnTo>
                  <a:pt x="436" y="362"/>
                </a:lnTo>
                <a:lnTo>
                  <a:pt x="460" y="363"/>
                </a:lnTo>
                <a:lnTo>
                  <a:pt x="484" y="362"/>
                </a:lnTo>
                <a:lnTo>
                  <a:pt x="508" y="362"/>
                </a:lnTo>
                <a:lnTo>
                  <a:pt x="530" y="360"/>
                </a:lnTo>
                <a:lnTo>
                  <a:pt x="554" y="359"/>
                </a:lnTo>
                <a:lnTo>
                  <a:pt x="575" y="356"/>
                </a:lnTo>
                <a:lnTo>
                  <a:pt x="597" y="354"/>
                </a:lnTo>
                <a:lnTo>
                  <a:pt x="619" y="351"/>
                </a:lnTo>
                <a:lnTo>
                  <a:pt x="640" y="349"/>
                </a:lnTo>
                <a:lnTo>
                  <a:pt x="660" y="345"/>
                </a:lnTo>
                <a:lnTo>
                  <a:pt x="680" y="341"/>
                </a:lnTo>
                <a:lnTo>
                  <a:pt x="700" y="337"/>
                </a:lnTo>
                <a:lnTo>
                  <a:pt x="718" y="332"/>
                </a:lnTo>
                <a:lnTo>
                  <a:pt x="736" y="326"/>
                </a:lnTo>
                <a:lnTo>
                  <a:pt x="753" y="321"/>
                </a:lnTo>
                <a:lnTo>
                  <a:pt x="770" y="316"/>
                </a:lnTo>
                <a:lnTo>
                  <a:pt x="786" y="309"/>
                </a:lnTo>
                <a:lnTo>
                  <a:pt x="801" y="303"/>
                </a:lnTo>
                <a:lnTo>
                  <a:pt x="816" y="296"/>
                </a:lnTo>
                <a:lnTo>
                  <a:pt x="830" y="290"/>
                </a:lnTo>
                <a:lnTo>
                  <a:pt x="843" y="283"/>
                </a:lnTo>
                <a:lnTo>
                  <a:pt x="855" y="275"/>
                </a:lnTo>
                <a:lnTo>
                  <a:pt x="865" y="267"/>
                </a:lnTo>
                <a:lnTo>
                  <a:pt x="876" y="260"/>
                </a:lnTo>
                <a:lnTo>
                  <a:pt x="885" y="252"/>
                </a:lnTo>
                <a:lnTo>
                  <a:pt x="893" y="244"/>
                </a:lnTo>
                <a:lnTo>
                  <a:pt x="900" y="235"/>
                </a:lnTo>
                <a:lnTo>
                  <a:pt x="907" y="227"/>
                </a:lnTo>
                <a:lnTo>
                  <a:pt x="909" y="222"/>
                </a:lnTo>
                <a:lnTo>
                  <a:pt x="912" y="218"/>
                </a:lnTo>
                <a:lnTo>
                  <a:pt x="914" y="214"/>
                </a:lnTo>
                <a:lnTo>
                  <a:pt x="916" y="209"/>
                </a:lnTo>
                <a:lnTo>
                  <a:pt x="917" y="205"/>
                </a:lnTo>
                <a:lnTo>
                  <a:pt x="919" y="199"/>
                </a:lnTo>
                <a:lnTo>
                  <a:pt x="920" y="195"/>
                </a:lnTo>
                <a:lnTo>
                  <a:pt x="921" y="190"/>
                </a:lnTo>
                <a:lnTo>
                  <a:pt x="921" y="186"/>
                </a:lnTo>
                <a:lnTo>
                  <a:pt x="922" y="181"/>
                </a:lnTo>
                <a:close/>
              </a:path>
            </a:pathLst>
          </a:custGeom>
          <a:solidFill>
            <a:srgbClr val="FFFFFF">
              <a:alpha val="100000"/>
            </a:srgbClr>
          </a:solidFill>
          <a:ln w="9525">
            <a:noFill/>
          </a:ln>
        </p:spPr>
        <p:txBody>
          <a:bodyPr/>
          <a:p>
            <a:endParaRPr lang="zh-CN" altLang="en-US"/>
          </a:p>
        </p:txBody>
      </p:sp>
      <p:sp>
        <p:nvSpPr>
          <p:cNvPr id="25612" name="Freeform 19"/>
          <p:cNvSpPr/>
          <p:nvPr/>
        </p:nvSpPr>
        <p:spPr>
          <a:xfrm>
            <a:off x="2574925" y="3270250"/>
            <a:ext cx="1422400" cy="544513"/>
          </a:xfrm>
          <a:custGeom>
            <a:avLst/>
            <a:gdLst>
              <a:gd name="txL" fmla="*/ 0 w 922"/>
              <a:gd name="txT" fmla="*/ 0 h 363"/>
              <a:gd name="txR" fmla="*/ 922 w 922"/>
              <a:gd name="txB" fmla="*/ 363 h 36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2" h="363">
                <a:moveTo>
                  <a:pt x="922" y="181"/>
                </a:moveTo>
                <a:lnTo>
                  <a:pt x="921" y="177"/>
                </a:lnTo>
                <a:lnTo>
                  <a:pt x="921" y="172"/>
                </a:lnTo>
                <a:lnTo>
                  <a:pt x="920" y="167"/>
                </a:lnTo>
                <a:lnTo>
                  <a:pt x="919" y="163"/>
                </a:lnTo>
                <a:lnTo>
                  <a:pt x="917" y="159"/>
                </a:lnTo>
                <a:lnTo>
                  <a:pt x="916" y="154"/>
                </a:lnTo>
                <a:lnTo>
                  <a:pt x="914" y="150"/>
                </a:lnTo>
                <a:lnTo>
                  <a:pt x="912" y="144"/>
                </a:lnTo>
                <a:lnTo>
                  <a:pt x="909" y="140"/>
                </a:lnTo>
                <a:lnTo>
                  <a:pt x="907" y="137"/>
                </a:lnTo>
                <a:lnTo>
                  <a:pt x="900" y="127"/>
                </a:lnTo>
                <a:lnTo>
                  <a:pt x="893" y="120"/>
                </a:lnTo>
                <a:lnTo>
                  <a:pt x="885" y="110"/>
                </a:lnTo>
                <a:lnTo>
                  <a:pt x="876" y="103"/>
                </a:lnTo>
                <a:lnTo>
                  <a:pt x="865" y="95"/>
                </a:lnTo>
                <a:lnTo>
                  <a:pt x="855" y="87"/>
                </a:lnTo>
                <a:lnTo>
                  <a:pt x="843" y="80"/>
                </a:lnTo>
                <a:lnTo>
                  <a:pt x="830" y="72"/>
                </a:lnTo>
                <a:lnTo>
                  <a:pt x="816" y="66"/>
                </a:lnTo>
                <a:lnTo>
                  <a:pt x="801" y="59"/>
                </a:lnTo>
                <a:lnTo>
                  <a:pt x="786" y="53"/>
                </a:lnTo>
                <a:lnTo>
                  <a:pt x="770" y="48"/>
                </a:lnTo>
                <a:lnTo>
                  <a:pt x="753" y="41"/>
                </a:lnTo>
                <a:lnTo>
                  <a:pt x="736" y="36"/>
                </a:lnTo>
                <a:lnTo>
                  <a:pt x="718" y="31"/>
                </a:lnTo>
                <a:lnTo>
                  <a:pt x="700" y="27"/>
                </a:lnTo>
                <a:lnTo>
                  <a:pt x="680" y="21"/>
                </a:lnTo>
                <a:lnTo>
                  <a:pt x="660" y="17"/>
                </a:lnTo>
                <a:lnTo>
                  <a:pt x="640" y="13"/>
                </a:lnTo>
                <a:lnTo>
                  <a:pt x="619" y="11"/>
                </a:lnTo>
                <a:lnTo>
                  <a:pt x="597" y="8"/>
                </a:lnTo>
                <a:lnTo>
                  <a:pt x="575" y="6"/>
                </a:lnTo>
                <a:lnTo>
                  <a:pt x="554" y="3"/>
                </a:lnTo>
                <a:lnTo>
                  <a:pt x="530" y="2"/>
                </a:lnTo>
                <a:lnTo>
                  <a:pt x="508" y="0"/>
                </a:lnTo>
                <a:lnTo>
                  <a:pt x="484" y="0"/>
                </a:lnTo>
                <a:lnTo>
                  <a:pt x="460" y="0"/>
                </a:lnTo>
                <a:lnTo>
                  <a:pt x="436" y="0"/>
                </a:lnTo>
                <a:lnTo>
                  <a:pt x="413" y="0"/>
                </a:lnTo>
                <a:lnTo>
                  <a:pt x="391" y="2"/>
                </a:lnTo>
                <a:lnTo>
                  <a:pt x="367" y="3"/>
                </a:lnTo>
                <a:lnTo>
                  <a:pt x="346" y="6"/>
                </a:lnTo>
                <a:lnTo>
                  <a:pt x="323" y="8"/>
                </a:lnTo>
                <a:lnTo>
                  <a:pt x="302" y="11"/>
                </a:lnTo>
                <a:lnTo>
                  <a:pt x="281" y="13"/>
                </a:lnTo>
                <a:lnTo>
                  <a:pt x="260" y="17"/>
                </a:lnTo>
                <a:lnTo>
                  <a:pt x="241" y="21"/>
                </a:lnTo>
                <a:lnTo>
                  <a:pt x="222" y="27"/>
                </a:lnTo>
                <a:lnTo>
                  <a:pt x="203" y="31"/>
                </a:lnTo>
                <a:lnTo>
                  <a:pt x="185" y="36"/>
                </a:lnTo>
                <a:lnTo>
                  <a:pt x="168" y="41"/>
                </a:lnTo>
                <a:lnTo>
                  <a:pt x="151" y="48"/>
                </a:lnTo>
                <a:lnTo>
                  <a:pt x="135" y="53"/>
                </a:lnTo>
                <a:lnTo>
                  <a:pt x="120" y="59"/>
                </a:lnTo>
                <a:lnTo>
                  <a:pt x="105" y="66"/>
                </a:lnTo>
                <a:lnTo>
                  <a:pt x="91" y="72"/>
                </a:lnTo>
                <a:lnTo>
                  <a:pt x="78" y="80"/>
                </a:lnTo>
                <a:lnTo>
                  <a:pt x="66" y="87"/>
                </a:lnTo>
                <a:lnTo>
                  <a:pt x="56" y="95"/>
                </a:lnTo>
                <a:lnTo>
                  <a:pt x="45" y="103"/>
                </a:lnTo>
                <a:lnTo>
                  <a:pt x="35" y="110"/>
                </a:lnTo>
                <a:lnTo>
                  <a:pt x="28" y="120"/>
                </a:lnTo>
                <a:lnTo>
                  <a:pt x="20" y="127"/>
                </a:lnTo>
                <a:lnTo>
                  <a:pt x="14" y="137"/>
                </a:lnTo>
                <a:lnTo>
                  <a:pt x="12" y="140"/>
                </a:lnTo>
                <a:lnTo>
                  <a:pt x="9" y="144"/>
                </a:lnTo>
                <a:lnTo>
                  <a:pt x="7" y="150"/>
                </a:lnTo>
                <a:lnTo>
                  <a:pt x="4" y="154"/>
                </a:lnTo>
                <a:lnTo>
                  <a:pt x="3" y="159"/>
                </a:lnTo>
                <a:lnTo>
                  <a:pt x="2" y="163"/>
                </a:lnTo>
                <a:lnTo>
                  <a:pt x="1" y="167"/>
                </a:lnTo>
                <a:lnTo>
                  <a:pt x="0" y="172"/>
                </a:lnTo>
                <a:lnTo>
                  <a:pt x="0" y="177"/>
                </a:lnTo>
                <a:lnTo>
                  <a:pt x="0" y="181"/>
                </a:lnTo>
                <a:lnTo>
                  <a:pt x="0" y="186"/>
                </a:lnTo>
                <a:lnTo>
                  <a:pt x="0" y="190"/>
                </a:lnTo>
                <a:lnTo>
                  <a:pt x="1" y="195"/>
                </a:lnTo>
                <a:lnTo>
                  <a:pt x="2" y="199"/>
                </a:lnTo>
                <a:lnTo>
                  <a:pt x="3" y="205"/>
                </a:lnTo>
                <a:lnTo>
                  <a:pt x="4" y="209"/>
                </a:lnTo>
                <a:lnTo>
                  <a:pt x="7" y="214"/>
                </a:lnTo>
                <a:lnTo>
                  <a:pt x="9" y="218"/>
                </a:lnTo>
                <a:lnTo>
                  <a:pt x="12" y="222"/>
                </a:lnTo>
                <a:lnTo>
                  <a:pt x="14" y="227"/>
                </a:lnTo>
                <a:lnTo>
                  <a:pt x="20" y="235"/>
                </a:lnTo>
                <a:lnTo>
                  <a:pt x="28" y="244"/>
                </a:lnTo>
                <a:lnTo>
                  <a:pt x="35" y="252"/>
                </a:lnTo>
                <a:lnTo>
                  <a:pt x="45" y="260"/>
                </a:lnTo>
                <a:lnTo>
                  <a:pt x="56" y="267"/>
                </a:lnTo>
                <a:lnTo>
                  <a:pt x="66" y="275"/>
                </a:lnTo>
                <a:lnTo>
                  <a:pt x="78" y="283"/>
                </a:lnTo>
                <a:lnTo>
                  <a:pt x="91" y="290"/>
                </a:lnTo>
                <a:lnTo>
                  <a:pt x="105" y="296"/>
                </a:lnTo>
                <a:lnTo>
                  <a:pt x="120" y="303"/>
                </a:lnTo>
                <a:lnTo>
                  <a:pt x="135" y="309"/>
                </a:lnTo>
                <a:lnTo>
                  <a:pt x="151" y="316"/>
                </a:lnTo>
                <a:lnTo>
                  <a:pt x="168" y="321"/>
                </a:lnTo>
                <a:lnTo>
                  <a:pt x="185" y="326"/>
                </a:lnTo>
                <a:lnTo>
                  <a:pt x="203" y="332"/>
                </a:lnTo>
                <a:lnTo>
                  <a:pt x="222" y="337"/>
                </a:lnTo>
                <a:lnTo>
                  <a:pt x="241" y="341"/>
                </a:lnTo>
                <a:lnTo>
                  <a:pt x="260" y="345"/>
                </a:lnTo>
                <a:lnTo>
                  <a:pt x="281" y="349"/>
                </a:lnTo>
                <a:lnTo>
                  <a:pt x="302" y="351"/>
                </a:lnTo>
                <a:lnTo>
                  <a:pt x="323" y="354"/>
                </a:lnTo>
                <a:lnTo>
                  <a:pt x="346" y="356"/>
                </a:lnTo>
                <a:lnTo>
                  <a:pt x="367" y="359"/>
                </a:lnTo>
                <a:lnTo>
                  <a:pt x="391" y="360"/>
                </a:lnTo>
                <a:lnTo>
                  <a:pt x="413" y="362"/>
                </a:lnTo>
                <a:lnTo>
                  <a:pt x="436" y="362"/>
                </a:lnTo>
                <a:lnTo>
                  <a:pt x="460" y="363"/>
                </a:lnTo>
                <a:lnTo>
                  <a:pt x="484" y="362"/>
                </a:lnTo>
                <a:lnTo>
                  <a:pt x="508" y="362"/>
                </a:lnTo>
                <a:lnTo>
                  <a:pt x="530" y="360"/>
                </a:lnTo>
                <a:lnTo>
                  <a:pt x="554" y="359"/>
                </a:lnTo>
                <a:lnTo>
                  <a:pt x="575" y="356"/>
                </a:lnTo>
                <a:lnTo>
                  <a:pt x="597" y="354"/>
                </a:lnTo>
                <a:lnTo>
                  <a:pt x="619" y="351"/>
                </a:lnTo>
                <a:lnTo>
                  <a:pt x="640" y="349"/>
                </a:lnTo>
                <a:lnTo>
                  <a:pt x="660" y="345"/>
                </a:lnTo>
                <a:lnTo>
                  <a:pt x="680" y="341"/>
                </a:lnTo>
                <a:lnTo>
                  <a:pt x="700" y="337"/>
                </a:lnTo>
                <a:lnTo>
                  <a:pt x="718" y="332"/>
                </a:lnTo>
                <a:lnTo>
                  <a:pt x="736" y="326"/>
                </a:lnTo>
                <a:lnTo>
                  <a:pt x="753" y="321"/>
                </a:lnTo>
                <a:lnTo>
                  <a:pt x="770" y="316"/>
                </a:lnTo>
                <a:lnTo>
                  <a:pt x="786" y="309"/>
                </a:lnTo>
                <a:lnTo>
                  <a:pt x="801" y="303"/>
                </a:lnTo>
                <a:lnTo>
                  <a:pt x="816" y="296"/>
                </a:lnTo>
                <a:lnTo>
                  <a:pt x="830" y="290"/>
                </a:lnTo>
                <a:lnTo>
                  <a:pt x="843" y="283"/>
                </a:lnTo>
                <a:lnTo>
                  <a:pt x="855" y="275"/>
                </a:lnTo>
                <a:lnTo>
                  <a:pt x="865" y="267"/>
                </a:lnTo>
                <a:lnTo>
                  <a:pt x="876" y="260"/>
                </a:lnTo>
                <a:lnTo>
                  <a:pt x="885" y="252"/>
                </a:lnTo>
                <a:lnTo>
                  <a:pt x="893" y="244"/>
                </a:lnTo>
                <a:lnTo>
                  <a:pt x="900" y="235"/>
                </a:lnTo>
                <a:lnTo>
                  <a:pt x="907" y="227"/>
                </a:lnTo>
                <a:lnTo>
                  <a:pt x="909" y="222"/>
                </a:lnTo>
                <a:lnTo>
                  <a:pt x="912" y="218"/>
                </a:lnTo>
                <a:lnTo>
                  <a:pt x="914" y="214"/>
                </a:lnTo>
                <a:lnTo>
                  <a:pt x="916" y="209"/>
                </a:lnTo>
                <a:lnTo>
                  <a:pt x="917" y="205"/>
                </a:lnTo>
                <a:lnTo>
                  <a:pt x="919" y="199"/>
                </a:lnTo>
                <a:lnTo>
                  <a:pt x="920" y="195"/>
                </a:lnTo>
                <a:lnTo>
                  <a:pt x="921" y="190"/>
                </a:lnTo>
                <a:lnTo>
                  <a:pt x="921" y="186"/>
                </a:lnTo>
                <a:lnTo>
                  <a:pt x="922" y="181"/>
                </a:lnTo>
              </a:path>
            </a:pathLst>
          </a:custGeom>
          <a:solidFill>
            <a:srgbClr val="00FFFF">
              <a:alpha val="100000"/>
            </a:srgbClr>
          </a:solidFill>
          <a:ln w="23813" cap="flat" cmpd="sng">
            <a:solidFill>
              <a:srgbClr val="000000">
                <a:alpha val="100000"/>
              </a:srgbClr>
            </a:solidFill>
            <a:prstDash val="solid"/>
            <a:round/>
            <a:headEnd type="none" w="med" len="med"/>
            <a:tailEnd type="none" w="med" len="med"/>
          </a:ln>
        </p:spPr>
        <p:txBody>
          <a:bodyPr/>
          <a:p>
            <a:endParaRPr lang="zh-CN" altLang="en-US"/>
          </a:p>
        </p:txBody>
      </p:sp>
      <p:sp>
        <p:nvSpPr>
          <p:cNvPr id="25613" name="Rectangle 20"/>
          <p:cNvSpPr/>
          <p:nvPr/>
        </p:nvSpPr>
        <p:spPr>
          <a:xfrm>
            <a:off x="2836863" y="3394075"/>
            <a:ext cx="101854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概要设计</a:t>
            </a:r>
            <a:endParaRPr lang="zh-CN" altLang="en-US" sz="2000" b="1" dirty="0">
              <a:ea typeface="宋体" pitchFamily="2" charset="-122"/>
            </a:endParaRPr>
          </a:p>
        </p:txBody>
      </p:sp>
      <p:sp>
        <p:nvSpPr>
          <p:cNvPr id="25614" name="Rectangle 21"/>
          <p:cNvSpPr/>
          <p:nvPr/>
        </p:nvSpPr>
        <p:spPr>
          <a:xfrm>
            <a:off x="4787900" y="4373563"/>
            <a:ext cx="1370013" cy="468312"/>
          </a:xfrm>
          <a:prstGeom prst="rect">
            <a:avLst/>
          </a:prstGeom>
          <a:solidFill>
            <a:srgbClr val="FFFFFF"/>
          </a:solidFill>
          <a:ln w="9525">
            <a:noFill/>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15" name="Rectangle 22"/>
          <p:cNvSpPr/>
          <p:nvPr/>
        </p:nvSpPr>
        <p:spPr>
          <a:xfrm>
            <a:off x="4787900" y="4373563"/>
            <a:ext cx="1668463" cy="468312"/>
          </a:xfrm>
          <a:prstGeom prst="rect">
            <a:avLst/>
          </a:prstGeom>
          <a:solidFill>
            <a:srgbClr val="99CC00"/>
          </a:solidFill>
          <a:ln w="23813" cap="flat" cmpd="sng">
            <a:solidFill>
              <a:srgbClr val="000000"/>
            </a:solidFill>
            <a:prstDash val="solid"/>
            <a:miter/>
            <a:headEnd type="none" w="med" len="med"/>
            <a:tailEnd type="none" w="med" len="med"/>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16" name="Rectangle 23"/>
          <p:cNvSpPr/>
          <p:nvPr/>
        </p:nvSpPr>
        <p:spPr>
          <a:xfrm>
            <a:off x="4872038" y="4457700"/>
            <a:ext cx="152781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单元测试设计</a:t>
            </a:r>
            <a:endParaRPr lang="zh-CN" altLang="en-US" sz="2000" b="1" dirty="0">
              <a:ea typeface="宋体" pitchFamily="2" charset="-122"/>
            </a:endParaRPr>
          </a:p>
        </p:txBody>
      </p:sp>
      <p:sp>
        <p:nvSpPr>
          <p:cNvPr id="25617" name="Freeform 24"/>
          <p:cNvSpPr/>
          <p:nvPr/>
        </p:nvSpPr>
        <p:spPr>
          <a:xfrm>
            <a:off x="3286125" y="4335463"/>
            <a:ext cx="1423988" cy="544512"/>
          </a:xfrm>
          <a:custGeom>
            <a:avLst/>
            <a:gdLst>
              <a:gd name="txL" fmla="*/ 0 w 922"/>
              <a:gd name="txT" fmla="*/ 0 h 363"/>
              <a:gd name="txR" fmla="*/ 922 w 922"/>
              <a:gd name="txB" fmla="*/ 363 h 36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2" h="363">
                <a:moveTo>
                  <a:pt x="922" y="182"/>
                </a:moveTo>
                <a:lnTo>
                  <a:pt x="920" y="177"/>
                </a:lnTo>
                <a:lnTo>
                  <a:pt x="920" y="173"/>
                </a:lnTo>
                <a:lnTo>
                  <a:pt x="919" y="167"/>
                </a:lnTo>
                <a:lnTo>
                  <a:pt x="918" y="164"/>
                </a:lnTo>
                <a:lnTo>
                  <a:pt x="917" y="158"/>
                </a:lnTo>
                <a:lnTo>
                  <a:pt x="916" y="154"/>
                </a:lnTo>
                <a:lnTo>
                  <a:pt x="914" y="149"/>
                </a:lnTo>
                <a:lnTo>
                  <a:pt x="912" y="145"/>
                </a:lnTo>
                <a:lnTo>
                  <a:pt x="909" y="140"/>
                </a:lnTo>
                <a:lnTo>
                  <a:pt x="907" y="136"/>
                </a:lnTo>
                <a:lnTo>
                  <a:pt x="900" y="128"/>
                </a:lnTo>
                <a:lnTo>
                  <a:pt x="893" y="119"/>
                </a:lnTo>
                <a:lnTo>
                  <a:pt x="885" y="111"/>
                </a:lnTo>
                <a:lnTo>
                  <a:pt x="876" y="103"/>
                </a:lnTo>
                <a:lnTo>
                  <a:pt x="865" y="95"/>
                </a:lnTo>
                <a:lnTo>
                  <a:pt x="854" y="88"/>
                </a:lnTo>
                <a:lnTo>
                  <a:pt x="843" y="80"/>
                </a:lnTo>
                <a:lnTo>
                  <a:pt x="830" y="73"/>
                </a:lnTo>
                <a:lnTo>
                  <a:pt x="816" y="67"/>
                </a:lnTo>
                <a:lnTo>
                  <a:pt x="801" y="60"/>
                </a:lnTo>
                <a:lnTo>
                  <a:pt x="786" y="54"/>
                </a:lnTo>
                <a:lnTo>
                  <a:pt x="770" y="47"/>
                </a:lnTo>
                <a:lnTo>
                  <a:pt x="753" y="42"/>
                </a:lnTo>
                <a:lnTo>
                  <a:pt x="736" y="37"/>
                </a:lnTo>
                <a:lnTo>
                  <a:pt x="718" y="31"/>
                </a:lnTo>
                <a:lnTo>
                  <a:pt x="700" y="26"/>
                </a:lnTo>
                <a:lnTo>
                  <a:pt x="679" y="22"/>
                </a:lnTo>
                <a:lnTo>
                  <a:pt x="660" y="18"/>
                </a:lnTo>
                <a:lnTo>
                  <a:pt x="640" y="14"/>
                </a:lnTo>
                <a:lnTo>
                  <a:pt x="619" y="12"/>
                </a:lnTo>
                <a:lnTo>
                  <a:pt x="597" y="8"/>
                </a:lnTo>
                <a:lnTo>
                  <a:pt x="575" y="5"/>
                </a:lnTo>
                <a:lnTo>
                  <a:pt x="554" y="4"/>
                </a:lnTo>
                <a:lnTo>
                  <a:pt x="530" y="3"/>
                </a:lnTo>
                <a:lnTo>
                  <a:pt x="508" y="1"/>
                </a:lnTo>
                <a:lnTo>
                  <a:pt x="484" y="0"/>
                </a:lnTo>
                <a:lnTo>
                  <a:pt x="460" y="0"/>
                </a:lnTo>
                <a:lnTo>
                  <a:pt x="436" y="0"/>
                </a:lnTo>
                <a:lnTo>
                  <a:pt x="413" y="1"/>
                </a:lnTo>
                <a:lnTo>
                  <a:pt x="390" y="3"/>
                </a:lnTo>
                <a:lnTo>
                  <a:pt x="367" y="4"/>
                </a:lnTo>
                <a:lnTo>
                  <a:pt x="346" y="6"/>
                </a:lnTo>
                <a:lnTo>
                  <a:pt x="323" y="8"/>
                </a:lnTo>
                <a:lnTo>
                  <a:pt x="302" y="12"/>
                </a:lnTo>
                <a:lnTo>
                  <a:pt x="280" y="14"/>
                </a:lnTo>
                <a:lnTo>
                  <a:pt x="260" y="18"/>
                </a:lnTo>
                <a:lnTo>
                  <a:pt x="241" y="22"/>
                </a:lnTo>
                <a:lnTo>
                  <a:pt x="222" y="26"/>
                </a:lnTo>
                <a:lnTo>
                  <a:pt x="203" y="31"/>
                </a:lnTo>
                <a:lnTo>
                  <a:pt x="184" y="37"/>
                </a:lnTo>
                <a:lnTo>
                  <a:pt x="167" y="42"/>
                </a:lnTo>
                <a:lnTo>
                  <a:pt x="150" y="47"/>
                </a:lnTo>
                <a:lnTo>
                  <a:pt x="134" y="54"/>
                </a:lnTo>
                <a:lnTo>
                  <a:pt x="119" y="60"/>
                </a:lnTo>
                <a:lnTo>
                  <a:pt x="104" y="67"/>
                </a:lnTo>
                <a:lnTo>
                  <a:pt x="91" y="73"/>
                </a:lnTo>
                <a:lnTo>
                  <a:pt x="78" y="80"/>
                </a:lnTo>
                <a:lnTo>
                  <a:pt x="66" y="88"/>
                </a:lnTo>
                <a:lnTo>
                  <a:pt x="55" y="95"/>
                </a:lnTo>
                <a:lnTo>
                  <a:pt x="45" y="103"/>
                </a:lnTo>
                <a:lnTo>
                  <a:pt x="35" y="111"/>
                </a:lnTo>
                <a:lnTo>
                  <a:pt x="28" y="119"/>
                </a:lnTo>
                <a:lnTo>
                  <a:pt x="20" y="128"/>
                </a:lnTo>
                <a:lnTo>
                  <a:pt x="14" y="136"/>
                </a:lnTo>
                <a:lnTo>
                  <a:pt x="12" y="140"/>
                </a:lnTo>
                <a:lnTo>
                  <a:pt x="8" y="145"/>
                </a:lnTo>
                <a:lnTo>
                  <a:pt x="6" y="149"/>
                </a:lnTo>
                <a:lnTo>
                  <a:pt x="4" y="154"/>
                </a:lnTo>
                <a:lnTo>
                  <a:pt x="3" y="158"/>
                </a:lnTo>
                <a:lnTo>
                  <a:pt x="2" y="164"/>
                </a:lnTo>
                <a:lnTo>
                  <a:pt x="1" y="167"/>
                </a:lnTo>
                <a:lnTo>
                  <a:pt x="0" y="173"/>
                </a:lnTo>
                <a:lnTo>
                  <a:pt x="0" y="177"/>
                </a:lnTo>
                <a:lnTo>
                  <a:pt x="0" y="182"/>
                </a:lnTo>
                <a:lnTo>
                  <a:pt x="0" y="186"/>
                </a:lnTo>
                <a:lnTo>
                  <a:pt x="0" y="191"/>
                </a:lnTo>
                <a:lnTo>
                  <a:pt x="1" y="195"/>
                </a:lnTo>
                <a:lnTo>
                  <a:pt x="2" y="200"/>
                </a:lnTo>
                <a:lnTo>
                  <a:pt x="3" y="204"/>
                </a:lnTo>
                <a:lnTo>
                  <a:pt x="4" y="209"/>
                </a:lnTo>
                <a:lnTo>
                  <a:pt x="6" y="213"/>
                </a:lnTo>
                <a:lnTo>
                  <a:pt x="8" y="219"/>
                </a:lnTo>
                <a:lnTo>
                  <a:pt x="12" y="222"/>
                </a:lnTo>
                <a:lnTo>
                  <a:pt x="14" y="226"/>
                </a:lnTo>
                <a:lnTo>
                  <a:pt x="20" y="236"/>
                </a:lnTo>
                <a:lnTo>
                  <a:pt x="28" y="243"/>
                </a:lnTo>
                <a:lnTo>
                  <a:pt x="35" y="253"/>
                </a:lnTo>
                <a:lnTo>
                  <a:pt x="45" y="260"/>
                </a:lnTo>
                <a:lnTo>
                  <a:pt x="55" y="268"/>
                </a:lnTo>
                <a:lnTo>
                  <a:pt x="66" y="276"/>
                </a:lnTo>
                <a:lnTo>
                  <a:pt x="78" y="283"/>
                </a:lnTo>
                <a:lnTo>
                  <a:pt x="91" y="291"/>
                </a:lnTo>
                <a:lnTo>
                  <a:pt x="104" y="297"/>
                </a:lnTo>
                <a:lnTo>
                  <a:pt x="119" y="304"/>
                </a:lnTo>
                <a:lnTo>
                  <a:pt x="134" y="310"/>
                </a:lnTo>
                <a:lnTo>
                  <a:pt x="150" y="315"/>
                </a:lnTo>
                <a:lnTo>
                  <a:pt x="167" y="322"/>
                </a:lnTo>
                <a:lnTo>
                  <a:pt x="184" y="327"/>
                </a:lnTo>
                <a:lnTo>
                  <a:pt x="203" y="332"/>
                </a:lnTo>
                <a:lnTo>
                  <a:pt x="222" y="336"/>
                </a:lnTo>
                <a:lnTo>
                  <a:pt x="241" y="342"/>
                </a:lnTo>
                <a:lnTo>
                  <a:pt x="260" y="346"/>
                </a:lnTo>
                <a:lnTo>
                  <a:pt x="280" y="348"/>
                </a:lnTo>
                <a:lnTo>
                  <a:pt x="302" y="352"/>
                </a:lnTo>
                <a:lnTo>
                  <a:pt x="323" y="355"/>
                </a:lnTo>
                <a:lnTo>
                  <a:pt x="346" y="357"/>
                </a:lnTo>
                <a:lnTo>
                  <a:pt x="367" y="359"/>
                </a:lnTo>
                <a:lnTo>
                  <a:pt x="390" y="361"/>
                </a:lnTo>
                <a:lnTo>
                  <a:pt x="413" y="361"/>
                </a:lnTo>
                <a:lnTo>
                  <a:pt x="436" y="363"/>
                </a:lnTo>
                <a:lnTo>
                  <a:pt x="460" y="363"/>
                </a:lnTo>
                <a:lnTo>
                  <a:pt x="484" y="363"/>
                </a:lnTo>
                <a:lnTo>
                  <a:pt x="508" y="363"/>
                </a:lnTo>
                <a:lnTo>
                  <a:pt x="530" y="361"/>
                </a:lnTo>
                <a:lnTo>
                  <a:pt x="554" y="359"/>
                </a:lnTo>
                <a:lnTo>
                  <a:pt x="575" y="357"/>
                </a:lnTo>
                <a:lnTo>
                  <a:pt x="597" y="355"/>
                </a:lnTo>
                <a:lnTo>
                  <a:pt x="619" y="352"/>
                </a:lnTo>
                <a:lnTo>
                  <a:pt x="640" y="348"/>
                </a:lnTo>
                <a:lnTo>
                  <a:pt x="660" y="346"/>
                </a:lnTo>
                <a:lnTo>
                  <a:pt x="679" y="342"/>
                </a:lnTo>
                <a:lnTo>
                  <a:pt x="700" y="336"/>
                </a:lnTo>
                <a:lnTo>
                  <a:pt x="718" y="332"/>
                </a:lnTo>
                <a:lnTo>
                  <a:pt x="736" y="327"/>
                </a:lnTo>
                <a:lnTo>
                  <a:pt x="753" y="322"/>
                </a:lnTo>
                <a:lnTo>
                  <a:pt x="770" y="315"/>
                </a:lnTo>
                <a:lnTo>
                  <a:pt x="786" y="310"/>
                </a:lnTo>
                <a:lnTo>
                  <a:pt x="801" y="304"/>
                </a:lnTo>
                <a:lnTo>
                  <a:pt x="816" y="297"/>
                </a:lnTo>
                <a:lnTo>
                  <a:pt x="830" y="291"/>
                </a:lnTo>
                <a:lnTo>
                  <a:pt x="843" y="283"/>
                </a:lnTo>
                <a:lnTo>
                  <a:pt x="854" y="276"/>
                </a:lnTo>
                <a:lnTo>
                  <a:pt x="865" y="268"/>
                </a:lnTo>
                <a:lnTo>
                  <a:pt x="876" y="260"/>
                </a:lnTo>
                <a:lnTo>
                  <a:pt x="885" y="253"/>
                </a:lnTo>
                <a:lnTo>
                  <a:pt x="893" y="243"/>
                </a:lnTo>
                <a:lnTo>
                  <a:pt x="900" y="236"/>
                </a:lnTo>
                <a:lnTo>
                  <a:pt x="907" y="226"/>
                </a:lnTo>
                <a:lnTo>
                  <a:pt x="909" y="222"/>
                </a:lnTo>
                <a:lnTo>
                  <a:pt x="912" y="219"/>
                </a:lnTo>
                <a:lnTo>
                  <a:pt x="914" y="213"/>
                </a:lnTo>
                <a:lnTo>
                  <a:pt x="916" y="209"/>
                </a:lnTo>
                <a:lnTo>
                  <a:pt x="917" y="204"/>
                </a:lnTo>
                <a:lnTo>
                  <a:pt x="918" y="200"/>
                </a:lnTo>
                <a:lnTo>
                  <a:pt x="919" y="195"/>
                </a:lnTo>
                <a:lnTo>
                  <a:pt x="920" y="191"/>
                </a:lnTo>
                <a:lnTo>
                  <a:pt x="920" y="186"/>
                </a:lnTo>
                <a:lnTo>
                  <a:pt x="922" y="182"/>
                </a:lnTo>
                <a:close/>
              </a:path>
            </a:pathLst>
          </a:custGeom>
          <a:solidFill>
            <a:srgbClr val="FFFFFF">
              <a:alpha val="100000"/>
            </a:srgbClr>
          </a:solidFill>
          <a:ln w="9525">
            <a:noFill/>
          </a:ln>
        </p:spPr>
        <p:txBody>
          <a:bodyPr/>
          <a:p>
            <a:endParaRPr lang="zh-CN" altLang="en-US"/>
          </a:p>
        </p:txBody>
      </p:sp>
      <p:sp>
        <p:nvSpPr>
          <p:cNvPr id="25618" name="Freeform 25"/>
          <p:cNvSpPr/>
          <p:nvPr/>
        </p:nvSpPr>
        <p:spPr>
          <a:xfrm>
            <a:off x="3143250" y="4335463"/>
            <a:ext cx="1423988" cy="544512"/>
          </a:xfrm>
          <a:custGeom>
            <a:avLst/>
            <a:gdLst>
              <a:gd name="txL" fmla="*/ 0 w 922"/>
              <a:gd name="txT" fmla="*/ 0 h 363"/>
              <a:gd name="txR" fmla="*/ 922 w 922"/>
              <a:gd name="txB" fmla="*/ 363 h 36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2" h="363">
                <a:moveTo>
                  <a:pt x="922" y="182"/>
                </a:moveTo>
                <a:lnTo>
                  <a:pt x="920" y="177"/>
                </a:lnTo>
                <a:lnTo>
                  <a:pt x="920" y="173"/>
                </a:lnTo>
                <a:lnTo>
                  <a:pt x="919" y="167"/>
                </a:lnTo>
                <a:lnTo>
                  <a:pt x="918" y="164"/>
                </a:lnTo>
                <a:lnTo>
                  <a:pt x="917" y="158"/>
                </a:lnTo>
                <a:lnTo>
                  <a:pt x="916" y="154"/>
                </a:lnTo>
                <a:lnTo>
                  <a:pt x="914" y="149"/>
                </a:lnTo>
                <a:lnTo>
                  <a:pt x="912" y="145"/>
                </a:lnTo>
                <a:lnTo>
                  <a:pt x="909" y="140"/>
                </a:lnTo>
                <a:lnTo>
                  <a:pt x="907" y="136"/>
                </a:lnTo>
                <a:lnTo>
                  <a:pt x="900" y="128"/>
                </a:lnTo>
                <a:lnTo>
                  <a:pt x="893" y="119"/>
                </a:lnTo>
                <a:lnTo>
                  <a:pt x="885" y="111"/>
                </a:lnTo>
                <a:lnTo>
                  <a:pt x="876" y="103"/>
                </a:lnTo>
                <a:lnTo>
                  <a:pt x="865" y="95"/>
                </a:lnTo>
                <a:lnTo>
                  <a:pt x="854" y="88"/>
                </a:lnTo>
                <a:lnTo>
                  <a:pt x="843" y="80"/>
                </a:lnTo>
                <a:lnTo>
                  <a:pt x="830" y="73"/>
                </a:lnTo>
                <a:lnTo>
                  <a:pt x="816" y="67"/>
                </a:lnTo>
                <a:lnTo>
                  <a:pt x="801" y="60"/>
                </a:lnTo>
                <a:lnTo>
                  <a:pt x="786" y="54"/>
                </a:lnTo>
                <a:lnTo>
                  <a:pt x="770" y="47"/>
                </a:lnTo>
                <a:lnTo>
                  <a:pt x="753" y="42"/>
                </a:lnTo>
                <a:lnTo>
                  <a:pt x="736" y="37"/>
                </a:lnTo>
                <a:lnTo>
                  <a:pt x="718" y="31"/>
                </a:lnTo>
                <a:lnTo>
                  <a:pt x="700" y="26"/>
                </a:lnTo>
                <a:lnTo>
                  <a:pt x="679" y="22"/>
                </a:lnTo>
                <a:lnTo>
                  <a:pt x="660" y="18"/>
                </a:lnTo>
                <a:lnTo>
                  <a:pt x="640" y="14"/>
                </a:lnTo>
                <a:lnTo>
                  <a:pt x="619" y="12"/>
                </a:lnTo>
                <a:lnTo>
                  <a:pt x="597" y="8"/>
                </a:lnTo>
                <a:lnTo>
                  <a:pt x="575" y="5"/>
                </a:lnTo>
                <a:lnTo>
                  <a:pt x="554" y="4"/>
                </a:lnTo>
                <a:lnTo>
                  <a:pt x="530" y="3"/>
                </a:lnTo>
                <a:lnTo>
                  <a:pt x="508" y="1"/>
                </a:lnTo>
                <a:lnTo>
                  <a:pt x="484" y="0"/>
                </a:lnTo>
                <a:lnTo>
                  <a:pt x="460" y="0"/>
                </a:lnTo>
                <a:lnTo>
                  <a:pt x="436" y="0"/>
                </a:lnTo>
                <a:lnTo>
                  <a:pt x="413" y="1"/>
                </a:lnTo>
                <a:lnTo>
                  <a:pt x="390" y="3"/>
                </a:lnTo>
                <a:lnTo>
                  <a:pt x="367" y="4"/>
                </a:lnTo>
                <a:lnTo>
                  <a:pt x="346" y="6"/>
                </a:lnTo>
                <a:lnTo>
                  <a:pt x="323" y="8"/>
                </a:lnTo>
                <a:lnTo>
                  <a:pt x="302" y="12"/>
                </a:lnTo>
                <a:lnTo>
                  <a:pt x="280" y="14"/>
                </a:lnTo>
                <a:lnTo>
                  <a:pt x="260" y="18"/>
                </a:lnTo>
                <a:lnTo>
                  <a:pt x="241" y="22"/>
                </a:lnTo>
                <a:lnTo>
                  <a:pt x="222" y="26"/>
                </a:lnTo>
                <a:lnTo>
                  <a:pt x="203" y="31"/>
                </a:lnTo>
                <a:lnTo>
                  <a:pt x="184" y="37"/>
                </a:lnTo>
                <a:lnTo>
                  <a:pt x="167" y="42"/>
                </a:lnTo>
                <a:lnTo>
                  <a:pt x="150" y="47"/>
                </a:lnTo>
                <a:lnTo>
                  <a:pt x="134" y="54"/>
                </a:lnTo>
                <a:lnTo>
                  <a:pt x="119" y="60"/>
                </a:lnTo>
                <a:lnTo>
                  <a:pt x="104" y="67"/>
                </a:lnTo>
                <a:lnTo>
                  <a:pt x="91" y="73"/>
                </a:lnTo>
                <a:lnTo>
                  <a:pt x="78" y="80"/>
                </a:lnTo>
                <a:lnTo>
                  <a:pt x="66" y="88"/>
                </a:lnTo>
                <a:lnTo>
                  <a:pt x="55" y="95"/>
                </a:lnTo>
                <a:lnTo>
                  <a:pt x="45" y="103"/>
                </a:lnTo>
                <a:lnTo>
                  <a:pt x="35" y="111"/>
                </a:lnTo>
                <a:lnTo>
                  <a:pt x="28" y="119"/>
                </a:lnTo>
                <a:lnTo>
                  <a:pt x="20" y="128"/>
                </a:lnTo>
                <a:lnTo>
                  <a:pt x="14" y="136"/>
                </a:lnTo>
                <a:lnTo>
                  <a:pt x="12" y="140"/>
                </a:lnTo>
                <a:lnTo>
                  <a:pt x="8" y="145"/>
                </a:lnTo>
                <a:lnTo>
                  <a:pt x="6" y="149"/>
                </a:lnTo>
                <a:lnTo>
                  <a:pt x="4" y="154"/>
                </a:lnTo>
                <a:lnTo>
                  <a:pt x="3" y="158"/>
                </a:lnTo>
                <a:lnTo>
                  <a:pt x="2" y="164"/>
                </a:lnTo>
                <a:lnTo>
                  <a:pt x="1" y="167"/>
                </a:lnTo>
                <a:lnTo>
                  <a:pt x="0" y="173"/>
                </a:lnTo>
                <a:lnTo>
                  <a:pt x="0" y="177"/>
                </a:lnTo>
                <a:lnTo>
                  <a:pt x="0" y="182"/>
                </a:lnTo>
                <a:lnTo>
                  <a:pt x="0" y="186"/>
                </a:lnTo>
                <a:lnTo>
                  <a:pt x="0" y="191"/>
                </a:lnTo>
                <a:lnTo>
                  <a:pt x="1" y="195"/>
                </a:lnTo>
                <a:lnTo>
                  <a:pt x="2" y="200"/>
                </a:lnTo>
                <a:lnTo>
                  <a:pt x="3" y="204"/>
                </a:lnTo>
                <a:lnTo>
                  <a:pt x="4" y="209"/>
                </a:lnTo>
                <a:lnTo>
                  <a:pt x="6" y="213"/>
                </a:lnTo>
                <a:lnTo>
                  <a:pt x="8" y="219"/>
                </a:lnTo>
                <a:lnTo>
                  <a:pt x="12" y="222"/>
                </a:lnTo>
                <a:lnTo>
                  <a:pt x="14" y="226"/>
                </a:lnTo>
                <a:lnTo>
                  <a:pt x="20" y="236"/>
                </a:lnTo>
                <a:lnTo>
                  <a:pt x="28" y="243"/>
                </a:lnTo>
                <a:lnTo>
                  <a:pt x="35" y="253"/>
                </a:lnTo>
                <a:lnTo>
                  <a:pt x="45" y="260"/>
                </a:lnTo>
                <a:lnTo>
                  <a:pt x="55" y="268"/>
                </a:lnTo>
                <a:lnTo>
                  <a:pt x="66" y="276"/>
                </a:lnTo>
                <a:lnTo>
                  <a:pt x="78" y="283"/>
                </a:lnTo>
                <a:lnTo>
                  <a:pt x="91" y="291"/>
                </a:lnTo>
                <a:lnTo>
                  <a:pt x="104" y="297"/>
                </a:lnTo>
                <a:lnTo>
                  <a:pt x="119" y="304"/>
                </a:lnTo>
                <a:lnTo>
                  <a:pt x="134" y="310"/>
                </a:lnTo>
                <a:lnTo>
                  <a:pt x="150" y="315"/>
                </a:lnTo>
                <a:lnTo>
                  <a:pt x="167" y="322"/>
                </a:lnTo>
                <a:lnTo>
                  <a:pt x="184" y="327"/>
                </a:lnTo>
                <a:lnTo>
                  <a:pt x="203" y="332"/>
                </a:lnTo>
                <a:lnTo>
                  <a:pt x="222" y="336"/>
                </a:lnTo>
                <a:lnTo>
                  <a:pt x="241" y="342"/>
                </a:lnTo>
                <a:lnTo>
                  <a:pt x="260" y="346"/>
                </a:lnTo>
                <a:lnTo>
                  <a:pt x="280" y="348"/>
                </a:lnTo>
                <a:lnTo>
                  <a:pt x="302" y="352"/>
                </a:lnTo>
                <a:lnTo>
                  <a:pt x="323" y="355"/>
                </a:lnTo>
                <a:lnTo>
                  <a:pt x="346" y="357"/>
                </a:lnTo>
                <a:lnTo>
                  <a:pt x="367" y="359"/>
                </a:lnTo>
                <a:lnTo>
                  <a:pt x="390" y="361"/>
                </a:lnTo>
                <a:lnTo>
                  <a:pt x="413" y="361"/>
                </a:lnTo>
                <a:lnTo>
                  <a:pt x="436" y="363"/>
                </a:lnTo>
                <a:lnTo>
                  <a:pt x="460" y="363"/>
                </a:lnTo>
                <a:lnTo>
                  <a:pt x="484" y="363"/>
                </a:lnTo>
                <a:lnTo>
                  <a:pt x="508" y="363"/>
                </a:lnTo>
                <a:lnTo>
                  <a:pt x="530" y="361"/>
                </a:lnTo>
                <a:lnTo>
                  <a:pt x="554" y="359"/>
                </a:lnTo>
                <a:lnTo>
                  <a:pt x="575" y="357"/>
                </a:lnTo>
                <a:lnTo>
                  <a:pt x="597" y="355"/>
                </a:lnTo>
                <a:lnTo>
                  <a:pt x="619" y="352"/>
                </a:lnTo>
                <a:lnTo>
                  <a:pt x="640" y="348"/>
                </a:lnTo>
                <a:lnTo>
                  <a:pt x="660" y="346"/>
                </a:lnTo>
                <a:lnTo>
                  <a:pt x="679" y="342"/>
                </a:lnTo>
                <a:lnTo>
                  <a:pt x="700" y="336"/>
                </a:lnTo>
                <a:lnTo>
                  <a:pt x="718" y="332"/>
                </a:lnTo>
                <a:lnTo>
                  <a:pt x="736" y="327"/>
                </a:lnTo>
                <a:lnTo>
                  <a:pt x="753" y="322"/>
                </a:lnTo>
                <a:lnTo>
                  <a:pt x="770" y="315"/>
                </a:lnTo>
                <a:lnTo>
                  <a:pt x="786" y="310"/>
                </a:lnTo>
                <a:lnTo>
                  <a:pt x="801" y="304"/>
                </a:lnTo>
                <a:lnTo>
                  <a:pt x="816" y="297"/>
                </a:lnTo>
                <a:lnTo>
                  <a:pt x="830" y="291"/>
                </a:lnTo>
                <a:lnTo>
                  <a:pt x="843" y="283"/>
                </a:lnTo>
                <a:lnTo>
                  <a:pt x="854" y="276"/>
                </a:lnTo>
                <a:lnTo>
                  <a:pt x="865" y="268"/>
                </a:lnTo>
                <a:lnTo>
                  <a:pt x="876" y="260"/>
                </a:lnTo>
                <a:lnTo>
                  <a:pt x="885" y="253"/>
                </a:lnTo>
                <a:lnTo>
                  <a:pt x="893" y="243"/>
                </a:lnTo>
                <a:lnTo>
                  <a:pt x="900" y="236"/>
                </a:lnTo>
                <a:lnTo>
                  <a:pt x="907" y="226"/>
                </a:lnTo>
                <a:lnTo>
                  <a:pt x="909" y="222"/>
                </a:lnTo>
                <a:lnTo>
                  <a:pt x="912" y="219"/>
                </a:lnTo>
                <a:lnTo>
                  <a:pt x="914" y="213"/>
                </a:lnTo>
                <a:lnTo>
                  <a:pt x="916" y="209"/>
                </a:lnTo>
                <a:lnTo>
                  <a:pt x="917" y="204"/>
                </a:lnTo>
                <a:lnTo>
                  <a:pt x="918" y="200"/>
                </a:lnTo>
                <a:lnTo>
                  <a:pt x="919" y="195"/>
                </a:lnTo>
                <a:lnTo>
                  <a:pt x="920" y="191"/>
                </a:lnTo>
                <a:lnTo>
                  <a:pt x="920" y="186"/>
                </a:lnTo>
                <a:lnTo>
                  <a:pt x="922" y="182"/>
                </a:lnTo>
              </a:path>
            </a:pathLst>
          </a:custGeom>
          <a:solidFill>
            <a:srgbClr val="00FFFF">
              <a:alpha val="100000"/>
            </a:srgbClr>
          </a:solidFill>
          <a:ln w="23813" cap="flat" cmpd="sng">
            <a:solidFill>
              <a:srgbClr val="000000">
                <a:alpha val="100000"/>
              </a:srgbClr>
            </a:solidFill>
            <a:prstDash val="solid"/>
            <a:round/>
            <a:headEnd type="none" w="med" len="med"/>
            <a:tailEnd type="none" w="med" len="med"/>
          </a:ln>
        </p:spPr>
        <p:txBody>
          <a:bodyPr/>
          <a:p>
            <a:endParaRPr lang="zh-CN" altLang="en-US"/>
          </a:p>
        </p:txBody>
      </p:sp>
      <p:sp>
        <p:nvSpPr>
          <p:cNvPr id="25619" name="Rectangle 26"/>
          <p:cNvSpPr/>
          <p:nvPr/>
        </p:nvSpPr>
        <p:spPr>
          <a:xfrm>
            <a:off x="3405188" y="4457700"/>
            <a:ext cx="101854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详细设计</a:t>
            </a:r>
            <a:endParaRPr lang="zh-CN" altLang="en-US" sz="2000" b="1" dirty="0">
              <a:ea typeface="宋体" pitchFamily="2" charset="-122"/>
            </a:endParaRPr>
          </a:p>
        </p:txBody>
      </p:sp>
      <p:sp>
        <p:nvSpPr>
          <p:cNvPr id="25620" name="Rectangle 27"/>
          <p:cNvSpPr/>
          <p:nvPr/>
        </p:nvSpPr>
        <p:spPr>
          <a:xfrm>
            <a:off x="6515100" y="6051550"/>
            <a:ext cx="1371600" cy="468313"/>
          </a:xfrm>
          <a:prstGeom prst="rect">
            <a:avLst/>
          </a:prstGeom>
          <a:solidFill>
            <a:srgbClr val="FFFFFF"/>
          </a:solidFill>
          <a:ln w="9525">
            <a:noFill/>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21" name="Rectangle 28"/>
          <p:cNvSpPr/>
          <p:nvPr/>
        </p:nvSpPr>
        <p:spPr>
          <a:xfrm>
            <a:off x="6515100" y="6051550"/>
            <a:ext cx="1371600" cy="468313"/>
          </a:xfrm>
          <a:prstGeom prst="rect">
            <a:avLst/>
          </a:prstGeom>
          <a:solidFill>
            <a:srgbClr val="99CC00"/>
          </a:solidFill>
          <a:ln w="23813" cap="flat" cmpd="sng">
            <a:solidFill>
              <a:srgbClr val="000000"/>
            </a:solidFill>
            <a:prstDash val="solid"/>
            <a:miter/>
            <a:headEnd type="none" w="med" len="med"/>
            <a:tailEnd type="none" w="med" len="med"/>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22" name="Rectangle 29"/>
          <p:cNvSpPr/>
          <p:nvPr/>
        </p:nvSpPr>
        <p:spPr>
          <a:xfrm>
            <a:off x="6751638" y="6138863"/>
            <a:ext cx="101854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单元测试</a:t>
            </a:r>
            <a:endParaRPr lang="zh-CN" altLang="en-US" sz="2000" b="1" dirty="0">
              <a:ea typeface="宋体" pitchFamily="2" charset="-122"/>
            </a:endParaRPr>
          </a:p>
        </p:txBody>
      </p:sp>
      <p:sp>
        <p:nvSpPr>
          <p:cNvPr id="25623" name="Freeform 30"/>
          <p:cNvSpPr/>
          <p:nvPr/>
        </p:nvSpPr>
        <p:spPr>
          <a:xfrm>
            <a:off x="4762500" y="6011863"/>
            <a:ext cx="1422400" cy="546100"/>
          </a:xfrm>
          <a:custGeom>
            <a:avLst/>
            <a:gdLst>
              <a:gd name="txL" fmla="*/ 0 w 921"/>
              <a:gd name="txT" fmla="*/ 0 h 364"/>
              <a:gd name="txR" fmla="*/ 921 w 921"/>
              <a:gd name="txB" fmla="*/ 364 h 36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1" h="364">
                <a:moveTo>
                  <a:pt x="921" y="182"/>
                </a:moveTo>
                <a:lnTo>
                  <a:pt x="920" y="178"/>
                </a:lnTo>
                <a:lnTo>
                  <a:pt x="920" y="173"/>
                </a:lnTo>
                <a:lnTo>
                  <a:pt x="919" y="169"/>
                </a:lnTo>
                <a:lnTo>
                  <a:pt x="918" y="164"/>
                </a:lnTo>
                <a:lnTo>
                  <a:pt x="917" y="160"/>
                </a:lnTo>
                <a:lnTo>
                  <a:pt x="916" y="154"/>
                </a:lnTo>
                <a:lnTo>
                  <a:pt x="914" y="150"/>
                </a:lnTo>
                <a:lnTo>
                  <a:pt x="912" y="145"/>
                </a:lnTo>
                <a:lnTo>
                  <a:pt x="908" y="141"/>
                </a:lnTo>
                <a:lnTo>
                  <a:pt x="906" y="137"/>
                </a:lnTo>
                <a:lnTo>
                  <a:pt x="900" y="128"/>
                </a:lnTo>
                <a:lnTo>
                  <a:pt x="892" y="120"/>
                </a:lnTo>
                <a:lnTo>
                  <a:pt x="885" y="111"/>
                </a:lnTo>
                <a:lnTo>
                  <a:pt x="875" y="103"/>
                </a:lnTo>
                <a:lnTo>
                  <a:pt x="865" y="95"/>
                </a:lnTo>
                <a:lnTo>
                  <a:pt x="854" y="88"/>
                </a:lnTo>
                <a:lnTo>
                  <a:pt x="842" y="81"/>
                </a:lnTo>
                <a:lnTo>
                  <a:pt x="830" y="73"/>
                </a:lnTo>
                <a:lnTo>
                  <a:pt x="816" y="67"/>
                </a:lnTo>
                <a:lnTo>
                  <a:pt x="801" y="60"/>
                </a:lnTo>
                <a:lnTo>
                  <a:pt x="786" y="54"/>
                </a:lnTo>
                <a:lnTo>
                  <a:pt x="770" y="48"/>
                </a:lnTo>
                <a:lnTo>
                  <a:pt x="753" y="42"/>
                </a:lnTo>
                <a:lnTo>
                  <a:pt x="736" y="37"/>
                </a:lnTo>
                <a:lnTo>
                  <a:pt x="718" y="31"/>
                </a:lnTo>
                <a:lnTo>
                  <a:pt x="699" y="27"/>
                </a:lnTo>
                <a:lnTo>
                  <a:pt x="679" y="22"/>
                </a:lnTo>
                <a:lnTo>
                  <a:pt x="660" y="18"/>
                </a:lnTo>
                <a:lnTo>
                  <a:pt x="640" y="14"/>
                </a:lnTo>
                <a:lnTo>
                  <a:pt x="618" y="12"/>
                </a:lnTo>
                <a:lnTo>
                  <a:pt x="597" y="9"/>
                </a:lnTo>
                <a:lnTo>
                  <a:pt x="575" y="6"/>
                </a:lnTo>
                <a:lnTo>
                  <a:pt x="553" y="4"/>
                </a:lnTo>
                <a:lnTo>
                  <a:pt x="530" y="3"/>
                </a:lnTo>
                <a:lnTo>
                  <a:pt x="507" y="1"/>
                </a:lnTo>
                <a:lnTo>
                  <a:pt x="484" y="1"/>
                </a:lnTo>
                <a:lnTo>
                  <a:pt x="459" y="0"/>
                </a:lnTo>
                <a:lnTo>
                  <a:pt x="436" y="1"/>
                </a:lnTo>
                <a:lnTo>
                  <a:pt x="412" y="1"/>
                </a:lnTo>
                <a:lnTo>
                  <a:pt x="390" y="3"/>
                </a:lnTo>
                <a:lnTo>
                  <a:pt x="367" y="4"/>
                </a:lnTo>
                <a:lnTo>
                  <a:pt x="345" y="6"/>
                </a:lnTo>
                <a:lnTo>
                  <a:pt x="323" y="9"/>
                </a:lnTo>
                <a:lnTo>
                  <a:pt x="302" y="12"/>
                </a:lnTo>
                <a:lnTo>
                  <a:pt x="280" y="16"/>
                </a:lnTo>
                <a:lnTo>
                  <a:pt x="260" y="18"/>
                </a:lnTo>
                <a:lnTo>
                  <a:pt x="241" y="22"/>
                </a:lnTo>
                <a:lnTo>
                  <a:pt x="222" y="27"/>
                </a:lnTo>
                <a:lnTo>
                  <a:pt x="202" y="31"/>
                </a:lnTo>
                <a:lnTo>
                  <a:pt x="184" y="37"/>
                </a:lnTo>
                <a:lnTo>
                  <a:pt x="167" y="42"/>
                </a:lnTo>
                <a:lnTo>
                  <a:pt x="150" y="48"/>
                </a:lnTo>
                <a:lnTo>
                  <a:pt x="134" y="54"/>
                </a:lnTo>
                <a:lnTo>
                  <a:pt x="119" y="60"/>
                </a:lnTo>
                <a:lnTo>
                  <a:pt x="104" y="67"/>
                </a:lnTo>
                <a:lnTo>
                  <a:pt x="90" y="73"/>
                </a:lnTo>
                <a:lnTo>
                  <a:pt x="78" y="81"/>
                </a:lnTo>
                <a:lnTo>
                  <a:pt x="66" y="88"/>
                </a:lnTo>
                <a:lnTo>
                  <a:pt x="55" y="95"/>
                </a:lnTo>
                <a:lnTo>
                  <a:pt x="44" y="103"/>
                </a:lnTo>
                <a:lnTo>
                  <a:pt x="35" y="111"/>
                </a:lnTo>
                <a:lnTo>
                  <a:pt x="27" y="120"/>
                </a:lnTo>
                <a:lnTo>
                  <a:pt x="20" y="128"/>
                </a:lnTo>
                <a:lnTo>
                  <a:pt x="14" y="137"/>
                </a:lnTo>
                <a:lnTo>
                  <a:pt x="11" y="141"/>
                </a:lnTo>
                <a:lnTo>
                  <a:pt x="8" y="145"/>
                </a:lnTo>
                <a:lnTo>
                  <a:pt x="6" y="150"/>
                </a:lnTo>
                <a:lnTo>
                  <a:pt x="5" y="154"/>
                </a:lnTo>
                <a:lnTo>
                  <a:pt x="3" y="160"/>
                </a:lnTo>
                <a:lnTo>
                  <a:pt x="2" y="164"/>
                </a:lnTo>
                <a:lnTo>
                  <a:pt x="1" y="169"/>
                </a:lnTo>
                <a:lnTo>
                  <a:pt x="0" y="173"/>
                </a:lnTo>
                <a:lnTo>
                  <a:pt x="0" y="178"/>
                </a:lnTo>
                <a:lnTo>
                  <a:pt x="0" y="182"/>
                </a:lnTo>
                <a:lnTo>
                  <a:pt x="0" y="187"/>
                </a:lnTo>
                <a:lnTo>
                  <a:pt x="0" y="191"/>
                </a:lnTo>
                <a:lnTo>
                  <a:pt x="1" y="196"/>
                </a:lnTo>
                <a:lnTo>
                  <a:pt x="2" y="200"/>
                </a:lnTo>
                <a:lnTo>
                  <a:pt x="3" y="205"/>
                </a:lnTo>
                <a:lnTo>
                  <a:pt x="5" y="209"/>
                </a:lnTo>
                <a:lnTo>
                  <a:pt x="6" y="215"/>
                </a:lnTo>
                <a:lnTo>
                  <a:pt x="8" y="219"/>
                </a:lnTo>
                <a:lnTo>
                  <a:pt x="11" y="224"/>
                </a:lnTo>
                <a:lnTo>
                  <a:pt x="14" y="228"/>
                </a:lnTo>
                <a:lnTo>
                  <a:pt x="20" y="236"/>
                </a:lnTo>
                <a:lnTo>
                  <a:pt x="27" y="245"/>
                </a:lnTo>
                <a:lnTo>
                  <a:pt x="35" y="253"/>
                </a:lnTo>
                <a:lnTo>
                  <a:pt x="44" y="260"/>
                </a:lnTo>
                <a:lnTo>
                  <a:pt x="55" y="268"/>
                </a:lnTo>
                <a:lnTo>
                  <a:pt x="66" y="276"/>
                </a:lnTo>
                <a:lnTo>
                  <a:pt x="78" y="284"/>
                </a:lnTo>
                <a:lnTo>
                  <a:pt x="90" y="291"/>
                </a:lnTo>
                <a:lnTo>
                  <a:pt x="104" y="297"/>
                </a:lnTo>
                <a:lnTo>
                  <a:pt x="119" y="304"/>
                </a:lnTo>
                <a:lnTo>
                  <a:pt x="134" y="310"/>
                </a:lnTo>
                <a:lnTo>
                  <a:pt x="150" y="317"/>
                </a:lnTo>
                <a:lnTo>
                  <a:pt x="167" y="322"/>
                </a:lnTo>
                <a:lnTo>
                  <a:pt x="184" y="327"/>
                </a:lnTo>
                <a:lnTo>
                  <a:pt x="202" y="332"/>
                </a:lnTo>
                <a:lnTo>
                  <a:pt x="222" y="338"/>
                </a:lnTo>
                <a:lnTo>
                  <a:pt x="241" y="342"/>
                </a:lnTo>
                <a:lnTo>
                  <a:pt x="260" y="345"/>
                </a:lnTo>
                <a:lnTo>
                  <a:pt x="280" y="349"/>
                </a:lnTo>
                <a:lnTo>
                  <a:pt x="302" y="352"/>
                </a:lnTo>
                <a:lnTo>
                  <a:pt x="323" y="356"/>
                </a:lnTo>
                <a:lnTo>
                  <a:pt x="344" y="357"/>
                </a:lnTo>
                <a:lnTo>
                  <a:pt x="367" y="360"/>
                </a:lnTo>
                <a:lnTo>
                  <a:pt x="390" y="361"/>
                </a:lnTo>
                <a:lnTo>
                  <a:pt x="412" y="363"/>
                </a:lnTo>
                <a:lnTo>
                  <a:pt x="436" y="364"/>
                </a:lnTo>
                <a:lnTo>
                  <a:pt x="459" y="364"/>
                </a:lnTo>
                <a:lnTo>
                  <a:pt x="484" y="364"/>
                </a:lnTo>
                <a:lnTo>
                  <a:pt x="507" y="363"/>
                </a:lnTo>
                <a:lnTo>
                  <a:pt x="530" y="361"/>
                </a:lnTo>
                <a:lnTo>
                  <a:pt x="553" y="360"/>
                </a:lnTo>
                <a:lnTo>
                  <a:pt x="575" y="357"/>
                </a:lnTo>
                <a:lnTo>
                  <a:pt x="597" y="356"/>
                </a:lnTo>
                <a:lnTo>
                  <a:pt x="618" y="352"/>
                </a:lnTo>
                <a:lnTo>
                  <a:pt x="640" y="349"/>
                </a:lnTo>
                <a:lnTo>
                  <a:pt x="660" y="345"/>
                </a:lnTo>
                <a:lnTo>
                  <a:pt x="679" y="342"/>
                </a:lnTo>
                <a:lnTo>
                  <a:pt x="699" y="338"/>
                </a:lnTo>
                <a:lnTo>
                  <a:pt x="718" y="332"/>
                </a:lnTo>
                <a:lnTo>
                  <a:pt x="736" y="327"/>
                </a:lnTo>
                <a:lnTo>
                  <a:pt x="753" y="322"/>
                </a:lnTo>
                <a:lnTo>
                  <a:pt x="770" y="317"/>
                </a:lnTo>
                <a:lnTo>
                  <a:pt x="786" y="310"/>
                </a:lnTo>
                <a:lnTo>
                  <a:pt x="801" y="304"/>
                </a:lnTo>
                <a:lnTo>
                  <a:pt x="816" y="297"/>
                </a:lnTo>
                <a:lnTo>
                  <a:pt x="830" y="291"/>
                </a:lnTo>
                <a:lnTo>
                  <a:pt x="842" y="284"/>
                </a:lnTo>
                <a:lnTo>
                  <a:pt x="854" y="276"/>
                </a:lnTo>
                <a:lnTo>
                  <a:pt x="865" y="268"/>
                </a:lnTo>
                <a:lnTo>
                  <a:pt x="875" y="260"/>
                </a:lnTo>
                <a:lnTo>
                  <a:pt x="885" y="253"/>
                </a:lnTo>
                <a:lnTo>
                  <a:pt x="892" y="245"/>
                </a:lnTo>
                <a:lnTo>
                  <a:pt x="900" y="236"/>
                </a:lnTo>
                <a:lnTo>
                  <a:pt x="906" y="228"/>
                </a:lnTo>
                <a:lnTo>
                  <a:pt x="908" y="224"/>
                </a:lnTo>
                <a:lnTo>
                  <a:pt x="912" y="219"/>
                </a:lnTo>
                <a:lnTo>
                  <a:pt x="914" y="215"/>
                </a:lnTo>
                <a:lnTo>
                  <a:pt x="916" y="209"/>
                </a:lnTo>
                <a:lnTo>
                  <a:pt x="917" y="205"/>
                </a:lnTo>
                <a:lnTo>
                  <a:pt x="918" y="200"/>
                </a:lnTo>
                <a:lnTo>
                  <a:pt x="919" y="196"/>
                </a:lnTo>
                <a:lnTo>
                  <a:pt x="920" y="191"/>
                </a:lnTo>
                <a:lnTo>
                  <a:pt x="920" y="187"/>
                </a:lnTo>
                <a:lnTo>
                  <a:pt x="921" y="182"/>
                </a:lnTo>
                <a:close/>
              </a:path>
            </a:pathLst>
          </a:custGeom>
          <a:solidFill>
            <a:srgbClr val="00FFFF">
              <a:alpha val="100000"/>
            </a:srgbClr>
          </a:solidFill>
          <a:ln w="9525">
            <a:noFill/>
          </a:ln>
        </p:spPr>
        <p:txBody>
          <a:bodyPr/>
          <a:p>
            <a:endParaRPr lang="zh-CN" altLang="en-US"/>
          </a:p>
        </p:txBody>
      </p:sp>
      <p:sp>
        <p:nvSpPr>
          <p:cNvPr id="25624" name="Freeform 31"/>
          <p:cNvSpPr/>
          <p:nvPr/>
        </p:nvSpPr>
        <p:spPr>
          <a:xfrm>
            <a:off x="4762500" y="6011863"/>
            <a:ext cx="1422400" cy="546100"/>
          </a:xfrm>
          <a:custGeom>
            <a:avLst/>
            <a:gdLst>
              <a:gd name="txL" fmla="*/ 0 w 921"/>
              <a:gd name="txT" fmla="*/ 0 h 364"/>
              <a:gd name="txR" fmla="*/ 921 w 921"/>
              <a:gd name="txB" fmla="*/ 364 h 36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1" h="364">
                <a:moveTo>
                  <a:pt x="921" y="182"/>
                </a:moveTo>
                <a:lnTo>
                  <a:pt x="920" y="178"/>
                </a:lnTo>
                <a:lnTo>
                  <a:pt x="920" y="173"/>
                </a:lnTo>
                <a:lnTo>
                  <a:pt x="919" y="169"/>
                </a:lnTo>
                <a:lnTo>
                  <a:pt x="918" y="164"/>
                </a:lnTo>
                <a:lnTo>
                  <a:pt x="917" y="160"/>
                </a:lnTo>
                <a:lnTo>
                  <a:pt x="916" y="154"/>
                </a:lnTo>
                <a:lnTo>
                  <a:pt x="914" y="150"/>
                </a:lnTo>
                <a:lnTo>
                  <a:pt x="912" y="145"/>
                </a:lnTo>
                <a:lnTo>
                  <a:pt x="908" y="141"/>
                </a:lnTo>
                <a:lnTo>
                  <a:pt x="906" y="137"/>
                </a:lnTo>
                <a:lnTo>
                  <a:pt x="900" y="128"/>
                </a:lnTo>
                <a:lnTo>
                  <a:pt x="892" y="120"/>
                </a:lnTo>
                <a:lnTo>
                  <a:pt x="885" y="111"/>
                </a:lnTo>
                <a:lnTo>
                  <a:pt x="875" y="103"/>
                </a:lnTo>
                <a:lnTo>
                  <a:pt x="865" y="95"/>
                </a:lnTo>
                <a:lnTo>
                  <a:pt x="854" y="88"/>
                </a:lnTo>
                <a:lnTo>
                  <a:pt x="842" y="81"/>
                </a:lnTo>
                <a:lnTo>
                  <a:pt x="830" y="73"/>
                </a:lnTo>
                <a:lnTo>
                  <a:pt x="816" y="67"/>
                </a:lnTo>
                <a:lnTo>
                  <a:pt x="801" y="60"/>
                </a:lnTo>
                <a:lnTo>
                  <a:pt x="786" y="54"/>
                </a:lnTo>
                <a:lnTo>
                  <a:pt x="770" y="48"/>
                </a:lnTo>
                <a:lnTo>
                  <a:pt x="753" y="42"/>
                </a:lnTo>
                <a:lnTo>
                  <a:pt x="736" y="37"/>
                </a:lnTo>
                <a:lnTo>
                  <a:pt x="718" y="31"/>
                </a:lnTo>
                <a:lnTo>
                  <a:pt x="699" y="27"/>
                </a:lnTo>
                <a:lnTo>
                  <a:pt x="679" y="22"/>
                </a:lnTo>
                <a:lnTo>
                  <a:pt x="660" y="18"/>
                </a:lnTo>
                <a:lnTo>
                  <a:pt x="640" y="14"/>
                </a:lnTo>
                <a:lnTo>
                  <a:pt x="618" y="12"/>
                </a:lnTo>
                <a:lnTo>
                  <a:pt x="597" y="9"/>
                </a:lnTo>
                <a:lnTo>
                  <a:pt x="575" y="6"/>
                </a:lnTo>
                <a:lnTo>
                  <a:pt x="553" y="4"/>
                </a:lnTo>
                <a:lnTo>
                  <a:pt x="530" y="3"/>
                </a:lnTo>
                <a:lnTo>
                  <a:pt x="507" y="1"/>
                </a:lnTo>
                <a:lnTo>
                  <a:pt x="484" y="1"/>
                </a:lnTo>
                <a:lnTo>
                  <a:pt x="459" y="0"/>
                </a:lnTo>
                <a:lnTo>
                  <a:pt x="436" y="1"/>
                </a:lnTo>
                <a:lnTo>
                  <a:pt x="412" y="1"/>
                </a:lnTo>
                <a:lnTo>
                  <a:pt x="390" y="3"/>
                </a:lnTo>
                <a:lnTo>
                  <a:pt x="367" y="4"/>
                </a:lnTo>
                <a:lnTo>
                  <a:pt x="345" y="6"/>
                </a:lnTo>
                <a:lnTo>
                  <a:pt x="323" y="9"/>
                </a:lnTo>
                <a:lnTo>
                  <a:pt x="302" y="12"/>
                </a:lnTo>
                <a:lnTo>
                  <a:pt x="280" y="16"/>
                </a:lnTo>
                <a:lnTo>
                  <a:pt x="260" y="18"/>
                </a:lnTo>
                <a:lnTo>
                  <a:pt x="241" y="22"/>
                </a:lnTo>
                <a:lnTo>
                  <a:pt x="222" y="27"/>
                </a:lnTo>
                <a:lnTo>
                  <a:pt x="202" y="31"/>
                </a:lnTo>
                <a:lnTo>
                  <a:pt x="184" y="37"/>
                </a:lnTo>
                <a:lnTo>
                  <a:pt x="167" y="42"/>
                </a:lnTo>
                <a:lnTo>
                  <a:pt x="150" y="48"/>
                </a:lnTo>
                <a:lnTo>
                  <a:pt x="134" y="54"/>
                </a:lnTo>
                <a:lnTo>
                  <a:pt x="119" y="60"/>
                </a:lnTo>
                <a:lnTo>
                  <a:pt x="104" y="67"/>
                </a:lnTo>
                <a:lnTo>
                  <a:pt x="90" y="73"/>
                </a:lnTo>
                <a:lnTo>
                  <a:pt x="78" y="81"/>
                </a:lnTo>
                <a:lnTo>
                  <a:pt x="66" y="88"/>
                </a:lnTo>
                <a:lnTo>
                  <a:pt x="55" y="95"/>
                </a:lnTo>
                <a:lnTo>
                  <a:pt x="44" y="103"/>
                </a:lnTo>
                <a:lnTo>
                  <a:pt x="35" y="111"/>
                </a:lnTo>
                <a:lnTo>
                  <a:pt x="27" y="120"/>
                </a:lnTo>
                <a:lnTo>
                  <a:pt x="20" y="128"/>
                </a:lnTo>
                <a:lnTo>
                  <a:pt x="14" y="137"/>
                </a:lnTo>
                <a:lnTo>
                  <a:pt x="11" y="141"/>
                </a:lnTo>
                <a:lnTo>
                  <a:pt x="8" y="145"/>
                </a:lnTo>
                <a:lnTo>
                  <a:pt x="6" y="150"/>
                </a:lnTo>
                <a:lnTo>
                  <a:pt x="5" y="154"/>
                </a:lnTo>
                <a:lnTo>
                  <a:pt x="3" y="160"/>
                </a:lnTo>
                <a:lnTo>
                  <a:pt x="2" y="164"/>
                </a:lnTo>
                <a:lnTo>
                  <a:pt x="1" y="169"/>
                </a:lnTo>
                <a:lnTo>
                  <a:pt x="0" y="173"/>
                </a:lnTo>
                <a:lnTo>
                  <a:pt x="0" y="178"/>
                </a:lnTo>
                <a:lnTo>
                  <a:pt x="0" y="182"/>
                </a:lnTo>
                <a:lnTo>
                  <a:pt x="0" y="187"/>
                </a:lnTo>
                <a:lnTo>
                  <a:pt x="0" y="191"/>
                </a:lnTo>
                <a:lnTo>
                  <a:pt x="1" y="196"/>
                </a:lnTo>
                <a:lnTo>
                  <a:pt x="2" y="200"/>
                </a:lnTo>
                <a:lnTo>
                  <a:pt x="3" y="205"/>
                </a:lnTo>
                <a:lnTo>
                  <a:pt x="5" y="209"/>
                </a:lnTo>
                <a:lnTo>
                  <a:pt x="6" y="215"/>
                </a:lnTo>
                <a:lnTo>
                  <a:pt x="8" y="219"/>
                </a:lnTo>
                <a:lnTo>
                  <a:pt x="11" y="224"/>
                </a:lnTo>
                <a:lnTo>
                  <a:pt x="14" y="228"/>
                </a:lnTo>
                <a:lnTo>
                  <a:pt x="20" y="236"/>
                </a:lnTo>
                <a:lnTo>
                  <a:pt x="27" y="245"/>
                </a:lnTo>
                <a:lnTo>
                  <a:pt x="35" y="253"/>
                </a:lnTo>
                <a:lnTo>
                  <a:pt x="44" y="260"/>
                </a:lnTo>
                <a:lnTo>
                  <a:pt x="55" y="268"/>
                </a:lnTo>
                <a:lnTo>
                  <a:pt x="66" y="276"/>
                </a:lnTo>
                <a:lnTo>
                  <a:pt x="78" y="284"/>
                </a:lnTo>
                <a:lnTo>
                  <a:pt x="90" y="291"/>
                </a:lnTo>
                <a:lnTo>
                  <a:pt x="104" y="297"/>
                </a:lnTo>
                <a:lnTo>
                  <a:pt x="119" y="304"/>
                </a:lnTo>
                <a:lnTo>
                  <a:pt x="134" y="310"/>
                </a:lnTo>
                <a:lnTo>
                  <a:pt x="150" y="317"/>
                </a:lnTo>
                <a:lnTo>
                  <a:pt x="167" y="322"/>
                </a:lnTo>
                <a:lnTo>
                  <a:pt x="184" y="327"/>
                </a:lnTo>
                <a:lnTo>
                  <a:pt x="202" y="332"/>
                </a:lnTo>
                <a:lnTo>
                  <a:pt x="222" y="338"/>
                </a:lnTo>
                <a:lnTo>
                  <a:pt x="241" y="342"/>
                </a:lnTo>
                <a:lnTo>
                  <a:pt x="260" y="345"/>
                </a:lnTo>
                <a:lnTo>
                  <a:pt x="280" y="349"/>
                </a:lnTo>
                <a:lnTo>
                  <a:pt x="302" y="352"/>
                </a:lnTo>
                <a:lnTo>
                  <a:pt x="323" y="356"/>
                </a:lnTo>
                <a:lnTo>
                  <a:pt x="344" y="357"/>
                </a:lnTo>
                <a:lnTo>
                  <a:pt x="367" y="360"/>
                </a:lnTo>
                <a:lnTo>
                  <a:pt x="390" y="361"/>
                </a:lnTo>
                <a:lnTo>
                  <a:pt x="412" y="363"/>
                </a:lnTo>
                <a:lnTo>
                  <a:pt x="436" y="364"/>
                </a:lnTo>
                <a:lnTo>
                  <a:pt x="459" y="364"/>
                </a:lnTo>
                <a:lnTo>
                  <a:pt x="484" y="364"/>
                </a:lnTo>
                <a:lnTo>
                  <a:pt x="507" y="363"/>
                </a:lnTo>
                <a:lnTo>
                  <a:pt x="530" y="361"/>
                </a:lnTo>
                <a:lnTo>
                  <a:pt x="553" y="360"/>
                </a:lnTo>
                <a:lnTo>
                  <a:pt x="575" y="357"/>
                </a:lnTo>
                <a:lnTo>
                  <a:pt x="597" y="356"/>
                </a:lnTo>
                <a:lnTo>
                  <a:pt x="618" y="352"/>
                </a:lnTo>
                <a:lnTo>
                  <a:pt x="640" y="349"/>
                </a:lnTo>
                <a:lnTo>
                  <a:pt x="660" y="345"/>
                </a:lnTo>
                <a:lnTo>
                  <a:pt x="679" y="342"/>
                </a:lnTo>
                <a:lnTo>
                  <a:pt x="699" y="338"/>
                </a:lnTo>
                <a:lnTo>
                  <a:pt x="718" y="332"/>
                </a:lnTo>
                <a:lnTo>
                  <a:pt x="736" y="327"/>
                </a:lnTo>
                <a:lnTo>
                  <a:pt x="753" y="322"/>
                </a:lnTo>
                <a:lnTo>
                  <a:pt x="770" y="317"/>
                </a:lnTo>
                <a:lnTo>
                  <a:pt x="786" y="310"/>
                </a:lnTo>
                <a:lnTo>
                  <a:pt x="801" y="304"/>
                </a:lnTo>
                <a:lnTo>
                  <a:pt x="816" y="297"/>
                </a:lnTo>
                <a:lnTo>
                  <a:pt x="830" y="291"/>
                </a:lnTo>
                <a:lnTo>
                  <a:pt x="842" y="284"/>
                </a:lnTo>
                <a:lnTo>
                  <a:pt x="854" y="276"/>
                </a:lnTo>
                <a:lnTo>
                  <a:pt x="865" y="268"/>
                </a:lnTo>
                <a:lnTo>
                  <a:pt x="875" y="260"/>
                </a:lnTo>
                <a:lnTo>
                  <a:pt x="885" y="253"/>
                </a:lnTo>
                <a:lnTo>
                  <a:pt x="892" y="245"/>
                </a:lnTo>
                <a:lnTo>
                  <a:pt x="900" y="236"/>
                </a:lnTo>
                <a:lnTo>
                  <a:pt x="906" y="228"/>
                </a:lnTo>
                <a:lnTo>
                  <a:pt x="908" y="224"/>
                </a:lnTo>
                <a:lnTo>
                  <a:pt x="912" y="219"/>
                </a:lnTo>
                <a:lnTo>
                  <a:pt x="914" y="215"/>
                </a:lnTo>
                <a:lnTo>
                  <a:pt x="916" y="209"/>
                </a:lnTo>
                <a:lnTo>
                  <a:pt x="917" y="205"/>
                </a:lnTo>
                <a:lnTo>
                  <a:pt x="918" y="200"/>
                </a:lnTo>
                <a:lnTo>
                  <a:pt x="919" y="196"/>
                </a:lnTo>
                <a:lnTo>
                  <a:pt x="920" y="191"/>
                </a:lnTo>
                <a:lnTo>
                  <a:pt x="920" y="187"/>
                </a:lnTo>
                <a:lnTo>
                  <a:pt x="921" y="182"/>
                </a:lnTo>
              </a:path>
            </a:pathLst>
          </a:custGeom>
          <a:noFill/>
          <a:ln w="23813" cap="flat" cmpd="sng">
            <a:solidFill>
              <a:srgbClr val="000000">
                <a:alpha val="100000"/>
              </a:srgbClr>
            </a:solidFill>
            <a:prstDash val="solid"/>
            <a:round/>
            <a:headEnd type="none" w="med" len="med"/>
            <a:tailEnd type="none" w="med" len="med"/>
          </a:ln>
        </p:spPr>
        <p:txBody>
          <a:bodyPr/>
          <a:p>
            <a:endParaRPr lang="zh-CN" altLang="en-US"/>
          </a:p>
        </p:txBody>
      </p:sp>
      <p:sp>
        <p:nvSpPr>
          <p:cNvPr id="25625" name="Rectangle 32"/>
          <p:cNvSpPr/>
          <p:nvPr/>
        </p:nvSpPr>
        <p:spPr>
          <a:xfrm>
            <a:off x="5248275" y="6138863"/>
            <a:ext cx="50927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编码</a:t>
            </a:r>
            <a:endParaRPr lang="zh-CN" altLang="en-US" sz="2000" b="1" dirty="0">
              <a:ea typeface="宋体" pitchFamily="2" charset="-122"/>
            </a:endParaRPr>
          </a:p>
        </p:txBody>
      </p:sp>
      <p:sp>
        <p:nvSpPr>
          <p:cNvPr id="25626" name="Rectangle 33"/>
          <p:cNvSpPr/>
          <p:nvPr/>
        </p:nvSpPr>
        <p:spPr>
          <a:xfrm>
            <a:off x="9359900" y="1450975"/>
            <a:ext cx="1308100" cy="468313"/>
          </a:xfrm>
          <a:prstGeom prst="rect">
            <a:avLst/>
          </a:prstGeom>
          <a:solidFill>
            <a:srgbClr val="FFFFFF"/>
          </a:solidFill>
          <a:ln w="9525">
            <a:noFill/>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27" name="Rectangle 34"/>
          <p:cNvSpPr/>
          <p:nvPr/>
        </p:nvSpPr>
        <p:spPr>
          <a:xfrm>
            <a:off x="9336088" y="1412875"/>
            <a:ext cx="1308100" cy="468313"/>
          </a:xfrm>
          <a:prstGeom prst="rect">
            <a:avLst/>
          </a:prstGeom>
          <a:solidFill>
            <a:srgbClr val="99CC00"/>
          </a:solidFill>
          <a:ln w="23813" cap="flat" cmpd="sng">
            <a:solidFill>
              <a:srgbClr val="000000"/>
            </a:solidFill>
            <a:prstDash val="solid"/>
            <a:miter/>
            <a:headEnd type="none" w="med" len="med"/>
            <a:tailEnd type="none" w="med" len="med"/>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28" name="Rectangle 35"/>
          <p:cNvSpPr/>
          <p:nvPr/>
        </p:nvSpPr>
        <p:spPr>
          <a:xfrm>
            <a:off x="9466263" y="1557338"/>
            <a:ext cx="101854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验收测试</a:t>
            </a:r>
            <a:endParaRPr lang="zh-CN" altLang="en-US" sz="2000" b="1" dirty="0">
              <a:ea typeface="宋体" pitchFamily="2" charset="-122"/>
            </a:endParaRPr>
          </a:p>
        </p:txBody>
      </p:sp>
      <p:sp>
        <p:nvSpPr>
          <p:cNvPr id="25629" name="Freeform 36"/>
          <p:cNvSpPr/>
          <p:nvPr/>
        </p:nvSpPr>
        <p:spPr>
          <a:xfrm>
            <a:off x="7781925" y="1412875"/>
            <a:ext cx="1423988" cy="546100"/>
          </a:xfrm>
          <a:custGeom>
            <a:avLst/>
            <a:gdLst>
              <a:gd name="txL" fmla="*/ 0 w 922"/>
              <a:gd name="txT" fmla="*/ 0 h 364"/>
              <a:gd name="txR" fmla="*/ 922 w 922"/>
              <a:gd name="txB" fmla="*/ 364 h 36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2" h="364">
                <a:moveTo>
                  <a:pt x="922" y="182"/>
                </a:moveTo>
                <a:lnTo>
                  <a:pt x="922" y="178"/>
                </a:lnTo>
                <a:lnTo>
                  <a:pt x="922" y="173"/>
                </a:lnTo>
                <a:lnTo>
                  <a:pt x="921" y="169"/>
                </a:lnTo>
                <a:lnTo>
                  <a:pt x="920" y="164"/>
                </a:lnTo>
                <a:lnTo>
                  <a:pt x="919" y="160"/>
                </a:lnTo>
                <a:lnTo>
                  <a:pt x="917" y="154"/>
                </a:lnTo>
                <a:lnTo>
                  <a:pt x="916" y="150"/>
                </a:lnTo>
                <a:lnTo>
                  <a:pt x="912" y="145"/>
                </a:lnTo>
                <a:lnTo>
                  <a:pt x="910" y="141"/>
                </a:lnTo>
                <a:lnTo>
                  <a:pt x="908" y="137"/>
                </a:lnTo>
                <a:lnTo>
                  <a:pt x="902" y="128"/>
                </a:lnTo>
                <a:lnTo>
                  <a:pt x="894" y="120"/>
                </a:lnTo>
                <a:lnTo>
                  <a:pt x="886" y="111"/>
                </a:lnTo>
                <a:lnTo>
                  <a:pt x="877" y="103"/>
                </a:lnTo>
                <a:lnTo>
                  <a:pt x="866" y="95"/>
                </a:lnTo>
                <a:lnTo>
                  <a:pt x="856" y="88"/>
                </a:lnTo>
                <a:lnTo>
                  <a:pt x="843" y="81"/>
                </a:lnTo>
                <a:lnTo>
                  <a:pt x="830" y="73"/>
                </a:lnTo>
                <a:lnTo>
                  <a:pt x="817" y="67"/>
                </a:lnTo>
                <a:lnTo>
                  <a:pt x="802" y="60"/>
                </a:lnTo>
                <a:lnTo>
                  <a:pt x="788" y="54"/>
                </a:lnTo>
                <a:lnTo>
                  <a:pt x="772" y="48"/>
                </a:lnTo>
                <a:lnTo>
                  <a:pt x="754" y="42"/>
                </a:lnTo>
                <a:lnTo>
                  <a:pt x="737" y="37"/>
                </a:lnTo>
                <a:lnTo>
                  <a:pt x="719" y="31"/>
                </a:lnTo>
                <a:lnTo>
                  <a:pt x="700" y="27"/>
                </a:lnTo>
                <a:lnTo>
                  <a:pt x="681" y="22"/>
                </a:lnTo>
                <a:lnTo>
                  <a:pt x="662" y="18"/>
                </a:lnTo>
                <a:lnTo>
                  <a:pt x="640" y="14"/>
                </a:lnTo>
                <a:lnTo>
                  <a:pt x="620" y="12"/>
                </a:lnTo>
                <a:lnTo>
                  <a:pt x="599" y="9"/>
                </a:lnTo>
                <a:lnTo>
                  <a:pt x="576" y="6"/>
                </a:lnTo>
                <a:lnTo>
                  <a:pt x="554" y="4"/>
                </a:lnTo>
                <a:lnTo>
                  <a:pt x="532" y="2"/>
                </a:lnTo>
                <a:lnTo>
                  <a:pt x="508" y="1"/>
                </a:lnTo>
                <a:lnTo>
                  <a:pt x="485" y="1"/>
                </a:lnTo>
                <a:lnTo>
                  <a:pt x="461" y="0"/>
                </a:lnTo>
                <a:lnTo>
                  <a:pt x="438" y="1"/>
                </a:lnTo>
                <a:lnTo>
                  <a:pt x="414" y="1"/>
                </a:lnTo>
                <a:lnTo>
                  <a:pt x="392" y="2"/>
                </a:lnTo>
                <a:lnTo>
                  <a:pt x="368" y="4"/>
                </a:lnTo>
                <a:lnTo>
                  <a:pt x="346" y="6"/>
                </a:lnTo>
                <a:lnTo>
                  <a:pt x="325" y="9"/>
                </a:lnTo>
                <a:lnTo>
                  <a:pt x="303" y="12"/>
                </a:lnTo>
                <a:lnTo>
                  <a:pt x="282" y="14"/>
                </a:lnTo>
                <a:lnTo>
                  <a:pt x="262" y="18"/>
                </a:lnTo>
                <a:lnTo>
                  <a:pt x="241" y="22"/>
                </a:lnTo>
                <a:lnTo>
                  <a:pt x="222" y="27"/>
                </a:lnTo>
                <a:lnTo>
                  <a:pt x="204" y="31"/>
                </a:lnTo>
                <a:lnTo>
                  <a:pt x="186" y="37"/>
                </a:lnTo>
                <a:lnTo>
                  <a:pt x="169" y="42"/>
                </a:lnTo>
                <a:lnTo>
                  <a:pt x="152" y="48"/>
                </a:lnTo>
                <a:lnTo>
                  <a:pt x="136" y="54"/>
                </a:lnTo>
                <a:lnTo>
                  <a:pt x="121" y="60"/>
                </a:lnTo>
                <a:lnTo>
                  <a:pt x="106" y="67"/>
                </a:lnTo>
                <a:lnTo>
                  <a:pt x="92" y="73"/>
                </a:lnTo>
                <a:lnTo>
                  <a:pt x="79" y="81"/>
                </a:lnTo>
                <a:lnTo>
                  <a:pt x="68" y="88"/>
                </a:lnTo>
                <a:lnTo>
                  <a:pt x="56" y="95"/>
                </a:lnTo>
                <a:lnTo>
                  <a:pt x="46" y="103"/>
                </a:lnTo>
                <a:lnTo>
                  <a:pt x="37" y="111"/>
                </a:lnTo>
                <a:lnTo>
                  <a:pt x="28" y="120"/>
                </a:lnTo>
                <a:lnTo>
                  <a:pt x="22" y="128"/>
                </a:lnTo>
                <a:lnTo>
                  <a:pt x="15" y="137"/>
                </a:lnTo>
                <a:lnTo>
                  <a:pt x="12" y="141"/>
                </a:lnTo>
                <a:lnTo>
                  <a:pt x="10" y="145"/>
                </a:lnTo>
                <a:lnTo>
                  <a:pt x="8" y="150"/>
                </a:lnTo>
                <a:lnTo>
                  <a:pt x="6" y="154"/>
                </a:lnTo>
                <a:lnTo>
                  <a:pt x="5" y="160"/>
                </a:lnTo>
                <a:lnTo>
                  <a:pt x="4" y="164"/>
                </a:lnTo>
                <a:lnTo>
                  <a:pt x="2" y="169"/>
                </a:lnTo>
                <a:lnTo>
                  <a:pt x="1" y="173"/>
                </a:lnTo>
                <a:lnTo>
                  <a:pt x="0" y="178"/>
                </a:lnTo>
                <a:lnTo>
                  <a:pt x="0" y="182"/>
                </a:lnTo>
                <a:lnTo>
                  <a:pt x="0" y="187"/>
                </a:lnTo>
                <a:lnTo>
                  <a:pt x="1" y="191"/>
                </a:lnTo>
                <a:lnTo>
                  <a:pt x="2" y="196"/>
                </a:lnTo>
                <a:lnTo>
                  <a:pt x="4" y="200"/>
                </a:lnTo>
                <a:lnTo>
                  <a:pt x="5" y="205"/>
                </a:lnTo>
                <a:lnTo>
                  <a:pt x="6" y="209"/>
                </a:lnTo>
                <a:lnTo>
                  <a:pt x="8" y="215"/>
                </a:lnTo>
                <a:lnTo>
                  <a:pt x="10" y="218"/>
                </a:lnTo>
                <a:lnTo>
                  <a:pt x="12" y="224"/>
                </a:lnTo>
                <a:lnTo>
                  <a:pt x="15" y="228"/>
                </a:lnTo>
                <a:lnTo>
                  <a:pt x="22" y="236"/>
                </a:lnTo>
                <a:lnTo>
                  <a:pt x="28" y="245"/>
                </a:lnTo>
                <a:lnTo>
                  <a:pt x="37" y="253"/>
                </a:lnTo>
                <a:lnTo>
                  <a:pt x="46" y="260"/>
                </a:lnTo>
                <a:lnTo>
                  <a:pt x="56" y="268"/>
                </a:lnTo>
                <a:lnTo>
                  <a:pt x="68" y="276"/>
                </a:lnTo>
                <a:lnTo>
                  <a:pt x="79" y="284"/>
                </a:lnTo>
                <a:lnTo>
                  <a:pt x="92" y="290"/>
                </a:lnTo>
                <a:lnTo>
                  <a:pt x="106" y="297"/>
                </a:lnTo>
                <a:lnTo>
                  <a:pt x="121" y="304"/>
                </a:lnTo>
                <a:lnTo>
                  <a:pt x="136" y="310"/>
                </a:lnTo>
                <a:lnTo>
                  <a:pt x="152" y="317"/>
                </a:lnTo>
                <a:lnTo>
                  <a:pt x="168" y="322"/>
                </a:lnTo>
                <a:lnTo>
                  <a:pt x="186" y="327"/>
                </a:lnTo>
                <a:lnTo>
                  <a:pt x="204" y="332"/>
                </a:lnTo>
                <a:lnTo>
                  <a:pt x="222" y="338"/>
                </a:lnTo>
                <a:lnTo>
                  <a:pt x="241" y="342"/>
                </a:lnTo>
                <a:lnTo>
                  <a:pt x="262" y="345"/>
                </a:lnTo>
                <a:lnTo>
                  <a:pt x="282" y="349"/>
                </a:lnTo>
                <a:lnTo>
                  <a:pt x="303" y="352"/>
                </a:lnTo>
                <a:lnTo>
                  <a:pt x="325" y="356"/>
                </a:lnTo>
                <a:lnTo>
                  <a:pt x="346" y="357"/>
                </a:lnTo>
                <a:lnTo>
                  <a:pt x="368" y="360"/>
                </a:lnTo>
                <a:lnTo>
                  <a:pt x="391" y="361"/>
                </a:lnTo>
                <a:lnTo>
                  <a:pt x="414" y="362"/>
                </a:lnTo>
                <a:lnTo>
                  <a:pt x="438" y="364"/>
                </a:lnTo>
                <a:lnTo>
                  <a:pt x="461" y="364"/>
                </a:lnTo>
                <a:lnTo>
                  <a:pt x="485" y="364"/>
                </a:lnTo>
                <a:lnTo>
                  <a:pt x="508" y="362"/>
                </a:lnTo>
                <a:lnTo>
                  <a:pt x="532" y="361"/>
                </a:lnTo>
                <a:lnTo>
                  <a:pt x="554" y="360"/>
                </a:lnTo>
                <a:lnTo>
                  <a:pt x="576" y="357"/>
                </a:lnTo>
                <a:lnTo>
                  <a:pt x="599" y="356"/>
                </a:lnTo>
                <a:lnTo>
                  <a:pt x="620" y="352"/>
                </a:lnTo>
                <a:lnTo>
                  <a:pt x="640" y="349"/>
                </a:lnTo>
                <a:lnTo>
                  <a:pt x="662" y="345"/>
                </a:lnTo>
                <a:lnTo>
                  <a:pt x="681" y="342"/>
                </a:lnTo>
                <a:lnTo>
                  <a:pt x="700" y="338"/>
                </a:lnTo>
                <a:lnTo>
                  <a:pt x="719" y="332"/>
                </a:lnTo>
                <a:lnTo>
                  <a:pt x="737" y="327"/>
                </a:lnTo>
                <a:lnTo>
                  <a:pt x="754" y="322"/>
                </a:lnTo>
                <a:lnTo>
                  <a:pt x="772" y="317"/>
                </a:lnTo>
                <a:lnTo>
                  <a:pt x="788" y="310"/>
                </a:lnTo>
                <a:lnTo>
                  <a:pt x="802" y="304"/>
                </a:lnTo>
                <a:lnTo>
                  <a:pt x="817" y="297"/>
                </a:lnTo>
                <a:lnTo>
                  <a:pt x="830" y="290"/>
                </a:lnTo>
                <a:lnTo>
                  <a:pt x="843" y="284"/>
                </a:lnTo>
                <a:lnTo>
                  <a:pt x="856" y="276"/>
                </a:lnTo>
                <a:lnTo>
                  <a:pt x="866" y="268"/>
                </a:lnTo>
                <a:lnTo>
                  <a:pt x="877" y="260"/>
                </a:lnTo>
                <a:lnTo>
                  <a:pt x="886" y="253"/>
                </a:lnTo>
                <a:lnTo>
                  <a:pt x="894" y="245"/>
                </a:lnTo>
                <a:lnTo>
                  <a:pt x="902" y="236"/>
                </a:lnTo>
                <a:lnTo>
                  <a:pt x="908" y="228"/>
                </a:lnTo>
                <a:lnTo>
                  <a:pt x="910" y="224"/>
                </a:lnTo>
                <a:lnTo>
                  <a:pt x="912" y="218"/>
                </a:lnTo>
                <a:lnTo>
                  <a:pt x="916" y="215"/>
                </a:lnTo>
                <a:lnTo>
                  <a:pt x="917" y="209"/>
                </a:lnTo>
                <a:lnTo>
                  <a:pt x="919" y="205"/>
                </a:lnTo>
                <a:lnTo>
                  <a:pt x="920" y="200"/>
                </a:lnTo>
                <a:lnTo>
                  <a:pt x="921" y="196"/>
                </a:lnTo>
                <a:lnTo>
                  <a:pt x="922" y="191"/>
                </a:lnTo>
                <a:lnTo>
                  <a:pt x="922" y="187"/>
                </a:lnTo>
                <a:lnTo>
                  <a:pt x="922" y="182"/>
                </a:lnTo>
                <a:close/>
              </a:path>
            </a:pathLst>
          </a:custGeom>
          <a:solidFill>
            <a:srgbClr val="FFFFFF">
              <a:alpha val="100000"/>
            </a:srgbClr>
          </a:solidFill>
          <a:ln w="9525">
            <a:noFill/>
          </a:ln>
        </p:spPr>
        <p:txBody>
          <a:bodyPr/>
          <a:p>
            <a:endParaRPr lang="zh-CN" altLang="en-US"/>
          </a:p>
        </p:txBody>
      </p:sp>
      <p:sp>
        <p:nvSpPr>
          <p:cNvPr id="25630" name="Freeform 37"/>
          <p:cNvSpPr/>
          <p:nvPr/>
        </p:nvSpPr>
        <p:spPr>
          <a:xfrm>
            <a:off x="7781925" y="1412875"/>
            <a:ext cx="1423988" cy="546100"/>
          </a:xfrm>
          <a:custGeom>
            <a:avLst/>
            <a:gdLst>
              <a:gd name="txL" fmla="*/ 0 w 922"/>
              <a:gd name="txT" fmla="*/ 0 h 364"/>
              <a:gd name="txR" fmla="*/ 922 w 922"/>
              <a:gd name="txB" fmla="*/ 364 h 36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2" h="364">
                <a:moveTo>
                  <a:pt x="922" y="182"/>
                </a:moveTo>
                <a:lnTo>
                  <a:pt x="922" y="178"/>
                </a:lnTo>
                <a:lnTo>
                  <a:pt x="922" y="173"/>
                </a:lnTo>
                <a:lnTo>
                  <a:pt x="921" y="169"/>
                </a:lnTo>
                <a:lnTo>
                  <a:pt x="920" y="164"/>
                </a:lnTo>
                <a:lnTo>
                  <a:pt x="919" y="160"/>
                </a:lnTo>
                <a:lnTo>
                  <a:pt x="917" y="154"/>
                </a:lnTo>
                <a:lnTo>
                  <a:pt x="916" y="150"/>
                </a:lnTo>
                <a:lnTo>
                  <a:pt x="912" y="145"/>
                </a:lnTo>
                <a:lnTo>
                  <a:pt x="910" y="141"/>
                </a:lnTo>
                <a:lnTo>
                  <a:pt x="908" y="137"/>
                </a:lnTo>
                <a:lnTo>
                  <a:pt x="902" y="128"/>
                </a:lnTo>
                <a:lnTo>
                  <a:pt x="894" y="120"/>
                </a:lnTo>
                <a:lnTo>
                  <a:pt x="886" y="111"/>
                </a:lnTo>
                <a:lnTo>
                  <a:pt x="877" y="103"/>
                </a:lnTo>
                <a:lnTo>
                  <a:pt x="866" y="95"/>
                </a:lnTo>
                <a:lnTo>
                  <a:pt x="856" y="88"/>
                </a:lnTo>
                <a:lnTo>
                  <a:pt x="843" y="81"/>
                </a:lnTo>
                <a:lnTo>
                  <a:pt x="830" y="73"/>
                </a:lnTo>
                <a:lnTo>
                  <a:pt x="817" y="67"/>
                </a:lnTo>
                <a:lnTo>
                  <a:pt x="802" y="60"/>
                </a:lnTo>
                <a:lnTo>
                  <a:pt x="788" y="54"/>
                </a:lnTo>
                <a:lnTo>
                  <a:pt x="772" y="48"/>
                </a:lnTo>
                <a:lnTo>
                  <a:pt x="754" y="42"/>
                </a:lnTo>
                <a:lnTo>
                  <a:pt x="737" y="37"/>
                </a:lnTo>
                <a:lnTo>
                  <a:pt x="719" y="31"/>
                </a:lnTo>
                <a:lnTo>
                  <a:pt x="700" y="27"/>
                </a:lnTo>
                <a:lnTo>
                  <a:pt x="681" y="22"/>
                </a:lnTo>
                <a:lnTo>
                  <a:pt x="662" y="18"/>
                </a:lnTo>
                <a:lnTo>
                  <a:pt x="640" y="14"/>
                </a:lnTo>
                <a:lnTo>
                  <a:pt x="620" y="12"/>
                </a:lnTo>
                <a:lnTo>
                  <a:pt x="599" y="9"/>
                </a:lnTo>
                <a:lnTo>
                  <a:pt x="576" y="6"/>
                </a:lnTo>
                <a:lnTo>
                  <a:pt x="554" y="4"/>
                </a:lnTo>
                <a:lnTo>
                  <a:pt x="532" y="2"/>
                </a:lnTo>
                <a:lnTo>
                  <a:pt x="508" y="1"/>
                </a:lnTo>
                <a:lnTo>
                  <a:pt x="485" y="1"/>
                </a:lnTo>
                <a:lnTo>
                  <a:pt x="461" y="0"/>
                </a:lnTo>
                <a:lnTo>
                  <a:pt x="438" y="1"/>
                </a:lnTo>
                <a:lnTo>
                  <a:pt x="414" y="1"/>
                </a:lnTo>
                <a:lnTo>
                  <a:pt x="392" y="2"/>
                </a:lnTo>
                <a:lnTo>
                  <a:pt x="368" y="4"/>
                </a:lnTo>
                <a:lnTo>
                  <a:pt x="346" y="6"/>
                </a:lnTo>
                <a:lnTo>
                  <a:pt x="325" y="9"/>
                </a:lnTo>
                <a:lnTo>
                  <a:pt x="303" y="12"/>
                </a:lnTo>
                <a:lnTo>
                  <a:pt x="282" y="14"/>
                </a:lnTo>
                <a:lnTo>
                  <a:pt x="262" y="18"/>
                </a:lnTo>
                <a:lnTo>
                  <a:pt x="241" y="22"/>
                </a:lnTo>
                <a:lnTo>
                  <a:pt x="222" y="27"/>
                </a:lnTo>
                <a:lnTo>
                  <a:pt x="204" y="31"/>
                </a:lnTo>
                <a:lnTo>
                  <a:pt x="186" y="37"/>
                </a:lnTo>
                <a:lnTo>
                  <a:pt x="169" y="42"/>
                </a:lnTo>
                <a:lnTo>
                  <a:pt x="152" y="48"/>
                </a:lnTo>
                <a:lnTo>
                  <a:pt x="136" y="54"/>
                </a:lnTo>
                <a:lnTo>
                  <a:pt x="121" y="60"/>
                </a:lnTo>
                <a:lnTo>
                  <a:pt x="106" y="67"/>
                </a:lnTo>
                <a:lnTo>
                  <a:pt x="92" y="73"/>
                </a:lnTo>
                <a:lnTo>
                  <a:pt x="79" y="81"/>
                </a:lnTo>
                <a:lnTo>
                  <a:pt x="68" y="88"/>
                </a:lnTo>
                <a:lnTo>
                  <a:pt x="56" y="95"/>
                </a:lnTo>
                <a:lnTo>
                  <a:pt x="46" y="103"/>
                </a:lnTo>
                <a:lnTo>
                  <a:pt x="37" y="111"/>
                </a:lnTo>
                <a:lnTo>
                  <a:pt x="28" y="120"/>
                </a:lnTo>
                <a:lnTo>
                  <a:pt x="22" y="128"/>
                </a:lnTo>
                <a:lnTo>
                  <a:pt x="15" y="137"/>
                </a:lnTo>
                <a:lnTo>
                  <a:pt x="12" y="141"/>
                </a:lnTo>
                <a:lnTo>
                  <a:pt x="10" y="145"/>
                </a:lnTo>
                <a:lnTo>
                  <a:pt x="8" y="150"/>
                </a:lnTo>
                <a:lnTo>
                  <a:pt x="6" y="154"/>
                </a:lnTo>
                <a:lnTo>
                  <a:pt x="5" y="160"/>
                </a:lnTo>
                <a:lnTo>
                  <a:pt x="4" y="164"/>
                </a:lnTo>
                <a:lnTo>
                  <a:pt x="2" y="169"/>
                </a:lnTo>
                <a:lnTo>
                  <a:pt x="1" y="173"/>
                </a:lnTo>
                <a:lnTo>
                  <a:pt x="0" y="178"/>
                </a:lnTo>
                <a:lnTo>
                  <a:pt x="0" y="182"/>
                </a:lnTo>
                <a:lnTo>
                  <a:pt x="0" y="187"/>
                </a:lnTo>
                <a:lnTo>
                  <a:pt x="1" y="191"/>
                </a:lnTo>
                <a:lnTo>
                  <a:pt x="2" y="196"/>
                </a:lnTo>
                <a:lnTo>
                  <a:pt x="4" y="200"/>
                </a:lnTo>
                <a:lnTo>
                  <a:pt x="5" y="205"/>
                </a:lnTo>
                <a:lnTo>
                  <a:pt x="6" y="209"/>
                </a:lnTo>
                <a:lnTo>
                  <a:pt x="8" y="215"/>
                </a:lnTo>
                <a:lnTo>
                  <a:pt x="10" y="218"/>
                </a:lnTo>
                <a:lnTo>
                  <a:pt x="12" y="224"/>
                </a:lnTo>
                <a:lnTo>
                  <a:pt x="15" y="228"/>
                </a:lnTo>
                <a:lnTo>
                  <a:pt x="22" y="236"/>
                </a:lnTo>
                <a:lnTo>
                  <a:pt x="28" y="245"/>
                </a:lnTo>
                <a:lnTo>
                  <a:pt x="37" y="253"/>
                </a:lnTo>
                <a:lnTo>
                  <a:pt x="46" y="260"/>
                </a:lnTo>
                <a:lnTo>
                  <a:pt x="56" y="268"/>
                </a:lnTo>
                <a:lnTo>
                  <a:pt x="68" y="276"/>
                </a:lnTo>
                <a:lnTo>
                  <a:pt x="79" y="284"/>
                </a:lnTo>
                <a:lnTo>
                  <a:pt x="92" y="290"/>
                </a:lnTo>
                <a:lnTo>
                  <a:pt x="106" y="297"/>
                </a:lnTo>
                <a:lnTo>
                  <a:pt x="121" y="304"/>
                </a:lnTo>
                <a:lnTo>
                  <a:pt x="136" y="310"/>
                </a:lnTo>
                <a:lnTo>
                  <a:pt x="152" y="317"/>
                </a:lnTo>
                <a:lnTo>
                  <a:pt x="168" y="322"/>
                </a:lnTo>
                <a:lnTo>
                  <a:pt x="186" y="327"/>
                </a:lnTo>
                <a:lnTo>
                  <a:pt x="204" y="332"/>
                </a:lnTo>
                <a:lnTo>
                  <a:pt x="222" y="338"/>
                </a:lnTo>
                <a:lnTo>
                  <a:pt x="241" y="342"/>
                </a:lnTo>
                <a:lnTo>
                  <a:pt x="262" y="345"/>
                </a:lnTo>
                <a:lnTo>
                  <a:pt x="282" y="349"/>
                </a:lnTo>
                <a:lnTo>
                  <a:pt x="303" y="352"/>
                </a:lnTo>
                <a:lnTo>
                  <a:pt x="325" y="356"/>
                </a:lnTo>
                <a:lnTo>
                  <a:pt x="346" y="357"/>
                </a:lnTo>
                <a:lnTo>
                  <a:pt x="368" y="360"/>
                </a:lnTo>
                <a:lnTo>
                  <a:pt x="391" y="361"/>
                </a:lnTo>
                <a:lnTo>
                  <a:pt x="414" y="362"/>
                </a:lnTo>
                <a:lnTo>
                  <a:pt x="438" y="364"/>
                </a:lnTo>
                <a:lnTo>
                  <a:pt x="461" y="364"/>
                </a:lnTo>
                <a:lnTo>
                  <a:pt x="485" y="364"/>
                </a:lnTo>
                <a:lnTo>
                  <a:pt x="508" y="362"/>
                </a:lnTo>
                <a:lnTo>
                  <a:pt x="532" y="361"/>
                </a:lnTo>
                <a:lnTo>
                  <a:pt x="554" y="360"/>
                </a:lnTo>
                <a:lnTo>
                  <a:pt x="576" y="357"/>
                </a:lnTo>
                <a:lnTo>
                  <a:pt x="599" y="356"/>
                </a:lnTo>
                <a:lnTo>
                  <a:pt x="620" y="352"/>
                </a:lnTo>
                <a:lnTo>
                  <a:pt x="640" y="349"/>
                </a:lnTo>
                <a:lnTo>
                  <a:pt x="662" y="345"/>
                </a:lnTo>
                <a:lnTo>
                  <a:pt x="681" y="342"/>
                </a:lnTo>
                <a:lnTo>
                  <a:pt x="700" y="338"/>
                </a:lnTo>
                <a:lnTo>
                  <a:pt x="719" y="332"/>
                </a:lnTo>
                <a:lnTo>
                  <a:pt x="737" y="327"/>
                </a:lnTo>
                <a:lnTo>
                  <a:pt x="754" y="322"/>
                </a:lnTo>
                <a:lnTo>
                  <a:pt x="772" y="317"/>
                </a:lnTo>
                <a:lnTo>
                  <a:pt x="788" y="310"/>
                </a:lnTo>
                <a:lnTo>
                  <a:pt x="802" y="304"/>
                </a:lnTo>
                <a:lnTo>
                  <a:pt x="817" y="297"/>
                </a:lnTo>
                <a:lnTo>
                  <a:pt x="830" y="290"/>
                </a:lnTo>
                <a:lnTo>
                  <a:pt x="843" y="284"/>
                </a:lnTo>
                <a:lnTo>
                  <a:pt x="856" y="276"/>
                </a:lnTo>
                <a:lnTo>
                  <a:pt x="866" y="268"/>
                </a:lnTo>
                <a:lnTo>
                  <a:pt x="877" y="260"/>
                </a:lnTo>
                <a:lnTo>
                  <a:pt x="886" y="253"/>
                </a:lnTo>
                <a:lnTo>
                  <a:pt x="894" y="245"/>
                </a:lnTo>
                <a:lnTo>
                  <a:pt x="902" y="236"/>
                </a:lnTo>
                <a:lnTo>
                  <a:pt x="908" y="228"/>
                </a:lnTo>
                <a:lnTo>
                  <a:pt x="910" y="224"/>
                </a:lnTo>
                <a:lnTo>
                  <a:pt x="912" y="218"/>
                </a:lnTo>
                <a:lnTo>
                  <a:pt x="916" y="215"/>
                </a:lnTo>
                <a:lnTo>
                  <a:pt x="917" y="209"/>
                </a:lnTo>
                <a:lnTo>
                  <a:pt x="919" y="205"/>
                </a:lnTo>
                <a:lnTo>
                  <a:pt x="920" y="200"/>
                </a:lnTo>
                <a:lnTo>
                  <a:pt x="921" y="196"/>
                </a:lnTo>
                <a:lnTo>
                  <a:pt x="922" y="191"/>
                </a:lnTo>
                <a:lnTo>
                  <a:pt x="922" y="187"/>
                </a:lnTo>
                <a:lnTo>
                  <a:pt x="922" y="182"/>
                </a:lnTo>
              </a:path>
            </a:pathLst>
          </a:custGeom>
          <a:solidFill>
            <a:srgbClr val="00FFFF">
              <a:alpha val="100000"/>
            </a:srgbClr>
          </a:solidFill>
          <a:ln w="23813" cap="flat" cmpd="sng">
            <a:solidFill>
              <a:srgbClr val="000000">
                <a:alpha val="100000"/>
              </a:srgbClr>
            </a:solidFill>
            <a:prstDash val="solid"/>
            <a:round/>
            <a:headEnd type="none" w="med" len="med"/>
            <a:tailEnd type="none" w="med" len="med"/>
          </a:ln>
        </p:spPr>
        <p:txBody>
          <a:bodyPr/>
          <a:p>
            <a:endParaRPr lang="zh-CN" altLang="en-US"/>
          </a:p>
        </p:txBody>
      </p:sp>
      <p:sp>
        <p:nvSpPr>
          <p:cNvPr id="25631" name="Rectangle 38"/>
          <p:cNvSpPr/>
          <p:nvPr/>
        </p:nvSpPr>
        <p:spPr>
          <a:xfrm>
            <a:off x="8270875" y="1538288"/>
            <a:ext cx="50927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交付</a:t>
            </a:r>
            <a:endParaRPr lang="zh-CN" altLang="en-US" sz="2000" b="1" dirty="0">
              <a:ea typeface="宋体" pitchFamily="2" charset="-122"/>
            </a:endParaRPr>
          </a:p>
        </p:txBody>
      </p:sp>
      <p:sp>
        <p:nvSpPr>
          <p:cNvPr id="25632" name="Rectangle 39"/>
          <p:cNvSpPr/>
          <p:nvPr/>
        </p:nvSpPr>
        <p:spPr>
          <a:xfrm>
            <a:off x="8780463" y="2517775"/>
            <a:ext cx="1370012" cy="466725"/>
          </a:xfrm>
          <a:prstGeom prst="rect">
            <a:avLst/>
          </a:prstGeom>
          <a:solidFill>
            <a:srgbClr val="99CC00"/>
          </a:solidFill>
          <a:ln w="9525">
            <a:noFill/>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33" name="Rectangle 40"/>
          <p:cNvSpPr/>
          <p:nvPr/>
        </p:nvSpPr>
        <p:spPr>
          <a:xfrm>
            <a:off x="8780463" y="2517775"/>
            <a:ext cx="1370012" cy="466725"/>
          </a:xfrm>
          <a:prstGeom prst="rect">
            <a:avLst/>
          </a:prstGeom>
          <a:noFill/>
          <a:ln w="23813" cap="flat" cmpd="sng">
            <a:solidFill>
              <a:srgbClr val="000000"/>
            </a:solidFill>
            <a:prstDash val="solid"/>
            <a:miter/>
            <a:headEnd type="none" w="med" len="med"/>
            <a:tailEnd type="none" w="med" len="med"/>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34" name="Rectangle 41"/>
          <p:cNvSpPr/>
          <p:nvPr/>
        </p:nvSpPr>
        <p:spPr>
          <a:xfrm>
            <a:off x="9015413" y="2601913"/>
            <a:ext cx="101854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系统测试</a:t>
            </a:r>
            <a:endParaRPr lang="zh-CN" altLang="en-US" sz="2000" b="1" dirty="0">
              <a:ea typeface="宋体" pitchFamily="2" charset="-122"/>
            </a:endParaRPr>
          </a:p>
        </p:txBody>
      </p:sp>
      <p:sp>
        <p:nvSpPr>
          <p:cNvPr id="25635" name="Freeform 42"/>
          <p:cNvSpPr/>
          <p:nvPr/>
        </p:nvSpPr>
        <p:spPr>
          <a:xfrm>
            <a:off x="7121525" y="2479675"/>
            <a:ext cx="1420813" cy="542925"/>
          </a:xfrm>
          <a:custGeom>
            <a:avLst/>
            <a:gdLst>
              <a:gd name="txL" fmla="*/ 0 w 921"/>
              <a:gd name="txT" fmla="*/ 0 h 362"/>
              <a:gd name="txR" fmla="*/ 921 w 921"/>
              <a:gd name="txB" fmla="*/ 362 h 36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1" h="362">
                <a:moveTo>
                  <a:pt x="921" y="182"/>
                </a:moveTo>
                <a:lnTo>
                  <a:pt x="920" y="176"/>
                </a:lnTo>
                <a:lnTo>
                  <a:pt x="920" y="173"/>
                </a:lnTo>
                <a:lnTo>
                  <a:pt x="919" y="167"/>
                </a:lnTo>
                <a:lnTo>
                  <a:pt x="918" y="162"/>
                </a:lnTo>
                <a:lnTo>
                  <a:pt x="917" y="158"/>
                </a:lnTo>
                <a:lnTo>
                  <a:pt x="916" y="154"/>
                </a:lnTo>
                <a:lnTo>
                  <a:pt x="914" y="149"/>
                </a:lnTo>
                <a:lnTo>
                  <a:pt x="912" y="145"/>
                </a:lnTo>
                <a:lnTo>
                  <a:pt x="908" y="140"/>
                </a:lnTo>
                <a:lnTo>
                  <a:pt x="906" y="136"/>
                </a:lnTo>
                <a:lnTo>
                  <a:pt x="900" y="127"/>
                </a:lnTo>
                <a:lnTo>
                  <a:pt x="892" y="119"/>
                </a:lnTo>
                <a:lnTo>
                  <a:pt x="885" y="111"/>
                </a:lnTo>
                <a:lnTo>
                  <a:pt x="875" y="103"/>
                </a:lnTo>
                <a:lnTo>
                  <a:pt x="865" y="95"/>
                </a:lnTo>
                <a:lnTo>
                  <a:pt x="854" y="87"/>
                </a:lnTo>
                <a:lnTo>
                  <a:pt x="842" y="80"/>
                </a:lnTo>
                <a:lnTo>
                  <a:pt x="829" y="73"/>
                </a:lnTo>
                <a:lnTo>
                  <a:pt x="816" y="66"/>
                </a:lnTo>
                <a:lnTo>
                  <a:pt x="801" y="60"/>
                </a:lnTo>
                <a:lnTo>
                  <a:pt x="786" y="53"/>
                </a:lnTo>
                <a:lnTo>
                  <a:pt x="770" y="47"/>
                </a:lnTo>
                <a:lnTo>
                  <a:pt x="753" y="42"/>
                </a:lnTo>
                <a:lnTo>
                  <a:pt x="736" y="36"/>
                </a:lnTo>
                <a:lnTo>
                  <a:pt x="717" y="31"/>
                </a:lnTo>
                <a:lnTo>
                  <a:pt x="699" y="26"/>
                </a:lnTo>
                <a:lnTo>
                  <a:pt x="679" y="22"/>
                </a:lnTo>
                <a:lnTo>
                  <a:pt x="660" y="18"/>
                </a:lnTo>
                <a:lnTo>
                  <a:pt x="640" y="14"/>
                </a:lnTo>
                <a:lnTo>
                  <a:pt x="618" y="10"/>
                </a:lnTo>
                <a:lnTo>
                  <a:pt x="597" y="8"/>
                </a:lnTo>
                <a:lnTo>
                  <a:pt x="574" y="5"/>
                </a:lnTo>
                <a:lnTo>
                  <a:pt x="553" y="4"/>
                </a:lnTo>
                <a:lnTo>
                  <a:pt x="530" y="2"/>
                </a:lnTo>
                <a:lnTo>
                  <a:pt x="507" y="1"/>
                </a:lnTo>
                <a:lnTo>
                  <a:pt x="484" y="0"/>
                </a:lnTo>
                <a:lnTo>
                  <a:pt x="459" y="0"/>
                </a:lnTo>
                <a:lnTo>
                  <a:pt x="436" y="0"/>
                </a:lnTo>
                <a:lnTo>
                  <a:pt x="412" y="1"/>
                </a:lnTo>
                <a:lnTo>
                  <a:pt x="390" y="2"/>
                </a:lnTo>
                <a:lnTo>
                  <a:pt x="366" y="4"/>
                </a:lnTo>
                <a:lnTo>
                  <a:pt x="345" y="6"/>
                </a:lnTo>
                <a:lnTo>
                  <a:pt x="323" y="8"/>
                </a:lnTo>
                <a:lnTo>
                  <a:pt x="301" y="11"/>
                </a:lnTo>
                <a:lnTo>
                  <a:pt x="280" y="14"/>
                </a:lnTo>
                <a:lnTo>
                  <a:pt x="260" y="18"/>
                </a:lnTo>
                <a:lnTo>
                  <a:pt x="241" y="22"/>
                </a:lnTo>
                <a:lnTo>
                  <a:pt x="221" y="26"/>
                </a:lnTo>
                <a:lnTo>
                  <a:pt x="202" y="31"/>
                </a:lnTo>
                <a:lnTo>
                  <a:pt x="184" y="36"/>
                </a:lnTo>
                <a:lnTo>
                  <a:pt x="167" y="42"/>
                </a:lnTo>
                <a:lnTo>
                  <a:pt x="150" y="47"/>
                </a:lnTo>
                <a:lnTo>
                  <a:pt x="134" y="53"/>
                </a:lnTo>
                <a:lnTo>
                  <a:pt x="119" y="60"/>
                </a:lnTo>
                <a:lnTo>
                  <a:pt x="104" y="66"/>
                </a:lnTo>
                <a:lnTo>
                  <a:pt x="90" y="73"/>
                </a:lnTo>
                <a:lnTo>
                  <a:pt x="77" y="80"/>
                </a:lnTo>
                <a:lnTo>
                  <a:pt x="66" y="87"/>
                </a:lnTo>
                <a:lnTo>
                  <a:pt x="55" y="95"/>
                </a:lnTo>
                <a:lnTo>
                  <a:pt x="44" y="103"/>
                </a:lnTo>
                <a:lnTo>
                  <a:pt x="35" y="111"/>
                </a:lnTo>
                <a:lnTo>
                  <a:pt x="27" y="119"/>
                </a:lnTo>
                <a:lnTo>
                  <a:pt x="20" y="127"/>
                </a:lnTo>
                <a:lnTo>
                  <a:pt x="13" y="136"/>
                </a:lnTo>
                <a:lnTo>
                  <a:pt x="11" y="140"/>
                </a:lnTo>
                <a:lnTo>
                  <a:pt x="8" y="145"/>
                </a:lnTo>
                <a:lnTo>
                  <a:pt x="6" y="149"/>
                </a:lnTo>
                <a:lnTo>
                  <a:pt x="5" y="154"/>
                </a:lnTo>
                <a:lnTo>
                  <a:pt x="3" y="158"/>
                </a:lnTo>
                <a:lnTo>
                  <a:pt x="2" y="162"/>
                </a:lnTo>
                <a:lnTo>
                  <a:pt x="1" y="167"/>
                </a:lnTo>
                <a:lnTo>
                  <a:pt x="0" y="173"/>
                </a:lnTo>
                <a:lnTo>
                  <a:pt x="0" y="176"/>
                </a:lnTo>
                <a:lnTo>
                  <a:pt x="0" y="182"/>
                </a:lnTo>
                <a:lnTo>
                  <a:pt x="0" y="186"/>
                </a:lnTo>
                <a:lnTo>
                  <a:pt x="0" y="191"/>
                </a:lnTo>
                <a:lnTo>
                  <a:pt x="1" y="195"/>
                </a:lnTo>
                <a:lnTo>
                  <a:pt x="2" y="200"/>
                </a:lnTo>
                <a:lnTo>
                  <a:pt x="3" y="204"/>
                </a:lnTo>
                <a:lnTo>
                  <a:pt x="5" y="209"/>
                </a:lnTo>
                <a:lnTo>
                  <a:pt x="6" y="213"/>
                </a:lnTo>
                <a:lnTo>
                  <a:pt x="8" y="218"/>
                </a:lnTo>
                <a:lnTo>
                  <a:pt x="11" y="222"/>
                </a:lnTo>
                <a:lnTo>
                  <a:pt x="13" y="226"/>
                </a:lnTo>
                <a:lnTo>
                  <a:pt x="20" y="235"/>
                </a:lnTo>
                <a:lnTo>
                  <a:pt x="27" y="243"/>
                </a:lnTo>
                <a:lnTo>
                  <a:pt x="35" y="252"/>
                </a:lnTo>
                <a:lnTo>
                  <a:pt x="44" y="260"/>
                </a:lnTo>
                <a:lnTo>
                  <a:pt x="55" y="268"/>
                </a:lnTo>
                <a:lnTo>
                  <a:pt x="66" y="276"/>
                </a:lnTo>
                <a:lnTo>
                  <a:pt x="77" y="282"/>
                </a:lnTo>
                <a:lnTo>
                  <a:pt x="90" y="290"/>
                </a:lnTo>
                <a:lnTo>
                  <a:pt x="104" y="297"/>
                </a:lnTo>
                <a:lnTo>
                  <a:pt x="119" y="303"/>
                </a:lnTo>
                <a:lnTo>
                  <a:pt x="134" y="310"/>
                </a:lnTo>
                <a:lnTo>
                  <a:pt x="150" y="315"/>
                </a:lnTo>
                <a:lnTo>
                  <a:pt x="167" y="322"/>
                </a:lnTo>
                <a:lnTo>
                  <a:pt x="184" y="327"/>
                </a:lnTo>
                <a:lnTo>
                  <a:pt x="202" y="332"/>
                </a:lnTo>
                <a:lnTo>
                  <a:pt x="221" y="336"/>
                </a:lnTo>
                <a:lnTo>
                  <a:pt x="241" y="341"/>
                </a:lnTo>
                <a:lnTo>
                  <a:pt x="260" y="345"/>
                </a:lnTo>
                <a:lnTo>
                  <a:pt x="280" y="348"/>
                </a:lnTo>
                <a:lnTo>
                  <a:pt x="301" y="352"/>
                </a:lnTo>
                <a:lnTo>
                  <a:pt x="323" y="354"/>
                </a:lnTo>
                <a:lnTo>
                  <a:pt x="344" y="357"/>
                </a:lnTo>
                <a:lnTo>
                  <a:pt x="366" y="358"/>
                </a:lnTo>
                <a:lnTo>
                  <a:pt x="390" y="361"/>
                </a:lnTo>
                <a:lnTo>
                  <a:pt x="412" y="362"/>
                </a:lnTo>
                <a:lnTo>
                  <a:pt x="436" y="362"/>
                </a:lnTo>
                <a:lnTo>
                  <a:pt x="459" y="362"/>
                </a:lnTo>
                <a:lnTo>
                  <a:pt x="484" y="362"/>
                </a:lnTo>
                <a:lnTo>
                  <a:pt x="507" y="362"/>
                </a:lnTo>
                <a:lnTo>
                  <a:pt x="530" y="361"/>
                </a:lnTo>
                <a:lnTo>
                  <a:pt x="553" y="358"/>
                </a:lnTo>
                <a:lnTo>
                  <a:pt x="574" y="357"/>
                </a:lnTo>
                <a:lnTo>
                  <a:pt x="597" y="354"/>
                </a:lnTo>
                <a:lnTo>
                  <a:pt x="618" y="352"/>
                </a:lnTo>
                <a:lnTo>
                  <a:pt x="640" y="348"/>
                </a:lnTo>
                <a:lnTo>
                  <a:pt x="660" y="345"/>
                </a:lnTo>
                <a:lnTo>
                  <a:pt x="679" y="341"/>
                </a:lnTo>
                <a:lnTo>
                  <a:pt x="699" y="336"/>
                </a:lnTo>
                <a:lnTo>
                  <a:pt x="717" y="332"/>
                </a:lnTo>
                <a:lnTo>
                  <a:pt x="736" y="327"/>
                </a:lnTo>
                <a:lnTo>
                  <a:pt x="753" y="322"/>
                </a:lnTo>
                <a:lnTo>
                  <a:pt x="770" y="315"/>
                </a:lnTo>
                <a:lnTo>
                  <a:pt x="786" y="310"/>
                </a:lnTo>
                <a:lnTo>
                  <a:pt x="801" y="303"/>
                </a:lnTo>
                <a:lnTo>
                  <a:pt x="816" y="297"/>
                </a:lnTo>
                <a:lnTo>
                  <a:pt x="829" y="290"/>
                </a:lnTo>
                <a:lnTo>
                  <a:pt x="842" y="282"/>
                </a:lnTo>
                <a:lnTo>
                  <a:pt x="854" y="276"/>
                </a:lnTo>
                <a:lnTo>
                  <a:pt x="865" y="268"/>
                </a:lnTo>
                <a:lnTo>
                  <a:pt x="875" y="260"/>
                </a:lnTo>
                <a:lnTo>
                  <a:pt x="885" y="252"/>
                </a:lnTo>
                <a:lnTo>
                  <a:pt x="892" y="243"/>
                </a:lnTo>
                <a:lnTo>
                  <a:pt x="900" y="235"/>
                </a:lnTo>
                <a:lnTo>
                  <a:pt x="906" y="226"/>
                </a:lnTo>
                <a:lnTo>
                  <a:pt x="908" y="222"/>
                </a:lnTo>
                <a:lnTo>
                  <a:pt x="912" y="218"/>
                </a:lnTo>
                <a:lnTo>
                  <a:pt x="914" y="213"/>
                </a:lnTo>
                <a:lnTo>
                  <a:pt x="916" y="209"/>
                </a:lnTo>
                <a:lnTo>
                  <a:pt x="917" y="204"/>
                </a:lnTo>
                <a:lnTo>
                  <a:pt x="918" y="200"/>
                </a:lnTo>
                <a:lnTo>
                  <a:pt x="919" y="195"/>
                </a:lnTo>
                <a:lnTo>
                  <a:pt x="920" y="191"/>
                </a:lnTo>
                <a:lnTo>
                  <a:pt x="920" y="186"/>
                </a:lnTo>
                <a:lnTo>
                  <a:pt x="921" y="182"/>
                </a:lnTo>
                <a:close/>
              </a:path>
            </a:pathLst>
          </a:custGeom>
          <a:solidFill>
            <a:srgbClr val="00FFFF">
              <a:alpha val="100000"/>
            </a:srgbClr>
          </a:solidFill>
          <a:ln w="9525">
            <a:noFill/>
          </a:ln>
        </p:spPr>
        <p:txBody>
          <a:bodyPr/>
          <a:p>
            <a:endParaRPr lang="zh-CN" altLang="en-US"/>
          </a:p>
        </p:txBody>
      </p:sp>
      <p:sp>
        <p:nvSpPr>
          <p:cNvPr id="25636" name="Freeform 43"/>
          <p:cNvSpPr/>
          <p:nvPr/>
        </p:nvSpPr>
        <p:spPr>
          <a:xfrm>
            <a:off x="7121525" y="2479675"/>
            <a:ext cx="1420813" cy="542925"/>
          </a:xfrm>
          <a:custGeom>
            <a:avLst/>
            <a:gdLst>
              <a:gd name="txL" fmla="*/ 0 w 921"/>
              <a:gd name="txT" fmla="*/ 0 h 362"/>
              <a:gd name="txR" fmla="*/ 921 w 921"/>
              <a:gd name="txB" fmla="*/ 362 h 36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1" h="362">
                <a:moveTo>
                  <a:pt x="921" y="182"/>
                </a:moveTo>
                <a:lnTo>
                  <a:pt x="920" y="176"/>
                </a:lnTo>
                <a:lnTo>
                  <a:pt x="920" y="173"/>
                </a:lnTo>
                <a:lnTo>
                  <a:pt x="919" y="167"/>
                </a:lnTo>
                <a:lnTo>
                  <a:pt x="918" y="162"/>
                </a:lnTo>
                <a:lnTo>
                  <a:pt x="917" y="158"/>
                </a:lnTo>
                <a:lnTo>
                  <a:pt x="916" y="154"/>
                </a:lnTo>
                <a:lnTo>
                  <a:pt x="914" y="149"/>
                </a:lnTo>
                <a:lnTo>
                  <a:pt x="912" y="145"/>
                </a:lnTo>
                <a:lnTo>
                  <a:pt x="908" y="140"/>
                </a:lnTo>
                <a:lnTo>
                  <a:pt x="906" y="136"/>
                </a:lnTo>
                <a:lnTo>
                  <a:pt x="900" y="127"/>
                </a:lnTo>
                <a:lnTo>
                  <a:pt x="892" y="119"/>
                </a:lnTo>
                <a:lnTo>
                  <a:pt x="885" y="111"/>
                </a:lnTo>
                <a:lnTo>
                  <a:pt x="875" y="103"/>
                </a:lnTo>
                <a:lnTo>
                  <a:pt x="865" y="95"/>
                </a:lnTo>
                <a:lnTo>
                  <a:pt x="854" y="87"/>
                </a:lnTo>
                <a:lnTo>
                  <a:pt x="842" y="80"/>
                </a:lnTo>
                <a:lnTo>
                  <a:pt x="829" y="73"/>
                </a:lnTo>
                <a:lnTo>
                  <a:pt x="816" y="66"/>
                </a:lnTo>
                <a:lnTo>
                  <a:pt x="801" y="60"/>
                </a:lnTo>
                <a:lnTo>
                  <a:pt x="786" y="53"/>
                </a:lnTo>
                <a:lnTo>
                  <a:pt x="770" y="47"/>
                </a:lnTo>
                <a:lnTo>
                  <a:pt x="753" y="42"/>
                </a:lnTo>
                <a:lnTo>
                  <a:pt x="736" y="36"/>
                </a:lnTo>
                <a:lnTo>
                  <a:pt x="717" y="31"/>
                </a:lnTo>
                <a:lnTo>
                  <a:pt x="699" y="26"/>
                </a:lnTo>
                <a:lnTo>
                  <a:pt x="679" y="22"/>
                </a:lnTo>
                <a:lnTo>
                  <a:pt x="660" y="18"/>
                </a:lnTo>
                <a:lnTo>
                  <a:pt x="640" y="14"/>
                </a:lnTo>
                <a:lnTo>
                  <a:pt x="618" y="10"/>
                </a:lnTo>
                <a:lnTo>
                  <a:pt x="597" y="8"/>
                </a:lnTo>
                <a:lnTo>
                  <a:pt x="574" y="5"/>
                </a:lnTo>
                <a:lnTo>
                  <a:pt x="553" y="4"/>
                </a:lnTo>
                <a:lnTo>
                  <a:pt x="530" y="2"/>
                </a:lnTo>
                <a:lnTo>
                  <a:pt x="507" y="1"/>
                </a:lnTo>
                <a:lnTo>
                  <a:pt x="484" y="0"/>
                </a:lnTo>
                <a:lnTo>
                  <a:pt x="459" y="0"/>
                </a:lnTo>
                <a:lnTo>
                  <a:pt x="436" y="0"/>
                </a:lnTo>
                <a:lnTo>
                  <a:pt x="412" y="1"/>
                </a:lnTo>
                <a:lnTo>
                  <a:pt x="390" y="2"/>
                </a:lnTo>
                <a:lnTo>
                  <a:pt x="366" y="4"/>
                </a:lnTo>
                <a:lnTo>
                  <a:pt x="345" y="6"/>
                </a:lnTo>
                <a:lnTo>
                  <a:pt x="323" y="8"/>
                </a:lnTo>
                <a:lnTo>
                  <a:pt x="301" y="11"/>
                </a:lnTo>
                <a:lnTo>
                  <a:pt x="280" y="14"/>
                </a:lnTo>
                <a:lnTo>
                  <a:pt x="260" y="18"/>
                </a:lnTo>
                <a:lnTo>
                  <a:pt x="241" y="22"/>
                </a:lnTo>
                <a:lnTo>
                  <a:pt x="221" y="26"/>
                </a:lnTo>
                <a:lnTo>
                  <a:pt x="202" y="31"/>
                </a:lnTo>
                <a:lnTo>
                  <a:pt x="184" y="36"/>
                </a:lnTo>
                <a:lnTo>
                  <a:pt x="167" y="42"/>
                </a:lnTo>
                <a:lnTo>
                  <a:pt x="150" y="47"/>
                </a:lnTo>
                <a:lnTo>
                  <a:pt x="134" y="53"/>
                </a:lnTo>
                <a:lnTo>
                  <a:pt x="119" y="60"/>
                </a:lnTo>
                <a:lnTo>
                  <a:pt x="104" y="66"/>
                </a:lnTo>
                <a:lnTo>
                  <a:pt x="90" y="73"/>
                </a:lnTo>
                <a:lnTo>
                  <a:pt x="77" y="80"/>
                </a:lnTo>
                <a:lnTo>
                  <a:pt x="66" y="87"/>
                </a:lnTo>
                <a:lnTo>
                  <a:pt x="55" y="95"/>
                </a:lnTo>
                <a:lnTo>
                  <a:pt x="44" y="103"/>
                </a:lnTo>
                <a:lnTo>
                  <a:pt x="35" y="111"/>
                </a:lnTo>
                <a:lnTo>
                  <a:pt x="27" y="119"/>
                </a:lnTo>
                <a:lnTo>
                  <a:pt x="20" y="127"/>
                </a:lnTo>
                <a:lnTo>
                  <a:pt x="13" y="136"/>
                </a:lnTo>
                <a:lnTo>
                  <a:pt x="11" y="140"/>
                </a:lnTo>
                <a:lnTo>
                  <a:pt x="8" y="145"/>
                </a:lnTo>
                <a:lnTo>
                  <a:pt x="6" y="149"/>
                </a:lnTo>
                <a:lnTo>
                  <a:pt x="5" y="154"/>
                </a:lnTo>
                <a:lnTo>
                  <a:pt x="3" y="158"/>
                </a:lnTo>
                <a:lnTo>
                  <a:pt x="2" y="162"/>
                </a:lnTo>
                <a:lnTo>
                  <a:pt x="1" y="167"/>
                </a:lnTo>
                <a:lnTo>
                  <a:pt x="0" y="173"/>
                </a:lnTo>
                <a:lnTo>
                  <a:pt x="0" y="176"/>
                </a:lnTo>
                <a:lnTo>
                  <a:pt x="0" y="182"/>
                </a:lnTo>
                <a:lnTo>
                  <a:pt x="0" y="186"/>
                </a:lnTo>
                <a:lnTo>
                  <a:pt x="0" y="191"/>
                </a:lnTo>
                <a:lnTo>
                  <a:pt x="1" y="195"/>
                </a:lnTo>
                <a:lnTo>
                  <a:pt x="2" y="200"/>
                </a:lnTo>
                <a:lnTo>
                  <a:pt x="3" y="204"/>
                </a:lnTo>
                <a:lnTo>
                  <a:pt x="5" y="209"/>
                </a:lnTo>
                <a:lnTo>
                  <a:pt x="6" y="213"/>
                </a:lnTo>
                <a:lnTo>
                  <a:pt x="8" y="218"/>
                </a:lnTo>
                <a:lnTo>
                  <a:pt x="11" y="222"/>
                </a:lnTo>
                <a:lnTo>
                  <a:pt x="13" y="226"/>
                </a:lnTo>
                <a:lnTo>
                  <a:pt x="20" y="235"/>
                </a:lnTo>
                <a:lnTo>
                  <a:pt x="27" y="243"/>
                </a:lnTo>
                <a:lnTo>
                  <a:pt x="35" y="252"/>
                </a:lnTo>
                <a:lnTo>
                  <a:pt x="44" y="260"/>
                </a:lnTo>
                <a:lnTo>
                  <a:pt x="55" y="268"/>
                </a:lnTo>
                <a:lnTo>
                  <a:pt x="66" y="276"/>
                </a:lnTo>
                <a:lnTo>
                  <a:pt x="77" y="282"/>
                </a:lnTo>
                <a:lnTo>
                  <a:pt x="90" y="290"/>
                </a:lnTo>
                <a:lnTo>
                  <a:pt x="104" y="297"/>
                </a:lnTo>
                <a:lnTo>
                  <a:pt x="119" y="303"/>
                </a:lnTo>
                <a:lnTo>
                  <a:pt x="134" y="310"/>
                </a:lnTo>
                <a:lnTo>
                  <a:pt x="150" y="315"/>
                </a:lnTo>
                <a:lnTo>
                  <a:pt x="167" y="322"/>
                </a:lnTo>
                <a:lnTo>
                  <a:pt x="184" y="327"/>
                </a:lnTo>
                <a:lnTo>
                  <a:pt x="202" y="332"/>
                </a:lnTo>
                <a:lnTo>
                  <a:pt x="221" y="336"/>
                </a:lnTo>
                <a:lnTo>
                  <a:pt x="241" y="341"/>
                </a:lnTo>
                <a:lnTo>
                  <a:pt x="260" y="345"/>
                </a:lnTo>
                <a:lnTo>
                  <a:pt x="280" y="348"/>
                </a:lnTo>
                <a:lnTo>
                  <a:pt x="301" y="352"/>
                </a:lnTo>
                <a:lnTo>
                  <a:pt x="323" y="354"/>
                </a:lnTo>
                <a:lnTo>
                  <a:pt x="344" y="357"/>
                </a:lnTo>
                <a:lnTo>
                  <a:pt x="366" y="358"/>
                </a:lnTo>
                <a:lnTo>
                  <a:pt x="390" y="361"/>
                </a:lnTo>
                <a:lnTo>
                  <a:pt x="412" y="362"/>
                </a:lnTo>
                <a:lnTo>
                  <a:pt x="436" y="362"/>
                </a:lnTo>
                <a:lnTo>
                  <a:pt x="459" y="362"/>
                </a:lnTo>
                <a:lnTo>
                  <a:pt x="484" y="362"/>
                </a:lnTo>
                <a:lnTo>
                  <a:pt x="507" y="362"/>
                </a:lnTo>
                <a:lnTo>
                  <a:pt x="530" y="361"/>
                </a:lnTo>
                <a:lnTo>
                  <a:pt x="553" y="358"/>
                </a:lnTo>
                <a:lnTo>
                  <a:pt x="574" y="357"/>
                </a:lnTo>
                <a:lnTo>
                  <a:pt x="597" y="354"/>
                </a:lnTo>
                <a:lnTo>
                  <a:pt x="618" y="352"/>
                </a:lnTo>
                <a:lnTo>
                  <a:pt x="640" y="348"/>
                </a:lnTo>
                <a:lnTo>
                  <a:pt x="660" y="345"/>
                </a:lnTo>
                <a:lnTo>
                  <a:pt x="679" y="341"/>
                </a:lnTo>
                <a:lnTo>
                  <a:pt x="699" y="336"/>
                </a:lnTo>
                <a:lnTo>
                  <a:pt x="717" y="332"/>
                </a:lnTo>
                <a:lnTo>
                  <a:pt x="736" y="327"/>
                </a:lnTo>
                <a:lnTo>
                  <a:pt x="753" y="322"/>
                </a:lnTo>
                <a:lnTo>
                  <a:pt x="770" y="315"/>
                </a:lnTo>
                <a:lnTo>
                  <a:pt x="786" y="310"/>
                </a:lnTo>
                <a:lnTo>
                  <a:pt x="801" y="303"/>
                </a:lnTo>
                <a:lnTo>
                  <a:pt x="816" y="297"/>
                </a:lnTo>
                <a:lnTo>
                  <a:pt x="829" y="290"/>
                </a:lnTo>
                <a:lnTo>
                  <a:pt x="842" y="282"/>
                </a:lnTo>
                <a:lnTo>
                  <a:pt x="854" y="276"/>
                </a:lnTo>
                <a:lnTo>
                  <a:pt x="865" y="268"/>
                </a:lnTo>
                <a:lnTo>
                  <a:pt x="875" y="260"/>
                </a:lnTo>
                <a:lnTo>
                  <a:pt x="885" y="252"/>
                </a:lnTo>
                <a:lnTo>
                  <a:pt x="892" y="243"/>
                </a:lnTo>
                <a:lnTo>
                  <a:pt x="900" y="235"/>
                </a:lnTo>
                <a:lnTo>
                  <a:pt x="906" y="226"/>
                </a:lnTo>
                <a:lnTo>
                  <a:pt x="908" y="222"/>
                </a:lnTo>
                <a:lnTo>
                  <a:pt x="912" y="218"/>
                </a:lnTo>
                <a:lnTo>
                  <a:pt x="914" y="213"/>
                </a:lnTo>
                <a:lnTo>
                  <a:pt x="916" y="209"/>
                </a:lnTo>
                <a:lnTo>
                  <a:pt x="917" y="204"/>
                </a:lnTo>
                <a:lnTo>
                  <a:pt x="918" y="200"/>
                </a:lnTo>
                <a:lnTo>
                  <a:pt x="919" y="195"/>
                </a:lnTo>
                <a:lnTo>
                  <a:pt x="920" y="191"/>
                </a:lnTo>
                <a:lnTo>
                  <a:pt x="920" y="186"/>
                </a:lnTo>
                <a:lnTo>
                  <a:pt x="921" y="182"/>
                </a:lnTo>
              </a:path>
            </a:pathLst>
          </a:custGeom>
          <a:noFill/>
          <a:ln w="23813" cap="flat" cmpd="sng">
            <a:solidFill>
              <a:srgbClr val="000000">
                <a:alpha val="100000"/>
              </a:srgbClr>
            </a:solidFill>
            <a:prstDash val="solid"/>
            <a:round/>
            <a:headEnd type="none" w="med" len="med"/>
            <a:tailEnd type="none" w="med" len="med"/>
          </a:ln>
        </p:spPr>
        <p:txBody>
          <a:bodyPr/>
          <a:p>
            <a:endParaRPr lang="zh-CN" altLang="en-US"/>
          </a:p>
        </p:txBody>
      </p:sp>
      <p:sp>
        <p:nvSpPr>
          <p:cNvPr id="25637" name="Rectangle 44"/>
          <p:cNvSpPr/>
          <p:nvPr/>
        </p:nvSpPr>
        <p:spPr>
          <a:xfrm>
            <a:off x="7607300" y="2601913"/>
            <a:ext cx="50927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实施</a:t>
            </a:r>
            <a:endParaRPr lang="zh-CN" altLang="en-US" sz="2000" b="1" dirty="0">
              <a:ea typeface="宋体" pitchFamily="2" charset="-122"/>
            </a:endParaRPr>
          </a:p>
        </p:txBody>
      </p:sp>
      <p:sp>
        <p:nvSpPr>
          <p:cNvPr id="25638" name="Rectangle 45"/>
          <p:cNvSpPr/>
          <p:nvPr/>
        </p:nvSpPr>
        <p:spPr>
          <a:xfrm>
            <a:off x="8042275" y="3649663"/>
            <a:ext cx="1370013" cy="466725"/>
          </a:xfrm>
          <a:prstGeom prst="rect">
            <a:avLst/>
          </a:prstGeom>
          <a:solidFill>
            <a:srgbClr val="99CC00"/>
          </a:solidFill>
          <a:ln w="9525">
            <a:noFill/>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39" name="Rectangle 46"/>
          <p:cNvSpPr/>
          <p:nvPr/>
        </p:nvSpPr>
        <p:spPr>
          <a:xfrm>
            <a:off x="8042275" y="3649663"/>
            <a:ext cx="1370013" cy="466725"/>
          </a:xfrm>
          <a:prstGeom prst="rect">
            <a:avLst/>
          </a:prstGeom>
          <a:noFill/>
          <a:ln w="23813" cap="flat" cmpd="sng">
            <a:solidFill>
              <a:srgbClr val="000000"/>
            </a:solidFill>
            <a:prstDash val="solid"/>
            <a:miter/>
            <a:headEnd type="none" w="med" len="med"/>
            <a:tailEnd type="none" w="med" len="med"/>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40" name="Rectangle 47"/>
          <p:cNvSpPr/>
          <p:nvPr/>
        </p:nvSpPr>
        <p:spPr>
          <a:xfrm>
            <a:off x="8277225" y="3733800"/>
            <a:ext cx="101854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集成测试</a:t>
            </a:r>
            <a:endParaRPr lang="zh-CN" altLang="en-US" sz="2000" b="1" dirty="0">
              <a:ea typeface="宋体" pitchFamily="2" charset="-122"/>
            </a:endParaRPr>
          </a:p>
        </p:txBody>
      </p:sp>
      <p:sp>
        <p:nvSpPr>
          <p:cNvPr id="25641" name="Freeform 48"/>
          <p:cNvSpPr/>
          <p:nvPr/>
        </p:nvSpPr>
        <p:spPr>
          <a:xfrm>
            <a:off x="6383338" y="3649663"/>
            <a:ext cx="1422400" cy="544512"/>
          </a:xfrm>
          <a:custGeom>
            <a:avLst/>
            <a:gdLst>
              <a:gd name="txL" fmla="*/ 0 w 921"/>
              <a:gd name="txT" fmla="*/ 0 h 363"/>
              <a:gd name="txR" fmla="*/ 921 w 921"/>
              <a:gd name="txB" fmla="*/ 363 h 36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1" h="363">
                <a:moveTo>
                  <a:pt x="921" y="182"/>
                </a:moveTo>
                <a:lnTo>
                  <a:pt x="920" y="177"/>
                </a:lnTo>
                <a:lnTo>
                  <a:pt x="920" y="173"/>
                </a:lnTo>
                <a:lnTo>
                  <a:pt x="919" y="167"/>
                </a:lnTo>
                <a:lnTo>
                  <a:pt x="918" y="164"/>
                </a:lnTo>
                <a:lnTo>
                  <a:pt x="917" y="158"/>
                </a:lnTo>
                <a:lnTo>
                  <a:pt x="916" y="154"/>
                </a:lnTo>
                <a:lnTo>
                  <a:pt x="914" y="149"/>
                </a:lnTo>
                <a:lnTo>
                  <a:pt x="912" y="145"/>
                </a:lnTo>
                <a:lnTo>
                  <a:pt x="908" y="140"/>
                </a:lnTo>
                <a:lnTo>
                  <a:pt x="906" y="136"/>
                </a:lnTo>
                <a:lnTo>
                  <a:pt x="900" y="128"/>
                </a:lnTo>
                <a:lnTo>
                  <a:pt x="892" y="119"/>
                </a:lnTo>
                <a:lnTo>
                  <a:pt x="885" y="111"/>
                </a:lnTo>
                <a:lnTo>
                  <a:pt x="875" y="103"/>
                </a:lnTo>
                <a:lnTo>
                  <a:pt x="865" y="95"/>
                </a:lnTo>
                <a:lnTo>
                  <a:pt x="854" y="88"/>
                </a:lnTo>
                <a:lnTo>
                  <a:pt x="842" y="80"/>
                </a:lnTo>
                <a:lnTo>
                  <a:pt x="830" y="73"/>
                </a:lnTo>
                <a:lnTo>
                  <a:pt x="816" y="67"/>
                </a:lnTo>
                <a:lnTo>
                  <a:pt x="801" y="60"/>
                </a:lnTo>
                <a:lnTo>
                  <a:pt x="786" y="54"/>
                </a:lnTo>
                <a:lnTo>
                  <a:pt x="770" y="47"/>
                </a:lnTo>
                <a:lnTo>
                  <a:pt x="753" y="42"/>
                </a:lnTo>
                <a:lnTo>
                  <a:pt x="736" y="37"/>
                </a:lnTo>
                <a:lnTo>
                  <a:pt x="718" y="31"/>
                </a:lnTo>
                <a:lnTo>
                  <a:pt x="699" y="26"/>
                </a:lnTo>
                <a:lnTo>
                  <a:pt x="679" y="22"/>
                </a:lnTo>
                <a:lnTo>
                  <a:pt x="660" y="18"/>
                </a:lnTo>
                <a:lnTo>
                  <a:pt x="640" y="14"/>
                </a:lnTo>
                <a:lnTo>
                  <a:pt x="618" y="12"/>
                </a:lnTo>
                <a:lnTo>
                  <a:pt x="597" y="8"/>
                </a:lnTo>
                <a:lnTo>
                  <a:pt x="575" y="6"/>
                </a:lnTo>
                <a:lnTo>
                  <a:pt x="553" y="4"/>
                </a:lnTo>
                <a:lnTo>
                  <a:pt x="530" y="3"/>
                </a:lnTo>
                <a:lnTo>
                  <a:pt x="507" y="1"/>
                </a:lnTo>
                <a:lnTo>
                  <a:pt x="484" y="0"/>
                </a:lnTo>
                <a:lnTo>
                  <a:pt x="459" y="0"/>
                </a:lnTo>
                <a:lnTo>
                  <a:pt x="436" y="0"/>
                </a:lnTo>
                <a:lnTo>
                  <a:pt x="412" y="1"/>
                </a:lnTo>
                <a:lnTo>
                  <a:pt x="390" y="3"/>
                </a:lnTo>
                <a:lnTo>
                  <a:pt x="367" y="4"/>
                </a:lnTo>
                <a:lnTo>
                  <a:pt x="345" y="6"/>
                </a:lnTo>
                <a:lnTo>
                  <a:pt x="323" y="8"/>
                </a:lnTo>
                <a:lnTo>
                  <a:pt x="302" y="12"/>
                </a:lnTo>
                <a:lnTo>
                  <a:pt x="280" y="14"/>
                </a:lnTo>
                <a:lnTo>
                  <a:pt x="260" y="18"/>
                </a:lnTo>
                <a:lnTo>
                  <a:pt x="241" y="22"/>
                </a:lnTo>
                <a:lnTo>
                  <a:pt x="222" y="26"/>
                </a:lnTo>
                <a:lnTo>
                  <a:pt x="202" y="31"/>
                </a:lnTo>
                <a:lnTo>
                  <a:pt x="184" y="37"/>
                </a:lnTo>
                <a:lnTo>
                  <a:pt x="167" y="42"/>
                </a:lnTo>
                <a:lnTo>
                  <a:pt x="150" y="47"/>
                </a:lnTo>
                <a:lnTo>
                  <a:pt x="134" y="54"/>
                </a:lnTo>
                <a:lnTo>
                  <a:pt x="119" y="60"/>
                </a:lnTo>
                <a:lnTo>
                  <a:pt x="104" y="67"/>
                </a:lnTo>
                <a:lnTo>
                  <a:pt x="90" y="73"/>
                </a:lnTo>
                <a:lnTo>
                  <a:pt x="78" y="80"/>
                </a:lnTo>
                <a:lnTo>
                  <a:pt x="66" y="88"/>
                </a:lnTo>
                <a:lnTo>
                  <a:pt x="55" y="95"/>
                </a:lnTo>
                <a:lnTo>
                  <a:pt x="44" y="103"/>
                </a:lnTo>
                <a:lnTo>
                  <a:pt x="35" y="111"/>
                </a:lnTo>
                <a:lnTo>
                  <a:pt x="27" y="119"/>
                </a:lnTo>
                <a:lnTo>
                  <a:pt x="20" y="128"/>
                </a:lnTo>
                <a:lnTo>
                  <a:pt x="14" y="136"/>
                </a:lnTo>
                <a:lnTo>
                  <a:pt x="11" y="140"/>
                </a:lnTo>
                <a:lnTo>
                  <a:pt x="8" y="145"/>
                </a:lnTo>
                <a:lnTo>
                  <a:pt x="6" y="149"/>
                </a:lnTo>
                <a:lnTo>
                  <a:pt x="5" y="154"/>
                </a:lnTo>
                <a:lnTo>
                  <a:pt x="3" y="158"/>
                </a:lnTo>
                <a:lnTo>
                  <a:pt x="2" y="164"/>
                </a:lnTo>
                <a:lnTo>
                  <a:pt x="1" y="167"/>
                </a:lnTo>
                <a:lnTo>
                  <a:pt x="0" y="173"/>
                </a:lnTo>
                <a:lnTo>
                  <a:pt x="0" y="177"/>
                </a:lnTo>
                <a:lnTo>
                  <a:pt x="0" y="182"/>
                </a:lnTo>
                <a:lnTo>
                  <a:pt x="0" y="186"/>
                </a:lnTo>
                <a:lnTo>
                  <a:pt x="0" y="191"/>
                </a:lnTo>
                <a:lnTo>
                  <a:pt x="1" y="195"/>
                </a:lnTo>
                <a:lnTo>
                  <a:pt x="2" y="200"/>
                </a:lnTo>
                <a:lnTo>
                  <a:pt x="3" y="204"/>
                </a:lnTo>
                <a:lnTo>
                  <a:pt x="5" y="209"/>
                </a:lnTo>
                <a:lnTo>
                  <a:pt x="6" y="213"/>
                </a:lnTo>
                <a:lnTo>
                  <a:pt x="8" y="219"/>
                </a:lnTo>
                <a:lnTo>
                  <a:pt x="11" y="222"/>
                </a:lnTo>
                <a:lnTo>
                  <a:pt x="14" y="226"/>
                </a:lnTo>
                <a:lnTo>
                  <a:pt x="20" y="236"/>
                </a:lnTo>
                <a:lnTo>
                  <a:pt x="27" y="243"/>
                </a:lnTo>
                <a:lnTo>
                  <a:pt x="35" y="253"/>
                </a:lnTo>
                <a:lnTo>
                  <a:pt x="44" y="260"/>
                </a:lnTo>
                <a:lnTo>
                  <a:pt x="55" y="268"/>
                </a:lnTo>
                <a:lnTo>
                  <a:pt x="66" y="276"/>
                </a:lnTo>
                <a:lnTo>
                  <a:pt x="78" y="283"/>
                </a:lnTo>
                <a:lnTo>
                  <a:pt x="90" y="291"/>
                </a:lnTo>
                <a:lnTo>
                  <a:pt x="104" y="297"/>
                </a:lnTo>
                <a:lnTo>
                  <a:pt x="119" y="304"/>
                </a:lnTo>
                <a:lnTo>
                  <a:pt x="134" y="310"/>
                </a:lnTo>
                <a:lnTo>
                  <a:pt x="150" y="315"/>
                </a:lnTo>
                <a:lnTo>
                  <a:pt x="167" y="322"/>
                </a:lnTo>
                <a:lnTo>
                  <a:pt x="184" y="327"/>
                </a:lnTo>
                <a:lnTo>
                  <a:pt x="202" y="332"/>
                </a:lnTo>
                <a:lnTo>
                  <a:pt x="222" y="336"/>
                </a:lnTo>
                <a:lnTo>
                  <a:pt x="241" y="342"/>
                </a:lnTo>
                <a:lnTo>
                  <a:pt x="260" y="346"/>
                </a:lnTo>
                <a:lnTo>
                  <a:pt x="280" y="348"/>
                </a:lnTo>
                <a:lnTo>
                  <a:pt x="302" y="352"/>
                </a:lnTo>
                <a:lnTo>
                  <a:pt x="323" y="355"/>
                </a:lnTo>
                <a:lnTo>
                  <a:pt x="344" y="357"/>
                </a:lnTo>
                <a:lnTo>
                  <a:pt x="367" y="359"/>
                </a:lnTo>
                <a:lnTo>
                  <a:pt x="390" y="361"/>
                </a:lnTo>
                <a:lnTo>
                  <a:pt x="412" y="363"/>
                </a:lnTo>
                <a:lnTo>
                  <a:pt x="436" y="363"/>
                </a:lnTo>
                <a:lnTo>
                  <a:pt x="459" y="363"/>
                </a:lnTo>
                <a:lnTo>
                  <a:pt x="484" y="363"/>
                </a:lnTo>
                <a:lnTo>
                  <a:pt x="507" y="363"/>
                </a:lnTo>
                <a:lnTo>
                  <a:pt x="530" y="361"/>
                </a:lnTo>
                <a:lnTo>
                  <a:pt x="553" y="359"/>
                </a:lnTo>
                <a:lnTo>
                  <a:pt x="575" y="357"/>
                </a:lnTo>
                <a:lnTo>
                  <a:pt x="597" y="355"/>
                </a:lnTo>
                <a:lnTo>
                  <a:pt x="618" y="352"/>
                </a:lnTo>
                <a:lnTo>
                  <a:pt x="640" y="348"/>
                </a:lnTo>
                <a:lnTo>
                  <a:pt x="660" y="346"/>
                </a:lnTo>
                <a:lnTo>
                  <a:pt x="679" y="342"/>
                </a:lnTo>
                <a:lnTo>
                  <a:pt x="699" y="336"/>
                </a:lnTo>
                <a:lnTo>
                  <a:pt x="718" y="332"/>
                </a:lnTo>
                <a:lnTo>
                  <a:pt x="736" y="327"/>
                </a:lnTo>
                <a:lnTo>
                  <a:pt x="753" y="322"/>
                </a:lnTo>
                <a:lnTo>
                  <a:pt x="770" y="315"/>
                </a:lnTo>
                <a:lnTo>
                  <a:pt x="786" y="310"/>
                </a:lnTo>
                <a:lnTo>
                  <a:pt x="801" y="304"/>
                </a:lnTo>
                <a:lnTo>
                  <a:pt x="816" y="297"/>
                </a:lnTo>
                <a:lnTo>
                  <a:pt x="830" y="291"/>
                </a:lnTo>
                <a:lnTo>
                  <a:pt x="842" y="283"/>
                </a:lnTo>
                <a:lnTo>
                  <a:pt x="854" y="276"/>
                </a:lnTo>
                <a:lnTo>
                  <a:pt x="865" y="268"/>
                </a:lnTo>
                <a:lnTo>
                  <a:pt x="875" y="260"/>
                </a:lnTo>
                <a:lnTo>
                  <a:pt x="885" y="253"/>
                </a:lnTo>
                <a:lnTo>
                  <a:pt x="892" y="243"/>
                </a:lnTo>
                <a:lnTo>
                  <a:pt x="900" y="236"/>
                </a:lnTo>
                <a:lnTo>
                  <a:pt x="906" y="226"/>
                </a:lnTo>
                <a:lnTo>
                  <a:pt x="908" y="222"/>
                </a:lnTo>
                <a:lnTo>
                  <a:pt x="912" y="219"/>
                </a:lnTo>
                <a:lnTo>
                  <a:pt x="914" y="213"/>
                </a:lnTo>
                <a:lnTo>
                  <a:pt x="916" y="209"/>
                </a:lnTo>
                <a:lnTo>
                  <a:pt x="917" y="204"/>
                </a:lnTo>
                <a:lnTo>
                  <a:pt x="918" y="200"/>
                </a:lnTo>
                <a:lnTo>
                  <a:pt x="919" y="195"/>
                </a:lnTo>
                <a:lnTo>
                  <a:pt x="920" y="191"/>
                </a:lnTo>
                <a:lnTo>
                  <a:pt x="920" y="186"/>
                </a:lnTo>
                <a:lnTo>
                  <a:pt x="921" y="182"/>
                </a:lnTo>
                <a:close/>
              </a:path>
            </a:pathLst>
          </a:custGeom>
          <a:solidFill>
            <a:srgbClr val="00FFFF">
              <a:alpha val="100000"/>
            </a:srgbClr>
          </a:solidFill>
          <a:ln w="9525">
            <a:noFill/>
          </a:ln>
        </p:spPr>
        <p:txBody>
          <a:bodyPr/>
          <a:p>
            <a:endParaRPr lang="zh-CN" altLang="en-US"/>
          </a:p>
        </p:txBody>
      </p:sp>
      <p:sp>
        <p:nvSpPr>
          <p:cNvPr id="25642" name="Freeform 49"/>
          <p:cNvSpPr/>
          <p:nvPr/>
        </p:nvSpPr>
        <p:spPr>
          <a:xfrm>
            <a:off x="6383338" y="3649663"/>
            <a:ext cx="1422400" cy="544512"/>
          </a:xfrm>
          <a:custGeom>
            <a:avLst/>
            <a:gdLst>
              <a:gd name="txL" fmla="*/ 0 w 921"/>
              <a:gd name="txT" fmla="*/ 0 h 363"/>
              <a:gd name="txR" fmla="*/ 921 w 921"/>
              <a:gd name="txB" fmla="*/ 363 h 36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21" h="363">
                <a:moveTo>
                  <a:pt x="921" y="182"/>
                </a:moveTo>
                <a:lnTo>
                  <a:pt x="920" y="177"/>
                </a:lnTo>
                <a:lnTo>
                  <a:pt x="920" y="173"/>
                </a:lnTo>
                <a:lnTo>
                  <a:pt x="919" y="167"/>
                </a:lnTo>
                <a:lnTo>
                  <a:pt x="918" y="164"/>
                </a:lnTo>
                <a:lnTo>
                  <a:pt x="917" y="158"/>
                </a:lnTo>
                <a:lnTo>
                  <a:pt x="916" y="154"/>
                </a:lnTo>
                <a:lnTo>
                  <a:pt x="914" y="149"/>
                </a:lnTo>
                <a:lnTo>
                  <a:pt x="912" y="145"/>
                </a:lnTo>
                <a:lnTo>
                  <a:pt x="908" y="140"/>
                </a:lnTo>
                <a:lnTo>
                  <a:pt x="906" y="136"/>
                </a:lnTo>
                <a:lnTo>
                  <a:pt x="900" y="128"/>
                </a:lnTo>
                <a:lnTo>
                  <a:pt x="892" y="119"/>
                </a:lnTo>
                <a:lnTo>
                  <a:pt x="885" y="111"/>
                </a:lnTo>
                <a:lnTo>
                  <a:pt x="875" y="103"/>
                </a:lnTo>
                <a:lnTo>
                  <a:pt x="865" y="95"/>
                </a:lnTo>
                <a:lnTo>
                  <a:pt x="854" y="88"/>
                </a:lnTo>
                <a:lnTo>
                  <a:pt x="842" y="80"/>
                </a:lnTo>
                <a:lnTo>
                  <a:pt x="830" y="73"/>
                </a:lnTo>
                <a:lnTo>
                  <a:pt x="816" y="67"/>
                </a:lnTo>
                <a:lnTo>
                  <a:pt x="801" y="60"/>
                </a:lnTo>
                <a:lnTo>
                  <a:pt x="786" y="54"/>
                </a:lnTo>
                <a:lnTo>
                  <a:pt x="770" y="47"/>
                </a:lnTo>
                <a:lnTo>
                  <a:pt x="753" y="42"/>
                </a:lnTo>
                <a:lnTo>
                  <a:pt x="736" y="37"/>
                </a:lnTo>
                <a:lnTo>
                  <a:pt x="718" y="31"/>
                </a:lnTo>
                <a:lnTo>
                  <a:pt x="699" y="26"/>
                </a:lnTo>
                <a:lnTo>
                  <a:pt x="679" y="22"/>
                </a:lnTo>
                <a:lnTo>
                  <a:pt x="660" y="18"/>
                </a:lnTo>
                <a:lnTo>
                  <a:pt x="640" y="14"/>
                </a:lnTo>
                <a:lnTo>
                  <a:pt x="618" y="12"/>
                </a:lnTo>
                <a:lnTo>
                  <a:pt x="597" y="8"/>
                </a:lnTo>
                <a:lnTo>
                  <a:pt x="575" y="6"/>
                </a:lnTo>
                <a:lnTo>
                  <a:pt x="553" y="4"/>
                </a:lnTo>
                <a:lnTo>
                  <a:pt x="530" y="3"/>
                </a:lnTo>
                <a:lnTo>
                  <a:pt x="507" y="1"/>
                </a:lnTo>
                <a:lnTo>
                  <a:pt x="484" y="0"/>
                </a:lnTo>
                <a:lnTo>
                  <a:pt x="459" y="0"/>
                </a:lnTo>
                <a:lnTo>
                  <a:pt x="436" y="0"/>
                </a:lnTo>
                <a:lnTo>
                  <a:pt x="412" y="1"/>
                </a:lnTo>
                <a:lnTo>
                  <a:pt x="390" y="3"/>
                </a:lnTo>
                <a:lnTo>
                  <a:pt x="367" y="4"/>
                </a:lnTo>
                <a:lnTo>
                  <a:pt x="345" y="6"/>
                </a:lnTo>
                <a:lnTo>
                  <a:pt x="323" y="8"/>
                </a:lnTo>
                <a:lnTo>
                  <a:pt x="302" y="12"/>
                </a:lnTo>
                <a:lnTo>
                  <a:pt x="280" y="14"/>
                </a:lnTo>
                <a:lnTo>
                  <a:pt x="260" y="18"/>
                </a:lnTo>
                <a:lnTo>
                  <a:pt x="241" y="22"/>
                </a:lnTo>
                <a:lnTo>
                  <a:pt x="222" y="26"/>
                </a:lnTo>
                <a:lnTo>
                  <a:pt x="202" y="31"/>
                </a:lnTo>
                <a:lnTo>
                  <a:pt x="184" y="37"/>
                </a:lnTo>
                <a:lnTo>
                  <a:pt x="167" y="42"/>
                </a:lnTo>
                <a:lnTo>
                  <a:pt x="150" y="47"/>
                </a:lnTo>
                <a:lnTo>
                  <a:pt x="134" y="54"/>
                </a:lnTo>
                <a:lnTo>
                  <a:pt x="119" y="60"/>
                </a:lnTo>
                <a:lnTo>
                  <a:pt x="104" y="67"/>
                </a:lnTo>
                <a:lnTo>
                  <a:pt x="90" y="73"/>
                </a:lnTo>
                <a:lnTo>
                  <a:pt x="78" y="80"/>
                </a:lnTo>
                <a:lnTo>
                  <a:pt x="66" y="88"/>
                </a:lnTo>
                <a:lnTo>
                  <a:pt x="55" y="95"/>
                </a:lnTo>
                <a:lnTo>
                  <a:pt x="44" y="103"/>
                </a:lnTo>
                <a:lnTo>
                  <a:pt x="35" y="111"/>
                </a:lnTo>
                <a:lnTo>
                  <a:pt x="27" y="119"/>
                </a:lnTo>
                <a:lnTo>
                  <a:pt x="20" y="128"/>
                </a:lnTo>
                <a:lnTo>
                  <a:pt x="14" y="136"/>
                </a:lnTo>
                <a:lnTo>
                  <a:pt x="11" y="140"/>
                </a:lnTo>
                <a:lnTo>
                  <a:pt x="8" y="145"/>
                </a:lnTo>
                <a:lnTo>
                  <a:pt x="6" y="149"/>
                </a:lnTo>
                <a:lnTo>
                  <a:pt x="5" y="154"/>
                </a:lnTo>
                <a:lnTo>
                  <a:pt x="3" y="158"/>
                </a:lnTo>
                <a:lnTo>
                  <a:pt x="2" y="164"/>
                </a:lnTo>
                <a:lnTo>
                  <a:pt x="1" y="167"/>
                </a:lnTo>
                <a:lnTo>
                  <a:pt x="0" y="173"/>
                </a:lnTo>
                <a:lnTo>
                  <a:pt x="0" y="177"/>
                </a:lnTo>
                <a:lnTo>
                  <a:pt x="0" y="182"/>
                </a:lnTo>
                <a:lnTo>
                  <a:pt x="0" y="186"/>
                </a:lnTo>
                <a:lnTo>
                  <a:pt x="0" y="191"/>
                </a:lnTo>
                <a:lnTo>
                  <a:pt x="1" y="195"/>
                </a:lnTo>
                <a:lnTo>
                  <a:pt x="2" y="200"/>
                </a:lnTo>
                <a:lnTo>
                  <a:pt x="3" y="204"/>
                </a:lnTo>
                <a:lnTo>
                  <a:pt x="5" y="209"/>
                </a:lnTo>
                <a:lnTo>
                  <a:pt x="6" y="213"/>
                </a:lnTo>
                <a:lnTo>
                  <a:pt x="8" y="219"/>
                </a:lnTo>
                <a:lnTo>
                  <a:pt x="11" y="222"/>
                </a:lnTo>
                <a:lnTo>
                  <a:pt x="14" y="226"/>
                </a:lnTo>
                <a:lnTo>
                  <a:pt x="20" y="236"/>
                </a:lnTo>
                <a:lnTo>
                  <a:pt x="27" y="243"/>
                </a:lnTo>
                <a:lnTo>
                  <a:pt x="35" y="253"/>
                </a:lnTo>
                <a:lnTo>
                  <a:pt x="44" y="260"/>
                </a:lnTo>
                <a:lnTo>
                  <a:pt x="55" y="268"/>
                </a:lnTo>
                <a:lnTo>
                  <a:pt x="66" y="276"/>
                </a:lnTo>
                <a:lnTo>
                  <a:pt x="78" y="283"/>
                </a:lnTo>
                <a:lnTo>
                  <a:pt x="90" y="291"/>
                </a:lnTo>
                <a:lnTo>
                  <a:pt x="104" y="297"/>
                </a:lnTo>
                <a:lnTo>
                  <a:pt x="119" y="304"/>
                </a:lnTo>
                <a:lnTo>
                  <a:pt x="134" y="310"/>
                </a:lnTo>
                <a:lnTo>
                  <a:pt x="150" y="315"/>
                </a:lnTo>
                <a:lnTo>
                  <a:pt x="167" y="322"/>
                </a:lnTo>
                <a:lnTo>
                  <a:pt x="184" y="327"/>
                </a:lnTo>
                <a:lnTo>
                  <a:pt x="202" y="332"/>
                </a:lnTo>
                <a:lnTo>
                  <a:pt x="222" y="336"/>
                </a:lnTo>
                <a:lnTo>
                  <a:pt x="241" y="342"/>
                </a:lnTo>
                <a:lnTo>
                  <a:pt x="260" y="346"/>
                </a:lnTo>
                <a:lnTo>
                  <a:pt x="280" y="348"/>
                </a:lnTo>
                <a:lnTo>
                  <a:pt x="302" y="352"/>
                </a:lnTo>
                <a:lnTo>
                  <a:pt x="323" y="355"/>
                </a:lnTo>
                <a:lnTo>
                  <a:pt x="344" y="357"/>
                </a:lnTo>
                <a:lnTo>
                  <a:pt x="367" y="359"/>
                </a:lnTo>
                <a:lnTo>
                  <a:pt x="390" y="361"/>
                </a:lnTo>
                <a:lnTo>
                  <a:pt x="412" y="363"/>
                </a:lnTo>
                <a:lnTo>
                  <a:pt x="436" y="363"/>
                </a:lnTo>
                <a:lnTo>
                  <a:pt x="459" y="363"/>
                </a:lnTo>
                <a:lnTo>
                  <a:pt x="484" y="363"/>
                </a:lnTo>
                <a:lnTo>
                  <a:pt x="507" y="363"/>
                </a:lnTo>
                <a:lnTo>
                  <a:pt x="530" y="361"/>
                </a:lnTo>
                <a:lnTo>
                  <a:pt x="553" y="359"/>
                </a:lnTo>
                <a:lnTo>
                  <a:pt x="575" y="357"/>
                </a:lnTo>
                <a:lnTo>
                  <a:pt x="597" y="355"/>
                </a:lnTo>
                <a:lnTo>
                  <a:pt x="618" y="352"/>
                </a:lnTo>
                <a:lnTo>
                  <a:pt x="640" y="348"/>
                </a:lnTo>
                <a:lnTo>
                  <a:pt x="660" y="346"/>
                </a:lnTo>
                <a:lnTo>
                  <a:pt x="679" y="342"/>
                </a:lnTo>
                <a:lnTo>
                  <a:pt x="699" y="336"/>
                </a:lnTo>
                <a:lnTo>
                  <a:pt x="718" y="332"/>
                </a:lnTo>
                <a:lnTo>
                  <a:pt x="736" y="327"/>
                </a:lnTo>
                <a:lnTo>
                  <a:pt x="753" y="322"/>
                </a:lnTo>
                <a:lnTo>
                  <a:pt x="770" y="315"/>
                </a:lnTo>
                <a:lnTo>
                  <a:pt x="786" y="310"/>
                </a:lnTo>
                <a:lnTo>
                  <a:pt x="801" y="304"/>
                </a:lnTo>
                <a:lnTo>
                  <a:pt x="816" y="297"/>
                </a:lnTo>
                <a:lnTo>
                  <a:pt x="830" y="291"/>
                </a:lnTo>
                <a:lnTo>
                  <a:pt x="842" y="283"/>
                </a:lnTo>
                <a:lnTo>
                  <a:pt x="854" y="276"/>
                </a:lnTo>
                <a:lnTo>
                  <a:pt x="865" y="268"/>
                </a:lnTo>
                <a:lnTo>
                  <a:pt x="875" y="260"/>
                </a:lnTo>
                <a:lnTo>
                  <a:pt x="885" y="253"/>
                </a:lnTo>
                <a:lnTo>
                  <a:pt x="892" y="243"/>
                </a:lnTo>
                <a:lnTo>
                  <a:pt x="900" y="236"/>
                </a:lnTo>
                <a:lnTo>
                  <a:pt x="906" y="226"/>
                </a:lnTo>
                <a:lnTo>
                  <a:pt x="908" y="222"/>
                </a:lnTo>
                <a:lnTo>
                  <a:pt x="912" y="219"/>
                </a:lnTo>
                <a:lnTo>
                  <a:pt x="914" y="213"/>
                </a:lnTo>
                <a:lnTo>
                  <a:pt x="916" y="209"/>
                </a:lnTo>
                <a:lnTo>
                  <a:pt x="917" y="204"/>
                </a:lnTo>
                <a:lnTo>
                  <a:pt x="918" y="200"/>
                </a:lnTo>
                <a:lnTo>
                  <a:pt x="919" y="195"/>
                </a:lnTo>
                <a:lnTo>
                  <a:pt x="920" y="191"/>
                </a:lnTo>
                <a:lnTo>
                  <a:pt x="920" y="186"/>
                </a:lnTo>
                <a:lnTo>
                  <a:pt x="921" y="182"/>
                </a:lnTo>
              </a:path>
            </a:pathLst>
          </a:custGeom>
          <a:noFill/>
          <a:ln w="23813" cap="flat" cmpd="sng">
            <a:solidFill>
              <a:srgbClr val="000000">
                <a:alpha val="100000"/>
              </a:srgbClr>
            </a:solidFill>
            <a:prstDash val="solid"/>
            <a:round/>
            <a:headEnd type="none" w="med" len="med"/>
            <a:tailEnd type="none" w="med" len="med"/>
          </a:ln>
        </p:spPr>
        <p:txBody>
          <a:bodyPr/>
          <a:p>
            <a:endParaRPr lang="zh-CN" altLang="en-US"/>
          </a:p>
        </p:txBody>
      </p:sp>
      <p:sp>
        <p:nvSpPr>
          <p:cNvPr id="25643" name="Rectangle 50"/>
          <p:cNvSpPr/>
          <p:nvPr/>
        </p:nvSpPr>
        <p:spPr>
          <a:xfrm>
            <a:off x="6869113" y="3771900"/>
            <a:ext cx="50927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集成</a:t>
            </a:r>
            <a:endParaRPr lang="zh-CN" altLang="en-US" sz="2000" b="1" dirty="0">
              <a:ea typeface="宋体" pitchFamily="2" charset="-122"/>
            </a:endParaRPr>
          </a:p>
        </p:txBody>
      </p:sp>
      <p:sp>
        <p:nvSpPr>
          <p:cNvPr id="25644" name="Line 51"/>
          <p:cNvSpPr/>
          <p:nvPr/>
        </p:nvSpPr>
        <p:spPr>
          <a:xfrm>
            <a:off x="2717800" y="2744788"/>
            <a:ext cx="355600" cy="482600"/>
          </a:xfrm>
          <a:prstGeom prst="line">
            <a:avLst/>
          </a:prstGeom>
          <a:ln w="23813" cap="flat" cmpd="sng">
            <a:solidFill>
              <a:srgbClr val="000000"/>
            </a:solidFill>
            <a:prstDash val="solid"/>
            <a:headEnd type="none" w="med" len="med"/>
            <a:tailEnd type="none" w="med" len="med"/>
          </a:ln>
        </p:spPr>
      </p:sp>
      <p:sp>
        <p:nvSpPr>
          <p:cNvPr id="25645" name="Freeform 52"/>
          <p:cNvSpPr/>
          <p:nvPr/>
        </p:nvSpPr>
        <p:spPr>
          <a:xfrm>
            <a:off x="2998788" y="3141663"/>
            <a:ext cx="144462" cy="179387"/>
          </a:xfrm>
          <a:custGeom>
            <a:avLst/>
            <a:gdLst>
              <a:gd name="txL" fmla="*/ 0 w 93"/>
              <a:gd name="txT" fmla="*/ 0 h 119"/>
              <a:gd name="txR" fmla="*/ 93 w 93"/>
              <a:gd name="txB" fmla="*/ 119 h 119"/>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Lst>
            <a:rect l="txL" t="txT" r="txR" b="txB"/>
            <a:pathLst>
              <a:path w="93" h="119">
                <a:moveTo>
                  <a:pt x="93" y="119"/>
                </a:moveTo>
                <a:lnTo>
                  <a:pt x="0" y="74"/>
                </a:lnTo>
                <a:lnTo>
                  <a:pt x="5" y="71"/>
                </a:lnTo>
                <a:lnTo>
                  <a:pt x="11" y="68"/>
                </a:lnTo>
                <a:lnTo>
                  <a:pt x="16" y="66"/>
                </a:lnTo>
                <a:lnTo>
                  <a:pt x="21" y="63"/>
                </a:lnTo>
                <a:lnTo>
                  <a:pt x="27" y="59"/>
                </a:lnTo>
                <a:lnTo>
                  <a:pt x="32" y="55"/>
                </a:lnTo>
                <a:lnTo>
                  <a:pt x="36" y="51"/>
                </a:lnTo>
                <a:lnTo>
                  <a:pt x="41" y="46"/>
                </a:lnTo>
                <a:lnTo>
                  <a:pt x="49" y="37"/>
                </a:lnTo>
                <a:lnTo>
                  <a:pt x="57" y="26"/>
                </a:lnTo>
                <a:lnTo>
                  <a:pt x="60" y="20"/>
                </a:lnTo>
                <a:lnTo>
                  <a:pt x="62" y="13"/>
                </a:lnTo>
                <a:lnTo>
                  <a:pt x="65" y="7"/>
                </a:lnTo>
                <a:lnTo>
                  <a:pt x="67" y="0"/>
                </a:lnTo>
                <a:lnTo>
                  <a:pt x="93" y="119"/>
                </a:lnTo>
                <a:close/>
              </a:path>
            </a:pathLst>
          </a:custGeom>
          <a:solidFill>
            <a:srgbClr val="000000">
              <a:alpha val="100000"/>
            </a:srgbClr>
          </a:solidFill>
          <a:ln w="9525">
            <a:noFill/>
          </a:ln>
        </p:spPr>
        <p:txBody>
          <a:bodyPr/>
          <a:p>
            <a:endParaRPr lang="zh-CN" altLang="en-US"/>
          </a:p>
        </p:txBody>
      </p:sp>
      <p:sp>
        <p:nvSpPr>
          <p:cNvPr id="25646" name="Line 53"/>
          <p:cNvSpPr/>
          <p:nvPr/>
        </p:nvSpPr>
        <p:spPr>
          <a:xfrm>
            <a:off x="3473450" y="3827463"/>
            <a:ext cx="325438" cy="444500"/>
          </a:xfrm>
          <a:prstGeom prst="line">
            <a:avLst/>
          </a:prstGeom>
          <a:ln w="23813" cap="flat" cmpd="sng">
            <a:solidFill>
              <a:srgbClr val="000000"/>
            </a:solidFill>
            <a:prstDash val="solid"/>
            <a:headEnd type="none" w="med" len="med"/>
            <a:tailEnd type="none" w="med" len="med"/>
          </a:ln>
        </p:spPr>
      </p:sp>
      <p:sp>
        <p:nvSpPr>
          <p:cNvPr id="25647" name="Freeform 54"/>
          <p:cNvSpPr/>
          <p:nvPr/>
        </p:nvSpPr>
        <p:spPr>
          <a:xfrm>
            <a:off x="3724275" y="4187825"/>
            <a:ext cx="139700" cy="179388"/>
          </a:xfrm>
          <a:custGeom>
            <a:avLst/>
            <a:gdLst>
              <a:gd name="txL" fmla="*/ 0 w 91"/>
              <a:gd name="txT" fmla="*/ 0 h 119"/>
              <a:gd name="txR" fmla="*/ 91 w 91"/>
              <a:gd name="txB" fmla="*/ 119 h 119"/>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Lst>
            <a:rect l="txL" t="txT" r="txR" b="txB"/>
            <a:pathLst>
              <a:path w="91" h="119">
                <a:moveTo>
                  <a:pt x="91" y="119"/>
                </a:moveTo>
                <a:lnTo>
                  <a:pt x="0" y="72"/>
                </a:lnTo>
                <a:lnTo>
                  <a:pt x="5" y="70"/>
                </a:lnTo>
                <a:lnTo>
                  <a:pt x="10" y="68"/>
                </a:lnTo>
                <a:lnTo>
                  <a:pt x="16" y="65"/>
                </a:lnTo>
                <a:lnTo>
                  <a:pt x="21" y="61"/>
                </a:lnTo>
                <a:lnTo>
                  <a:pt x="26" y="59"/>
                </a:lnTo>
                <a:lnTo>
                  <a:pt x="30" y="55"/>
                </a:lnTo>
                <a:lnTo>
                  <a:pt x="36" y="51"/>
                </a:lnTo>
                <a:lnTo>
                  <a:pt x="40" y="46"/>
                </a:lnTo>
                <a:lnTo>
                  <a:pt x="49" y="36"/>
                </a:lnTo>
                <a:lnTo>
                  <a:pt x="55" y="25"/>
                </a:lnTo>
                <a:lnTo>
                  <a:pt x="59" y="19"/>
                </a:lnTo>
                <a:lnTo>
                  <a:pt x="61" y="13"/>
                </a:lnTo>
                <a:lnTo>
                  <a:pt x="65" y="6"/>
                </a:lnTo>
                <a:lnTo>
                  <a:pt x="67" y="0"/>
                </a:lnTo>
                <a:lnTo>
                  <a:pt x="91" y="119"/>
                </a:lnTo>
                <a:close/>
              </a:path>
            </a:pathLst>
          </a:custGeom>
          <a:solidFill>
            <a:srgbClr val="000000">
              <a:alpha val="100000"/>
            </a:srgbClr>
          </a:solidFill>
          <a:ln w="9525">
            <a:noFill/>
          </a:ln>
        </p:spPr>
        <p:txBody>
          <a:bodyPr/>
          <a:p>
            <a:endParaRPr lang="zh-CN" altLang="en-US"/>
          </a:p>
        </p:txBody>
      </p:sp>
      <p:sp>
        <p:nvSpPr>
          <p:cNvPr id="25648" name="Line 55"/>
          <p:cNvSpPr/>
          <p:nvPr/>
        </p:nvSpPr>
        <p:spPr>
          <a:xfrm>
            <a:off x="4086225" y="4884738"/>
            <a:ext cx="855663" cy="1101725"/>
          </a:xfrm>
          <a:prstGeom prst="line">
            <a:avLst/>
          </a:prstGeom>
          <a:ln w="23813" cap="flat" cmpd="sng">
            <a:solidFill>
              <a:srgbClr val="000000"/>
            </a:solidFill>
            <a:prstDash val="solid"/>
            <a:headEnd type="none" w="med" len="med"/>
            <a:tailEnd type="none" w="med" len="med"/>
          </a:ln>
        </p:spPr>
      </p:sp>
      <p:sp>
        <p:nvSpPr>
          <p:cNvPr id="25649" name="Freeform 56"/>
          <p:cNvSpPr/>
          <p:nvPr/>
        </p:nvSpPr>
        <p:spPr>
          <a:xfrm>
            <a:off x="4867275" y="5900738"/>
            <a:ext cx="144463" cy="177800"/>
          </a:xfrm>
          <a:custGeom>
            <a:avLst/>
            <a:gdLst>
              <a:gd name="txL" fmla="*/ 0 w 94"/>
              <a:gd name="txT" fmla="*/ 0 h 119"/>
              <a:gd name="txR" fmla="*/ 94 w 94"/>
              <a:gd name="txB" fmla="*/ 119 h 119"/>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Lst>
            <a:rect l="txL" t="txT" r="txR" b="txB"/>
            <a:pathLst>
              <a:path w="94" h="119">
                <a:moveTo>
                  <a:pt x="94" y="119"/>
                </a:moveTo>
                <a:lnTo>
                  <a:pt x="0" y="75"/>
                </a:lnTo>
                <a:lnTo>
                  <a:pt x="5" y="74"/>
                </a:lnTo>
                <a:lnTo>
                  <a:pt x="11" y="71"/>
                </a:lnTo>
                <a:lnTo>
                  <a:pt x="16" y="68"/>
                </a:lnTo>
                <a:lnTo>
                  <a:pt x="21" y="64"/>
                </a:lnTo>
                <a:lnTo>
                  <a:pt x="27" y="60"/>
                </a:lnTo>
                <a:lnTo>
                  <a:pt x="31" y="57"/>
                </a:lnTo>
                <a:lnTo>
                  <a:pt x="40" y="47"/>
                </a:lnTo>
                <a:lnTo>
                  <a:pt x="48" y="37"/>
                </a:lnTo>
                <a:lnTo>
                  <a:pt x="55" y="26"/>
                </a:lnTo>
                <a:lnTo>
                  <a:pt x="58" y="20"/>
                </a:lnTo>
                <a:lnTo>
                  <a:pt x="61" y="15"/>
                </a:lnTo>
                <a:lnTo>
                  <a:pt x="64" y="8"/>
                </a:lnTo>
                <a:lnTo>
                  <a:pt x="66" y="0"/>
                </a:lnTo>
                <a:lnTo>
                  <a:pt x="94" y="119"/>
                </a:lnTo>
                <a:close/>
              </a:path>
            </a:pathLst>
          </a:custGeom>
          <a:solidFill>
            <a:srgbClr val="000000">
              <a:alpha val="100000"/>
            </a:srgbClr>
          </a:solidFill>
          <a:ln w="9525">
            <a:noFill/>
          </a:ln>
        </p:spPr>
        <p:txBody>
          <a:bodyPr/>
          <a:p>
            <a:endParaRPr lang="zh-CN" altLang="en-US"/>
          </a:p>
        </p:txBody>
      </p:sp>
      <p:sp>
        <p:nvSpPr>
          <p:cNvPr id="25650" name="Line 57"/>
          <p:cNvSpPr/>
          <p:nvPr/>
        </p:nvSpPr>
        <p:spPr>
          <a:xfrm flipV="1">
            <a:off x="5664200" y="4221163"/>
            <a:ext cx="1295400" cy="1873250"/>
          </a:xfrm>
          <a:prstGeom prst="line">
            <a:avLst/>
          </a:prstGeom>
          <a:ln w="23813" cap="flat" cmpd="sng">
            <a:solidFill>
              <a:srgbClr val="000000"/>
            </a:solidFill>
            <a:prstDash val="solid"/>
            <a:headEnd type="none" w="med" len="med"/>
            <a:tailEnd type="none" w="med" len="med"/>
          </a:ln>
        </p:spPr>
      </p:sp>
      <p:sp>
        <p:nvSpPr>
          <p:cNvPr id="25651" name="Freeform 58"/>
          <p:cNvSpPr/>
          <p:nvPr/>
        </p:nvSpPr>
        <p:spPr>
          <a:xfrm>
            <a:off x="6862763" y="4176713"/>
            <a:ext cx="141287" cy="182562"/>
          </a:xfrm>
          <a:custGeom>
            <a:avLst/>
            <a:gdLst>
              <a:gd name="txL" fmla="*/ 0 w 92"/>
              <a:gd name="txT" fmla="*/ 0 h 121"/>
              <a:gd name="txR" fmla="*/ 92 w 92"/>
              <a:gd name="txB" fmla="*/ 121 h 121"/>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0"/>
              </a:cxn>
              <a:cxn ang="0">
                <a:pos x="2147483646" y="0"/>
              </a:cxn>
            </a:cxnLst>
            <a:rect l="txL" t="txT" r="txR" b="txB"/>
            <a:pathLst>
              <a:path w="92" h="121">
                <a:moveTo>
                  <a:pt x="92" y="0"/>
                </a:moveTo>
                <a:lnTo>
                  <a:pt x="69" y="121"/>
                </a:lnTo>
                <a:lnTo>
                  <a:pt x="67" y="114"/>
                </a:lnTo>
                <a:lnTo>
                  <a:pt x="64" y="107"/>
                </a:lnTo>
                <a:lnTo>
                  <a:pt x="61" y="102"/>
                </a:lnTo>
                <a:lnTo>
                  <a:pt x="58" y="96"/>
                </a:lnTo>
                <a:lnTo>
                  <a:pt x="50" y="85"/>
                </a:lnTo>
                <a:lnTo>
                  <a:pt x="42" y="76"/>
                </a:lnTo>
                <a:lnTo>
                  <a:pt x="37" y="72"/>
                </a:lnTo>
                <a:lnTo>
                  <a:pt x="32" y="68"/>
                </a:lnTo>
                <a:lnTo>
                  <a:pt x="28" y="64"/>
                </a:lnTo>
                <a:lnTo>
                  <a:pt x="23" y="60"/>
                </a:lnTo>
                <a:lnTo>
                  <a:pt x="17" y="58"/>
                </a:lnTo>
                <a:lnTo>
                  <a:pt x="12" y="55"/>
                </a:lnTo>
                <a:lnTo>
                  <a:pt x="5" y="52"/>
                </a:lnTo>
                <a:lnTo>
                  <a:pt x="0" y="51"/>
                </a:lnTo>
                <a:lnTo>
                  <a:pt x="92" y="0"/>
                </a:lnTo>
                <a:close/>
              </a:path>
            </a:pathLst>
          </a:custGeom>
          <a:solidFill>
            <a:srgbClr val="000000">
              <a:alpha val="100000"/>
            </a:srgbClr>
          </a:solidFill>
          <a:ln w="9525">
            <a:noFill/>
          </a:ln>
        </p:spPr>
        <p:txBody>
          <a:bodyPr/>
          <a:p>
            <a:endParaRPr lang="zh-CN" altLang="en-US"/>
          </a:p>
        </p:txBody>
      </p:sp>
      <p:sp>
        <p:nvSpPr>
          <p:cNvPr id="25652" name="Line 59"/>
          <p:cNvSpPr/>
          <p:nvPr/>
        </p:nvSpPr>
        <p:spPr>
          <a:xfrm flipV="1">
            <a:off x="7227888" y="3113088"/>
            <a:ext cx="368300" cy="568325"/>
          </a:xfrm>
          <a:prstGeom prst="line">
            <a:avLst/>
          </a:prstGeom>
          <a:ln w="23813" cap="flat" cmpd="sng">
            <a:solidFill>
              <a:srgbClr val="000000"/>
            </a:solidFill>
            <a:prstDash val="solid"/>
            <a:headEnd type="none" w="med" len="med"/>
            <a:tailEnd type="none" w="med" len="med"/>
          </a:ln>
        </p:spPr>
      </p:sp>
      <p:sp>
        <p:nvSpPr>
          <p:cNvPr id="25653" name="Freeform 60"/>
          <p:cNvSpPr/>
          <p:nvPr/>
        </p:nvSpPr>
        <p:spPr>
          <a:xfrm>
            <a:off x="7521575" y="3014663"/>
            <a:ext cx="138113" cy="180975"/>
          </a:xfrm>
          <a:custGeom>
            <a:avLst/>
            <a:gdLst>
              <a:gd name="txL" fmla="*/ 0 w 90"/>
              <a:gd name="txT" fmla="*/ 0 h 121"/>
              <a:gd name="txR" fmla="*/ 90 w 90"/>
              <a:gd name="txB" fmla="*/ 121 h 121"/>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0"/>
              </a:cxn>
              <a:cxn ang="0">
                <a:pos x="2147483646" y="0"/>
              </a:cxn>
            </a:cxnLst>
            <a:rect l="txL" t="txT" r="txR" b="txB"/>
            <a:pathLst>
              <a:path w="90" h="121">
                <a:moveTo>
                  <a:pt x="90" y="0"/>
                </a:moveTo>
                <a:lnTo>
                  <a:pt x="70" y="121"/>
                </a:lnTo>
                <a:lnTo>
                  <a:pt x="68" y="114"/>
                </a:lnTo>
                <a:lnTo>
                  <a:pt x="65" y="109"/>
                </a:lnTo>
                <a:lnTo>
                  <a:pt x="62" y="102"/>
                </a:lnTo>
                <a:lnTo>
                  <a:pt x="58" y="97"/>
                </a:lnTo>
                <a:lnTo>
                  <a:pt x="50" y="86"/>
                </a:lnTo>
                <a:lnTo>
                  <a:pt x="41" y="77"/>
                </a:lnTo>
                <a:lnTo>
                  <a:pt x="37" y="72"/>
                </a:lnTo>
                <a:lnTo>
                  <a:pt x="32" y="69"/>
                </a:lnTo>
                <a:lnTo>
                  <a:pt x="27" y="66"/>
                </a:lnTo>
                <a:lnTo>
                  <a:pt x="22" y="62"/>
                </a:lnTo>
                <a:lnTo>
                  <a:pt x="17" y="59"/>
                </a:lnTo>
                <a:lnTo>
                  <a:pt x="11" y="56"/>
                </a:lnTo>
                <a:lnTo>
                  <a:pt x="5" y="55"/>
                </a:lnTo>
                <a:lnTo>
                  <a:pt x="0" y="54"/>
                </a:lnTo>
                <a:lnTo>
                  <a:pt x="90" y="0"/>
                </a:lnTo>
                <a:close/>
              </a:path>
            </a:pathLst>
          </a:custGeom>
          <a:solidFill>
            <a:srgbClr val="000000">
              <a:alpha val="100000"/>
            </a:srgbClr>
          </a:solidFill>
          <a:ln w="9525">
            <a:noFill/>
          </a:ln>
        </p:spPr>
        <p:txBody>
          <a:bodyPr/>
          <a:p>
            <a:endParaRPr lang="zh-CN" altLang="en-US"/>
          </a:p>
        </p:txBody>
      </p:sp>
      <p:sp>
        <p:nvSpPr>
          <p:cNvPr id="25654" name="Line 61"/>
          <p:cNvSpPr/>
          <p:nvPr/>
        </p:nvSpPr>
        <p:spPr>
          <a:xfrm flipV="1">
            <a:off x="8072438" y="2073275"/>
            <a:ext cx="280987" cy="400050"/>
          </a:xfrm>
          <a:prstGeom prst="line">
            <a:avLst/>
          </a:prstGeom>
          <a:ln w="23813" cap="flat" cmpd="sng">
            <a:solidFill>
              <a:srgbClr val="000000"/>
            </a:solidFill>
            <a:prstDash val="solid"/>
            <a:headEnd type="none" w="med" len="med"/>
            <a:tailEnd type="none" w="med" len="med"/>
          </a:ln>
        </p:spPr>
      </p:sp>
      <p:sp>
        <p:nvSpPr>
          <p:cNvPr id="25655" name="Freeform 62"/>
          <p:cNvSpPr/>
          <p:nvPr/>
        </p:nvSpPr>
        <p:spPr>
          <a:xfrm>
            <a:off x="8277225" y="1978025"/>
            <a:ext cx="142875" cy="177800"/>
          </a:xfrm>
          <a:custGeom>
            <a:avLst/>
            <a:gdLst>
              <a:gd name="txL" fmla="*/ 0 w 92"/>
              <a:gd name="txT" fmla="*/ 0 h 119"/>
              <a:gd name="txR" fmla="*/ 92 w 92"/>
              <a:gd name="txB" fmla="*/ 119 h 119"/>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0"/>
              </a:cxn>
              <a:cxn ang="0">
                <a:pos x="2147483646" y="0"/>
              </a:cxn>
            </a:cxnLst>
            <a:rect l="txL" t="txT" r="txR" b="txB"/>
            <a:pathLst>
              <a:path w="92" h="119">
                <a:moveTo>
                  <a:pt x="92" y="0"/>
                </a:moveTo>
                <a:lnTo>
                  <a:pt x="70" y="119"/>
                </a:lnTo>
                <a:lnTo>
                  <a:pt x="67" y="112"/>
                </a:lnTo>
                <a:lnTo>
                  <a:pt x="64" y="106"/>
                </a:lnTo>
                <a:lnTo>
                  <a:pt x="61" y="101"/>
                </a:lnTo>
                <a:lnTo>
                  <a:pt x="58" y="94"/>
                </a:lnTo>
                <a:lnTo>
                  <a:pt x="51" y="84"/>
                </a:lnTo>
                <a:lnTo>
                  <a:pt x="42" y="75"/>
                </a:lnTo>
                <a:lnTo>
                  <a:pt x="38" y="69"/>
                </a:lnTo>
                <a:lnTo>
                  <a:pt x="32" y="65"/>
                </a:lnTo>
                <a:lnTo>
                  <a:pt x="28" y="61"/>
                </a:lnTo>
                <a:lnTo>
                  <a:pt x="23" y="59"/>
                </a:lnTo>
                <a:lnTo>
                  <a:pt x="17" y="56"/>
                </a:lnTo>
                <a:lnTo>
                  <a:pt x="12" y="54"/>
                </a:lnTo>
                <a:lnTo>
                  <a:pt x="7" y="51"/>
                </a:lnTo>
                <a:lnTo>
                  <a:pt x="0" y="48"/>
                </a:lnTo>
                <a:lnTo>
                  <a:pt x="92" y="0"/>
                </a:lnTo>
                <a:close/>
              </a:path>
            </a:pathLst>
          </a:custGeom>
          <a:solidFill>
            <a:srgbClr val="000000">
              <a:alpha val="100000"/>
            </a:srgbClr>
          </a:solidFill>
          <a:ln w="9525">
            <a:noFill/>
          </a:ln>
        </p:spPr>
        <p:txBody>
          <a:bodyPr/>
          <a:p>
            <a:endParaRPr lang="zh-CN" altLang="en-US"/>
          </a:p>
        </p:txBody>
      </p:sp>
      <p:sp>
        <p:nvSpPr>
          <p:cNvPr id="25656" name="Line 63"/>
          <p:cNvSpPr/>
          <p:nvPr/>
        </p:nvSpPr>
        <p:spPr>
          <a:xfrm flipV="1">
            <a:off x="7248525" y="4149725"/>
            <a:ext cx="1295400" cy="1871663"/>
          </a:xfrm>
          <a:prstGeom prst="line">
            <a:avLst/>
          </a:prstGeom>
          <a:ln w="23813" cap="flat" cmpd="sng">
            <a:solidFill>
              <a:srgbClr val="000000"/>
            </a:solidFill>
            <a:prstDash val="solid"/>
            <a:headEnd type="none" w="med" len="med"/>
            <a:tailEnd type="none" w="med" len="med"/>
          </a:ln>
        </p:spPr>
      </p:sp>
      <p:sp>
        <p:nvSpPr>
          <p:cNvPr id="25657" name="Freeform 64"/>
          <p:cNvSpPr/>
          <p:nvPr/>
        </p:nvSpPr>
        <p:spPr>
          <a:xfrm>
            <a:off x="8428038" y="4116388"/>
            <a:ext cx="141287" cy="179387"/>
          </a:xfrm>
          <a:custGeom>
            <a:avLst/>
            <a:gdLst>
              <a:gd name="txL" fmla="*/ 0 w 92"/>
              <a:gd name="txT" fmla="*/ 0 h 120"/>
              <a:gd name="txR" fmla="*/ 92 w 92"/>
              <a:gd name="txB" fmla="*/ 120 h 12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0"/>
              </a:cxn>
              <a:cxn ang="0">
                <a:pos x="2147483646" y="0"/>
              </a:cxn>
            </a:cxnLst>
            <a:rect l="txL" t="txT" r="txR" b="txB"/>
            <a:pathLst>
              <a:path w="92" h="120">
                <a:moveTo>
                  <a:pt x="92" y="0"/>
                </a:moveTo>
                <a:lnTo>
                  <a:pt x="71" y="120"/>
                </a:lnTo>
                <a:lnTo>
                  <a:pt x="68" y="113"/>
                </a:lnTo>
                <a:lnTo>
                  <a:pt x="66" y="108"/>
                </a:lnTo>
                <a:lnTo>
                  <a:pt x="62" y="101"/>
                </a:lnTo>
                <a:lnTo>
                  <a:pt x="58" y="96"/>
                </a:lnTo>
                <a:lnTo>
                  <a:pt x="51" y="84"/>
                </a:lnTo>
                <a:lnTo>
                  <a:pt x="42" y="75"/>
                </a:lnTo>
                <a:lnTo>
                  <a:pt x="38" y="71"/>
                </a:lnTo>
                <a:lnTo>
                  <a:pt x="32" y="67"/>
                </a:lnTo>
                <a:lnTo>
                  <a:pt x="28" y="63"/>
                </a:lnTo>
                <a:lnTo>
                  <a:pt x="23" y="61"/>
                </a:lnTo>
                <a:lnTo>
                  <a:pt x="18" y="58"/>
                </a:lnTo>
                <a:lnTo>
                  <a:pt x="12" y="55"/>
                </a:lnTo>
                <a:lnTo>
                  <a:pt x="7" y="53"/>
                </a:lnTo>
                <a:lnTo>
                  <a:pt x="0" y="52"/>
                </a:lnTo>
                <a:lnTo>
                  <a:pt x="92" y="0"/>
                </a:lnTo>
                <a:close/>
              </a:path>
            </a:pathLst>
          </a:custGeom>
          <a:solidFill>
            <a:srgbClr val="000000">
              <a:alpha val="100000"/>
            </a:srgbClr>
          </a:solidFill>
          <a:ln w="9525">
            <a:noFill/>
          </a:ln>
        </p:spPr>
        <p:txBody>
          <a:bodyPr/>
          <a:p>
            <a:endParaRPr lang="zh-CN" altLang="en-US"/>
          </a:p>
        </p:txBody>
      </p:sp>
      <p:sp>
        <p:nvSpPr>
          <p:cNvPr id="25658" name="Line 65"/>
          <p:cNvSpPr/>
          <p:nvPr/>
        </p:nvSpPr>
        <p:spPr>
          <a:xfrm flipV="1">
            <a:off x="8828088" y="3082925"/>
            <a:ext cx="412750" cy="606425"/>
          </a:xfrm>
          <a:prstGeom prst="line">
            <a:avLst/>
          </a:prstGeom>
          <a:ln w="23813" cap="flat" cmpd="sng">
            <a:solidFill>
              <a:srgbClr val="000000"/>
            </a:solidFill>
            <a:prstDash val="solid"/>
            <a:headEnd type="none" w="med" len="med"/>
            <a:tailEnd type="none" w="med" len="med"/>
          </a:ln>
        </p:spPr>
      </p:sp>
      <p:sp>
        <p:nvSpPr>
          <p:cNvPr id="25659" name="Freeform 66"/>
          <p:cNvSpPr/>
          <p:nvPr/>
        </p:nvSpPr>
        <p:spPr>
          <a:xfrm>
            <a:off x="9164638" y="2984500"/>
            <a:ext cx="142875" cy="180975"/>
          </a:xfrm>
          <a:custGeom>
            <a:avLst/>
            <a:gdLst>
              <a:gd name="txL" fmla="*/ 0 w 92"/>
              <a:gd name="txT" fmla="*/ 0 h 120"/>
              <a:gd name="txR" fmla="*/ 92 w 92"/>
              <a:gd name="txB" fmla="*/ 120 h 12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0"/>
              </a:cxn>
              <a:cxn ang="0">
                <a:pos x="2147483646" y="0"/>
              </a:cxn>
            </a:cxnLst>
            <a:rect l="txL" t="txT" r="txR" b="txB"/>
            <a:pathLst>
              <a:path w="92" h="120">
                <a:moveTo>
                  <a:pt x="92" y="0"/>
                </a:moveTo>
                <a:lnTo>
                  <a:pt x="70" y="120"/>
                </a:lnTo>
                <a:lnTo>
                  <a:pt x="68" y="113"/>
                </a:lnTo>
                <a:lnTo>
                  <a:pt x="64" y="108"/>
                </a:lnTo>
                <a:lnTo>
                  <a:pt x="61" y="101"/>
                </a:lnTo>
                <a:lnTo>
                  <a:pt x="58" y="96"/>
                </a:lnTo>
                <a:lnTo>
                  <a:pt x="50" y="84"/>
                </a:lnTo>
                <a:lnTo>
                  <a:pt x="42" y="75"/>
                </a:lnTo>
                <a:lnTo>
                  <a:pt x="38" y="71"/>
                </a:lnTo>
                <a:lnTo>
                  <a:pt x="32" y="67"/>
                </a:lnTo>
                <a:lnTo>
                  <a:pt x="28" y="63"/>
                </a:lnTo>
                <a:lnTo>
                  <a:pt x="23" y="61"/>
                </a:lnTo>
                <a:lnTo>
                  <a:pt x="17" y="57"/>
                </a:lnTo>
                <a:lnTo>
                  <a:pt x="12" y="54"/>
                </a:lnTo>
                <a:lnTo>
                  <a:pt x="6" y="53"/>
                </a:lnTo>
                <a:lnTo>
                  <a:pt x="0" y="52"/>
                </a:lnTo>
                <a:lnTo>
                  <a:pt x="92" y="0"/>
                </a:lnTo>
                <a:close/>
              </a:path>
            </a:pathLst>
          </a:custGeom>
          <a:solidFill>
            <a:srgbClr val="000000">
              <a:alpha val="100000"/>
            </a:srgbClr>
          </a:solidFill>
          <a:ln w="9525">
            <a:noFill/>
          </a:ln>
        </p:spPr>
        <p:txBody>
          <a:bodyPr/>
          <a:p>
            <a:endParaRPr lang="zh-CN" altLang="en-US"/>
          </a:p>
        </p:txBody>
      </p:sp>
      <p:sp>
        <p:nvSpPr>
          <p:cNvPr id="25660" name="Line 67"/>
          <p:cNvSpPr/>
          <p:nvPr/>
        </p:nvSpPr>
        <p:spPr>
          <a:xfrm flipV="1">
            <a:off x="9571038" y="2016125"/>
            <a:ext cx="354012" cy="501650"/>
          </a:xfrm>
          <a:prstGeom prst="line">
            <a:avLst/>
          </a:prstGeom>
          <a:ln w="23813" cap="flat" cmpd="sng">
            <a:solidFill>
              <a:srgbClr val="000000"/>
            </a:solidFill>
            <a:prstDash val="solid"/>
            <a:headEnd type="none" w="med" len="med"/>
            <a:tailEnd type="none" w="med" len="med"/>
          </a:ln>
        </p:spPr>
      </p:sp>
      <p:sp>
        <p:nvSpPr>
          <p:cNvPr id="25661" name="Freeform 68"/>
          <p:cNvSpPr/>
          <p:nvPr/>
        </p:nvSpPr>
        <p:spPr>
          <a:xfrm>
            <a:off x="9850438" y="1919288"/>
            <a:ext cx="142875" cy="179387"/>
          </a:xfrm>
          <a:custGeom>
            <a:avLst/>
            <a:gdLst>
              <a:gd name="txL" fmla="*/ 0 w 92"/>
              <a:gd name="txT" fmla="*/ 0 h 119"/>
              <a:gd name="txR" fmla="*/ 92 w 92"/>
              <a:gd name="txB" fmla="*/ 119 h 119"/>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0"/>
              </a:cxn>
              <a:cxn ang="0">
                <a:pos x="2147483646" y="0"/>
              </a:cxn>
            </a:cxnLst>
            <a:rect l="txL" t="txT" r="txR" b="txB"/>
            <a:pathLst>
              <a:path w="92" h="119">
                <a:moveTo>
                  <a:pt x="92" y="0"/>
                </a:moveTo>
                <a:lnTo>
                  <a:pt x="68" y="119"/>
                </a:lnTo>
                <a:lnTo>
                  <a:pt x="65" y="112"/>
                </a:lnTo>
                <a:lnTo>
                  <a:pt x="63" y="106"/>
                </a:lnTo>
                <a:lnTo>
                  <a:pt x="60" y="100"/>
                </a:lnTo>
                <a:lnTo>
                  <a:pt x="57" y="94"/>
                </a:lnTo>
                <a:lnTo>
                  <a:pt x="49" y="83"/>
                </a:lnTo>
                <a:lnTo>
                  <a:pt x="41" y="74"/>
                </a:lnTo>
                <a:lnTo>
                  <a:pt x="36" y="69"/>
                </a:lnTo>
                <a:lnTo>
                  <a:pt x="31" y="65"/>
                </a:lnTo>
                <a:lnTo>
                  <a:pt x="27" y="61"/>
                </a:lnTo>
                <a:lnTo>
                  <a:pt x="21" y="59"/>
                </a:lnTo>
                <a:lnTo>
                  <a:pt x="16" y="56"/>
                </a:lnTo>
                <a:lnTo>
                  <a:pt x="11" y="52"/>
                </a:lnTo>
                <a:lnTo>
                  <a:pt x="5" y="51"/>
                </a:lnTo>
                <a:lnTo>
                  <a:pt x="0" y="48"/>
                </a:lnTo>
                <a:lnTo>
                  <a:pt x="92" y="0"/>
                </a:lnTo>
                <a:close/>
              </a:path>
            </a:pathLst>
          </a:custGeom>
          <a:solidFill>
            <a:srgbClr val="000000">
              <a:alpha val="100000"/>
            </a:srgbClr>
          </a:solidFill>
          <a:ln w="9525">
            <a:noFill/>
          </a:ln>
        </p:spPr>
        <p:txBody>
          <a:bodyPr/>
          <a:p>
            <a:endParaRPr lang="zh-CN" altLang="en-US"/>
          </a:p>
        </p:txBody>
      </p:sp>
      <p:sp>
        <p:nvSpPr>
          <p:cNvPr id="25662" name="Line 69"/>
          <p:cNvSpPr/>
          <p:nvPr/>
        </p:nvSpPr>
        <p:spPr>
          <a:xfrm>
            <a:off x="5842000" y="4849813"/>
            <a:ext cx="876300" cy="1111250"/>
          </a:xfrm>
          <a:prstGeom prst="line">
            <a:avLst/>
          </a:prstGeom>
          <a:ln w="23813" cap="flat" cmpd="sng">
            <a:solidFill>
              <a:srgbClr val="000000"/>
            </a:solidFill>
            <a:prstDash val="solid"/>
            <a:headEnd type="none" w="med" len="med"/>
            <a:tailEnd type="none" w="med" len="med"/>
          </a:ln>
        </p:spPr>
      </p:sp>
      <p:sp>
        <p:nvSpPr>
          <p:cNvPr id="25663" name="Freeform 70"/>
          <p:cNvSpPr/>
          <p:nvPr/>
        </p:nvSpPr>
        <p:spPr>
          <a:xfrm>
            <a:off x="6643688" y="5873750"/>
            <a:ext cx="147637" cy="177800"/>
          </a:xfrm>
          <a:custGeom>
            <a:avLst/>
            <a:gdLst>
              <a:gd name="txL" fmla="*/ 0 w 95"/>
              <a:gd name="txT" fmla="*/ 0 h 118"/>
              <a:gd name="txR" fmla="*/ 95 w 95"/>
              <a:gd name="txB" fmla="*/ 118 h 118"/>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Lst>
            <a:rect l="txL" t="txT" r="txR" b="txB"/>
            <a:pathLst>
              <a:path w="95" h="118">
                <a:moveTo>
                  <a:pt x="95" y="118"/>
                </a:moveTo>
                <a:lnTo>
                  <a:pt x="0" y="76"/>
                </a:lnTo>
                <a:lnTo>
                  <a:pt x="6" y="74"/>
                </a:lnTo>
                <a:lnTo>
                  <a:pt x="12" y="71"/>
                </a:lnTo>
                <a:lnTo>
                  <a:pt x="17" y="68"/>
                </a:lnTo>
                <a:lnTo>
                  <a:pt x="21" y="64"/>
                </a:lnTo>
                <a:lnTo>
                  <a:pt x="27" y="60"/>
                </a:lnTo>
                <a:lnTo>
                  <a:pt x="32" y="57"/>
                </a:lnTo>
                <a:lnTo>
                  <a:pt x="40" y="47"/>
                </a:lnTo>
                <a:lnTo>
                  <a:pt x="48" y="38"/>
                </a:lnTo>
                <a:lnTo>
                  <a:pt x="52" y="32"/>
                </a:lnTo>
                <a:lnTo>
                  <a:pt x="55" y="26"/>
                </a:lnTo>
                <a:lnTo>
                  <a:pt x="59" y="20"/>
                </a:lnTo>
                <a:lnTo>
                  <a:pt x="61" y="13"/>
                </a:lnTo>
                <a:lnTo>
                  <a:pt x="64" y="8"/>
                </a:lnTo>
                <a:lnTo>
                  <a:pt x="66" y="0"/>
                </a:lnTo>
                <a:lnTo>
                  <a:pt x="95" y="118"/>
                </a:lnTo>
                <a:close/>
              </a:path>
            </a:pathLst>
          </a:custGeom>
          <a:solidFill>
            <a:srgbClr val="000000">
              <a:alpha val="100000"/>
            </a:srgbClr>
          </a:solidFill>
          <a:ln w="9525">
            <a:noFill/>
          </a:ln>
        </p:spPr>
        <p:txBody>
          <a:bodyPr/>
          <a:p>
            <a:endParaRPr lang="zh-CN" altLang="en-US"/>
          </a:p>
        </p:txBody>
      </p:sp>
      <p:sp>
        <p:nvSpPr>
          <p:cNvPr id="25664" name="Line 71"/>
          <p:cNvSpPr/>
          <p:nvPr/>
        </p:nvSpPr>
        <p:spPr>
          <a:xfrm>
            <a:off x="4986338" y="3763963"/>
            <a:ext cx="415925" cy="520700"/>
          </a:xfrm>
          <a:prstGeom prst="line">
            <a:avLst/>
          </a:prstGeom>
          <a:ln w="23813" cap="flat" cmpd="sng">
            <a:solidFill>
              <a:srgbClr val="000000"/>
            </a:solidFill>
            <a:prstDash val="solid"/>
            <a:headEnd type="none" w="med" len="med"/>
            <a:tailEnd type="none" w="med" len="med"/>
          </a:ln>
        </p:spPr>
      </p:sp>
      <p:sp>
        <p:nvSpPr>
          <p:cNvPr id="25665" name="Freeform 72"/>
          <p:cNvSpPr/>
          <p:nvPr/>
        </p:nvSpPr>
        <p:spPr>
          <a:xfrm>
            <a:off x="5327650" y="4197350"/>
            <a:ext cx="144463" cy="176213"/>
          </a:xfrm>
          <a:custGeom>
            <a:avLst/>
            <a:gdLst>
              <a:gd name="txL" fmla="*/ 0 w 94"/>
              <a:gd name="txT" fmla="*/ 0 h 118"/>
              <a:gd name="txR" fmla="*/ 94 w 94"/>
              <a:gd name="txB" fmla="*/ 118 h 118"/>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Lst>
            <a:rect l="txL" t="txT" r="txR" b="txB"/>
            <a:pathLst>
              <a:path w="94" h="118">
                <a:moveTo>
                  <a:pt x="94" y="118"/>
                </a:moveTo>
                <a:lnTo>
                  <a:pt x="0" y="76"/>
                </a:lnTo>
                <a:lnTo>
                  <a:pt x="5" y="74"/>
                </a:lnTo>
                <a:lnTo>
                  <a:pt x="11" y="71"/>
                </a:lnTo>
                <a:lnTo>
                  <a:pt x="17" y="68"/>
                </a:lnTo>
                <a:lnTo>
                  <a:pt x="21" y="64"/>
                </a:lnTo>
                <a:lnTo>
                  <a:pt x="26" y="61"/>
                </a:lnTo>
                <a:lnTo>
                  <a:pt x="30" y="57"/>
                </a:lnTo>
                <a:lnTo>
                  <a:pt x="40" y="47"/>
                </a:lnTo>
                <a:lnTo>
                  <a:pt x="48" y="37"/>
                </a:lnTo>
                <a:lnTo>
                  <a:pt x="51" y="32"/>
                </a:lnTo>
                <a:lnTo>
                  <a:pt x="54" y="26"/>
                </a:lnTo>
                <a:lnTo>
                  <a:pt x="57" y="20"/>
                </a:lnTo>
                <a:lnTo>
                  <a:pt x="60" y="13"/>
                </a:lnTo>
                <a:lnTo>
                  <a:pt x="62" y="7"/>
                </a:lnTo>
                <a:lnTo>
                  <a:pt x="65" y="0"/>
                </a:lnTo>
                <a:lnTo>
                  <a:pt x="94" y="118"/>
                </a:lnTo>
                <a:close/>
              </a:path>
            </a:pathLst>
          </a:custGeom>
          <a:solidFill>
            <a:srgbClr val="000000">
              <a:alpha val="100000"/>
            </a:srgbClr>
          </a:solidFill>
          <a:ln w="9525">
            <a:noFill/>
          </a:ln>
        </p:spPr>
        <p:txBody>
          <a:bodyPr/>
          <a:p>
            <a:endParaRPr lang="zh-CN" altLang="en-US"/>
          </a:p>
        </p:txBody>
      </p:sp>
      <p:sp>
        <p:nvSpPr>
          <p:cNvPr id="25666" name="Line 73"/>
          <p:cNvSpPr/>
          <p:nvPr/>
        </p:nvSpPr>
        <p:spPr>
          <a:xfrm>
            <a:off x="4256088" y="2708275"/>
            <a:ext cx="401637" cy="509588"/>
          </a:xfrm>
          <a:prstGeom prst="line">
            <a:avLst/>
          </a:prstGeom>
          <a:ln w="23813" cap="flat" cmpd="sng">
            <a:solidFill>
              <a:srgbClr val="000000"/>
            </a:solidFill>
            <a:prstDash val="solid"/>
            <a:headEnd type="none" w="med" len="med"/>
            <a:tailEnd type="none" w="med" len="med"/>
          </a:ln>
        </p:spPr>
      </p:sp>
      <p:sp>
        <p:nvSpPr>
          <p:cNvPr id="25667" name="Freeform 74"/>
          <p:cNvSpPr/>
          <p:nvPr/>
        </p:nvSpPr>
        <p:spPr>
          <a:xfrm>
            <a:off x="4583113" y="3130550"/>
            <a:ext cx="146050" cy="176213"/>
          </a:xfrm>
          <a:custGeom>
            <a:avLst/>
            <a:gdLst>
              <a:gd name="txL" fmla="*/ 0 w 95"/>
              <a:gd name="txT" fmla="*/ 0 h 118"/>
              <a:gd name="txR" fmla="*/ 95 w 95"/>
              <a:gd name="txB" fmla="*/ 118 h 118"/>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Lst>
            <a:rect l="txL" t="txT" r="txR" b="txB"/>
            <a:pathLst>
              <a:path w="95" h="118">
                <a:moveTo>
                  <a:pt x="95" y="118"/>
                </a:moveTo>
                <a:lnTo>
                  <a:pt x="0" y="76"/>
                </a:lnTo>
                <a:lnTo>
                  <a:pt x="7" y="74"/>
                </a:lnTo>
                <a:lnTo>
                  <a:pt x="12" y="71"/>
                </a:lnTo>
                <a:lnTo>
                  <a:pt x="17" y="69"/>
                </a:lnTo>
                <a:lnTo>
                  <a:pt x="22" y="65"/>
                </a:lnTo>
                <a:lnTo>
                  <a:pt x="27" y="62"/>
                </a:lnTo>
                <a:lnTo>
                  <a:pt x="31" y="57"/>
                </a:lnTo>
                <a:lnTo>
                  <a:pt x="41" y="48"/>
                </a:lnTo>
                <a:lnTo>
                  <a:pt x="48" y="38"/>
                </a:lnTo>
                <a:lnTo>
                  <a:pt x="52" y="32"/>
                </a:lnTo>
                <a:lnTo>
                  <a:pt x="56" y="27"/>
                </a:lnTo>
                <a:lnTo>
                  <a:pt x="58" y="20"/>
                </a:lnTo>
                <a:lnTo>
                  <a:pt x="61" y="14"/>
                </a:lnTo>
                <a:lnTo>
                  <a:pt x="63" y="8"/>
                </a:lnTo>
                <a:lnTo>
                  <a:pt x="65" y="0"/>
                </a:lnTo>
                <a:lnTo>
                  <a:pt x="95" y="118"/>
                </a:lnTo>
                <a:close/>
              </a:path>
            </a:pathLst>
          </a:custGeom>
          <a:solidFill>
            <a:srgbClr val="000000">
              <a:alpha val="100000"/>
            </a:srgbClr>
          </a:solidFill>
          <a:ln w="9525">
            <a:noFill/>
          </a:ln>
        </p:spPr>
        <p:txBody>
          <a:bodyPr/>
          <a:p>
            <a:endParaRPr lang="zh-CN" altLang="en-US"/>
          </a:p>
        </p:txBody>
      </p:sp>
      <p:grpSp>
        <p:nvGrpSpPr>
          <p:cNvPr id="25669" name="Group 79"/>
          <p:cNvGrpSpPr/>
          <p:nvPr/>
        </p:nvGrpSpPr>
        <p:grpSpPr>
          <a:xfrm>
            <a:off x="1503363" y="1268413"/>
            <a:ext cx="1423987" cy="542925"/>
            <a:chOff x="-23" y="890"/>
            <a:chExt cx="897" cy="342"/>
          </a:xfrm>
        </p:grpSpPr>
        <p:sp>
          <p:nvSpPr>
            <p:cNvPr id="25675" name="Freeform 76"/>
            <p:cNvSpPr/>
            <p:nvPr/>
          </p:nvSpPr>
          <p:spPr>
            <a:xfrm>
              <a:off x="-23" y="890"/>
              <a:ext cx="897" cy="342"/>
            </a:xfrm>
            <a:custGeom>
              <a:avLst/>
              <a:gdLst>
                <a:gd name="txL" fmla="*/ 0 w 922"/>
                <a:gd name="txT" fmla="*/ 0 h 362"/>
                <a:gd name="txR" fmla="*/ 922 w 922"/>
                <a:gd name="txB" fmla="*/ 362 h 362"/>
              </a:gdLst>
              <a:ahLst/>
              <a:cxnLst>
                <a:cxn ang="0">
                  <a:pos x="562" y="61"/>
                </a:cxn>
                <a:cxn ang="0">
                  <a:pos x="560" y="57"/>
                </a:cxn>
                <a:cxn ang="0">
                  <a:pos x="556" y="52"/>
                </a:cxn>
                <a:cxn ang="0">
                  <a:pos x="548" y="45"/>
                </a:cxn>
                <a:cxn ang="0">
                  <a:pos x="533" y="37"/>
                </a:cxn>
                <a:cxn ang="0">
                  <a:pos x="515" y="29"/>
                </a:cxn>
                <a:cxn ang="0">
                  <a:pos x="488" y="22"/>
                </a:cxn>
                <a:cxn ang="0">
                  <a:pos x="459" y="16"/>
                </a:cxn>
                <a:cxn ang="0">
                  <a:pos x="427" y="9"/>
                </a:cxn>
                <a:cxn ang="0">
                  <a:pos x="391" y="9"/>
                </a:cxn>
                <a:cxn ang="0">
                  <a:pos x="350" y="5"/>
                </a:cxn>
                <a:cxn ang="0">
                  <a:pos x="310" y="1"/>
                </a:cxn>
                <a:cxn ang="0">
                  <a:pos x="266" y="0"/>
                </a:cxn>
                <a:cxn ang="0">
                  <a:pos x="224" y="3"/>
                </a:cxn>
                <a:cxn ang="0">
                  <a:pos x="184" y="9"/>
                </a:cxn>
                <a:cxn ang="0">
                  <a:pos x="147" y="9"/>
                </a:cxn>
                <a:cxn ang="0">
                  <a:pos x="114" y="13"/>
                </a:cxn>
                <a:cxn ang="0">
                  <a:pos x="83" y="20"/>
                </a:cxn>
                <a:cxn ang="0">
                  <a:pos x="55" y="26"/>
                </a:cxn>
                <a:cxn ang="0">
                  <a:pos x="37" y="35"/>
                </a:cxn>
                <a:cxn ang="0">
                  <a:pos x="18" y="43"/>
                </a:cxn>
                <a:cxn ang="0">
                  <a:pos x="12" y="51"/>
                </a:cxn>
                <a:cxn ang="0">
                  <a:pos x="5" y="55"/>
                </a:cxn>
                <a:cxn ang="0">
                  <a:pos x="1" y="60"/>
                </a:cxn>
                <a:cxn ang="0">
                  <a:pos x="0" y="65"/>
                </a:cxn>
                <a:cxn ang="0">
                  <a:pos x="1" y="70"/>
                </a:cxn>
                <a:cxn ang="0">
                  <a:pos x="5" y="75"/>
                </a:cxn>
                <a:cxn ang="0">
                  <a:pos x="12" y="79"/>
                </a:cxn>
                <a:cxn ang="0">
                  <a:pos x="18" y="87"/>
                </a:cxn>
                <a:cxn ang="0">
                  <a:pos x="37" y="96"/>
                </a:cxn>
                <a:cxn ang="0">
                  <a:pos x="55" y="104"/>
                </a:cxn>
                <a:cxn ang="0">
                  <a:pos x="83" y="111"/>
                </a:cxn>
                <a:cxn ang="0">
                  <a:pos x="114" y="118"/>
                </a:cxn>
                <a:cxn ang="0">
                  <a:pos x="147" y="122"/>
                </a:cxn>
                <a:cxn ang="0">
                  <a:pos x="184" y="128"/>
                </a:cxn>
                <a:cxn ang="0">
                  <a:pos x="224" y="128"/>
                </a:cxn>
                <a:cxn ang="0">
                  <a:pos x="266" y="129"/>
                </a:cxn>
                <a:cxn ang="0">
                  <a:pos x="310" y="129"/>
                </a:cxn>
                <a:cxn ang="0">
                  <a:pos x="350" y="128"/>
                </a:cxn>
                <a:cxn ang="0">
                  <a:pos x="391" y="125"/>
                </a:cxn>
                <a:cxn ang="0">
                  <a:pos x="427" y="121"/>
                </a:cxn>
                <a:cxn ang="0">
                  <a:pos x="459" y="114"/>
                </a:cxn>
                <a:cxn ang="0">
                  <a:pos x="488" y="109"/>
                </a:cxn>
                <a:cxn ang="0">
                  <a:pos x="515" y="102"/>
                </a:cxn>
                <a:cxn ang="0">
                  <a:pos x="533" y="94"/>
                </a:cxn>
                <a:cxn ang="0">
                  <a:pos x="548" y="84"/>
                </a:cxn>
                <a:cxn ang="0">
                  <a:pos x="556" y="77"/>
                </a:cxn>
                <a:cxn ang="0">
                  <a:pos x="560" y="73"/>
                </a:cxn>
                <a:cxn ang="0">
                  <a:pos x="562" y="69"/>
                </a:cxn>
              </a:cxnLst>
              <a:rect l="txL" t="txT" r="txR" b="txB"/>
              <a:pathLst>
                <a:path w="922" h="362">
                  <a:moveTo>
                    <a:pt x="922" y="182"/>
                  </a:moveTo>
                  <a:lnTo>
                    <a:pt x="921" y="176"/>
                  </a:lnTo>
                  <a:lnTo>
                    <a:pt x="921" y="171"/>
                  </a:lnTo>
                  <a:lnTo>
                    <a:pt x="920" y="167"/>
                  </a:lnTo>
                  <a:lnTo>
                    <a:pt x="919" y="162"/>
                  </a:lnTo>
                  <a:lnTo>
                    <a:pt x="918" y="158"/>
                  </a:lnTo>
                  <a:lnTo>
                    <a:pt x="917" y="153"/>
                  </a:lnTo>
                  <a:lnTo>
                    <a:pt x="914" y="149"/>
                  </a:lnTo>
                  <a:lnTo>
                    <a:pt x="912" y="145"/>
                  </a:lnTo>
                  <a:lnTo>
                    <a:pt x="909" y="140"/>
                  </a:lnTo>
                  <a:lnTo>
                    <a:pt x="907" y="136"/>
                  </a:lnTo>
                  <a:lnTo>
                    <a:pt x="901" y="127"/>
                  </a:lnTo>
                  <a:lnTo>
                    <a:pt x="893" y="119"/>
                  </a:lnTo>
                  <a:lnTo>
                    <a:pt x="886" y="111"/>
                  </a:lnTo>
                  <a:lnTo>
                    <a:pt x="876" y="102"/>
                  </a:lnTo>
                  <a:lnTo>
                    <a:pt x="865" y="94"/>
                  </a:lnTo>
                  <a:lnTo>
                    <a:pt x="855" y="87"/>
                  </a:lnTo>
                  <a:lnTo>
                    <a:pt x="843" y="79"/>
                  </a:lnTo>
                  <a:lnTo>
                    <a:pt x="830" y="73"/>
                  </a:lnTo>
                  <a:lnTo>
                    <a:pt x="816" y="65"/>
                  </a:lnTo>
                  <a:lnTo>
                    <a:pt x="801" y="58"/>
                  </a:lnTo>
                  <a:lnTo>
                    <a:pt x="786" y="53"/>
                  </a:lnTo>
                  <a:lnTo>
                    <a:pt x="770" y="47"/>
                  </a:lnTo>
                  <a:lnTo>
                    <a:pt x="753" y="41"/>
                  </a:lnTo>
                  <a:lnTo>
                    <a:pt x="736" y="35"/>
                  </a:lnTo>
                  <a:lnTo>
                    <a:pt x="718" y="31"/>
                  </a:lnTo>
                  <a:lnTo>
                    <a:pt x="700" y="26"/>
                  </a:lnTo>
                  <a:lnTo>
                    <a:pt x="680" y="22"/>
                  </a:lnTo>
                  <a:lnTo>
                    <a:pt x="661" y="18"/>
                  </a:lnTo>
                  <a:lnTo>
                    <a:pt x="640" y="14"/>
                  </a:lnTo>
                  <a:lnTo>
                    <a:pt x="619" y="10"/>
                  </a:lnTo>
                  <a:lnTo>
                    <a:pt x="598" y="7"/>
                  </a:lnTo>
                  <a:lnTo>
                    <a:pt x="575" y="5"/>
                  </a:lnTo>
                  <a:lnTo>
                    <a:pt x="554" y="3"/>
                  </a:lnTo>
                  <a:lnTo>
                    <a:pt x="530" y="2"/>
                  </a:lnTo>
                  <a:lnTo>
                    <a:pt x="508" y="1"/>
                  </a:lnTo>
                  <a:lnTo>
                    <a:pt x="485" y="0"/>
                  </a:lnTo>
                  <a:lnTo>
                    <a:pt x="460" y="0"/>
                  </a:lnTo>
                  <a:lnTo>
                    <a:pt x="437" y="0"/>
                  </a:lnTo>
                  <a:lnTo>
                    <a:pt x="413" y="1"/>
                  </a:lnTo>
                  <a:lnTo>
                    <a:pt x="391" y="2"/>
                  </a:lnTo>
                  <a:lnTo>
                    <a:pt x="367" y="3"/>
                  </a:lnTo>
                  <a:lnTo>
                    <a:pt x="346" y="5"/>
                  </a:lnTo>
                  <a:lnTo>
                    <a:pt x="324" y="7"/>
                  </a:lnTo>
                  <a:lnTo>
                    <a:pt x="302" y="10"/>
                  </a:lnTo>
                  <a:lnTo>
                    <a:pt x="281" y="14"/>
                  </a:lnTo>
                  <a:lnTo>
                    <a:pt x="261" y="18"/>
                  </a:lnTo>
                  <a:lnTo>
                    <a:pt x="241" y="22"/>
                  </a:lnTo>
                  <a:lnTo>
                    <a:pt x="222" y="26"/>
                  </a:lnTo>
                  <a:lnTo>
                    <a:pt x="203" y="31"/>
                  </a:lnTo>
                  <a:lnTo>
                    <a:pt x="185" y="36"/>
                  </a:lnTo>
                  <a:lnTo>
                    <a:pt x="168" y="41"/>
                  </a:lnTo>
                  <a:lnTo>
                    <a:pt x="151" y="47"/>
                  </a:lnTo>
                  <a:lnTo>
                    <a:pt x="135" y="53"/>
                  </a:lnTo>
                  <a:lnTo>
                    <a:pt x="120" y="58"/>
                  </a:lnTo>
                  <a:lnTo>
                    <a:pt x="105" y="65"/>
                  </a:lnTo>
                  <a:lnTo>
                    <a:pt x="91" y="73"/>
                  </a:lnTo>
                  <a:lnTo>
                    <a:pt x="78" y="79"/>
                  </a:lnTo>
                  <a:lnTo>
                    <a:pt x="66" y="87"/>
                  </a:lnTo>
                  <a:lnTo>
                    <a:pt x="56" y="94"/>
                  </a:lnTo>
                  <a:lnTo>
                    <a:pt x="45" y="102"/>
                  </a:lnTo>
                  <a:lnTo>
                    <a:pt x="36" y="111"/>
                  </a:lnTo>
                  <a:lnTo>
                    <a:pt x="28" y="119"/>
                  </a:lnTo>
                  <a:lnTo>
                    <a:pt x="21" y="127"/>
                  </a:lnTo>
                  <a:lnTo>
                    <a:pt x="14" y="136"/>
                  </a:lnTo>
                  <a:lnTo>
                    <a:pt x="12" y="140"/>
                  </a:lnTo>
                  <a:lnTo>
                    <a:pt x="9" y="145"/>
                  </a:lnTo>
                  <a:lnTo>
                    <a:pt x="7" y="149"/>
                  </a:lnTo>
                  <a:lnTo>
                    <a:pt x="5" y="153"/>
                  </a:lnTo>
                  <a:lnTo>
                    <a:pt x="4" y="158"/>
                  </a:lnTo>
                  <a:lnTo>
                    <a:pt x="2" y="162"/>
                  </a:lnTo>
                  <a:lnTo>
                    <a:pt x="1" y="167"/>
                  </a:lnTo>
                  <a:lnTo>
                    <a:pt x="0" y="171"/>
                  </a:lnTo>
                  <a:lnTo>
                    <a:pt x="0" y="176"/>
                  </a:lnTo>
                  <a:lnTo>
                    <a:pt x="0" y="182"/>
                  </a:lnTo>
                  <a:lnTo>
                    <a:pt x="0" y="185"/>
                  </a:lnTo>
                  <a:lnTo>
                    <a:pt x="0" y="191"/>
                  </a:lnTo>
                  <a:lnTo>
                    <a:pt x="1" y="195"/>
                  </a:lnTo>
                  <a:lnTo>
                    <a:pt x="2" y="200"/>
                  </a:lnTo>
                  <a:lnTo>
                    <a:pt x="4" y="204"/>
                  </a:lnTo>
                  <a:lnTo>
                    <a:pt x="5" y="209"/>
                  </a:lnTo>
                  <a:lnTo>
                    <a:pt x="7" y="213"/>
                  </a:lnTo>
                  <a:lnTo>
                    <a:pt x="9" y="217"/>
                  </a:lnTo>
                  <a:lnTo>
                    <a:pt x="12" y="222"/>
                  </a:lnTo>
                  <a:lnTo>
                    <a:pt x="14" y="226"/>
                  </a:lnTo>
                  <a:lnTo>
                    <a:pt x="21" y="235"/>
                  </a:lnTo>
                  <a:lnTo>
                    <a:pt x="28" y="243"/>
                  </a:lnTo>
                  <a:lnTo>
                    <a:pt x="36" y="251"/>
                  </a:lnTo>
                  <a:lnTo>
                    <a:pt x="45" y="260"/>
                  </a:lnTo>
                  <a:lnTo>
                    <a:pt x="56" y="268"/>
                  </a:lnTo>
                  <a:lnTo>
                    <a:pt x="66" y="274"/>
                  </a:lnTo>
                  <a:lnTo>
                    <a:pt x="78" y="282"/>
                  </a:lnTo>
                  <a:lnTo>
                    <a:pt x="91" y="289"/>
                  </a:lnTo>
                  <a:lnTo>
                    <a:pt x="105" y="297"/>
                  </a:lnTo>
                  <a:lnTo>
                    <a:pt x="120" y="303"/>
                  </a:lnTo>
                  <a:lnTo>
                    <a:pt x="135" y="309"/>
                  </a:lnTo>
                  <a:lnTo>
                    <a:pt x="151" y="315"/>
                  </a:lnTo>
                  <a:lnTo>
                    <a:pt x="168" y="320"/>
                  </a:lnTo>
                  <a:lnTo>
                    <a:pt x="185" y="327"/>
                  </a:lnTo>
                  <a:lnTo>
                    <a:pt x="203" y="331"/>
                  </a:lnTo>
                  <a:lnTo>
                    <a:pt x="222" y="336"/>
                  </a:lnTo>
                  <a:lnTo>
                    <a:pt x="241" y="340"/>
                  </a:lnTo>
                  <a:lnTo>
                    <a:pt x="261" y="344"/>
                  </a:lnTo>
                  <a:lnTo>
                    <a:pt x="281" y="348"/>
                  </a:lnTo>
                  <a:lnTo>
                    <a:pt x="302" y="352"/>
                  </a:lnTo>
                  <a:lnTo>
                    <a:pt x="324" y="354"/>
                  </a:lnTo>
                  <a:lnTo>
                    <a:pt x="346" y="357"/>
                  </a:lnTo>
                  <a:lnTo>
                    <a:pt x="367" y="358"/>
                  </a:lnTo>
                  <a:lnTo>
                    <a:pt x="391" y="360"/>
                  </a:lnTo>
                  <a:lnTo>
                    <a:pt x="413" y="361"/>
                  </a:lnTo>
                  <a:lnTo>
                    <a:pt x="437" y="362"/>
                  </a:lnTo>
                  <a:lnTo>
                    <a:pt x="460" y="362"/>
                  </a:lnTo>
                  <a:lnTo>
                    <a:pt x="485" y="362"/>
                  </a:lnTo>
                  <a:lnTo>
                    <a:pt x="508" y="361"/>
                  </a:lnTo>
                  <a:lnTo>
                    <a:pt x="530" y="361"/>
                  </a:lnTo>
                  <a:lnTo>
                    <a:pt x="554" y="358"/>
                  </a:lnTo>
                  <a:lnTo>
                    <a:pt x="575" y="357"/>
                  </a:lnTo>
                  <a:lnTo>
                    <a:pt x="598" y="354"/>
                  </a:lnTo>
                  <a:lnTo>
                    <a:pt x="619" y="352"/>
                  </a:lnTo>
                  <a:lnTo>
                    <a:pt x="640" y="348"/>
                  </a:lnTo>
                  <a:lnTo>
                    <a:pt x="661" y="344"/>
                  </a:lnTo>
                  <a:lnTo>
                    <a:pt x="680" y="340"/>
                  </a:lnTo>
                  <a:lnTo>
                    <a:pt x="700" y="336"/>
                  </a:lnTo>
                  <a:lnTo>
                    <a:pt x="718" y="331"/>
                  </a:lnTo>
                  <a:lnTo>
                    <a:pt x="736" y="327"/>
                  </a:lnTo>
                  <a:lnTo>
                    <a:pt x="753" y="320"/>
                  </a:lnTo>
                  <a:lnTo>
                    <a:pt x="770" y="315"/>
                  </a:lnTo>
                  <a:lnTo>
                    <a:pt x="786" y="310"/>
                  </a:lnTo>
                  <a:lnTo>
                    <a:pt x="801" y="303"/>
                  </a:lnTo>
                  <a:lnTo>
                    <a:pt x="816" y="297"/>
                  </a:lnTo>
                  <a:lnTo>
                    <a:pt x="830" y="289"/>
                  </a:lnTo>
                  <a:lnTo>
                    <a:pt x="843" y="282"/>
                  </a:lnTo>
                  <a:lnTo>
                    <a:pt x="855" y="274"/>
                  </a:lnTo>
                  <a:lnTo>
                    <a:pt x="865" y="268"/>
                  </a:lnTo>
                  <a:lnTo>
                    <a:pt x="876" y="260"/>
                  </a:lnTo>
                  <a:lnTo>
                    <a:pt x="886" y="251"/>
                  </a:lnTo>
                  <a:lnTo>
                    <a:pt x="893" y="243"/>
                  </a:lnTo>
                  <a:lnTo>
                    <a:pt x="901" y="235"/>
                  </a:lnTo>
                  <a:lnTo>
                    <a:pt x="907" y="226"/>
                  </a:lnTo>
                  <a:lnTo>
                    <a:pt x="909" y="222"/>
                  </a:lnTo>
                  <a:lnTo>
                    <a:pt x="912" y="217"/>
                  </a:lnTo>
                  <a:lnTo>
                    <a:pt x="914" y="213"/>
                  </a:lnTo>
                  <a:lnTo>
                    <a:pt x="917" y="209"/>
                  </a:lnTo>
                  <a:lnTo>
                    <a:pt x="918" y="204"/>
                  </a:lnTo>
                  <a:lnTo>
                    <a:pt x="919" y="200"/>
                  </a:lnTo>
                  <a:lnTo>
                    <a:pt x="920" y="195"/>
                  </a:lnTo>
                  <a:lnTo>
                    <a:pt x="921" y="191"/>
                  </a:lnTo>
                  <a:lnTo>
                    <a:pt x="921" y="185"/>
                  </a:lnTo>
                  <a:lnTo>
                    <a:pt x="922" y="182"/>
                  </a:lnTo>
                </a:path>
              </a:pathLst>
            </a:custGeom>
            <a:solidFill>
              <a:srgbClr val="00FFFF">
                <a:alpha val="100000"/>
              </a:srgbClr>
            </a:solidFill>
            <a:ln w="23813" cap="flat" cmpd="sng">
              <a:solidFill>
                <a:srgbClr val="000000">
                  <a:alpha val="100000"/>
                </a:srgbClr>
              </a:solidFill>
              <a:prstDash val="solid"/>
              <a:round/>
              <a:headEnd type="none" w="med" len="med"/>
              <a:tailEnd type="none" w="med" len="med"/>
            </a:ln>
          </p:spPr>
          <p:txBody>
            <a:bodyPr/>
            <a:p>
              <a:endParaRPr lang="zh-CN" altLang="en-US"/>
            </a:p>
          </p:txBody>
        </p:sp>
        <p:sp>
          <p:nvSpPr>
            <p:cNvPr id="25676" name="Rectangle 78"/>
            <p:cNvSpPr/>
            <p:nvPr/>
          </p:nvSpPr>
          <p:spPr>
            <a:xfrm>
              <a:off x="116" y="970"/>
              <a:ext cx="642" cy="194"/>
            </a:xfrm>
            <a:prstGeom prst="rect">
              <a:avLst/>
            </a:prstGeom>
            <a:solidFill>
              <a:srgbClr val="00FFFF"/>
            </a:solid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用户需求</a:t>
              </a:r>
              <a:endParaRPr lang="zh-CN" altLang="en-US" sz="2000" b="1" dirty="0">
                <a:ea typeface="宋体" pitchFamily="2" charset="-122"/>
              </a:endParaRPr>
            </a:p>
          </p:txBody>
        </p:sp>
      </p:grpSp>
      <p:sp>
        <p:nvSpPr>
          <p:cNvPr id="25670" name="Rectangle 80"/>
          <p:cNvSpPr/>
          <p:nvPr/>
        </p:nvSpPr>
        <p:spPr>
          <a:xfrm>
            <a:off x="3214688" y="1268413"/>
            <a:ext cx="1370012" cy="465137"/>
          </a:xfrm>
          <a:prstGeom prst="rect">
            <a:avLst/>
          </a:prstGeom>
          <a:solidFill>
            <a:srgbClr val="FFFFFF"/>
          </a:solidFill>
          <a:ln w="9525">
            <a:noFill/>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71" name="Rectangle 81"/>
          <p:cNvSpPr/>
          <p:nvPr/>
        </p:nvSpPr>
        <p:spPr>
          <a:xfrm>
            <a:off x="3214688" y="1268413"/>
            <a:ext cx="1655762" cy="465137"/>
          </a:xfrm>
          <a:prstGeom prst="rect">
            <a:avLst/>
          </a:prstGeom>
          <a:solidFill>
            <a:srgbClr val="99CC00"/>
          </a:solidFill>
          <a:ln w="23813" cap="flat" cmpd="sng">
            <a:solidFill>
              <a:srgbClr val="000000"/>
            </a:solidFill>
            <a:prstDash val="solid"/>
            <a:miter/>
            <a:headEnd type="none" w="med" len="med"/>
            <a:tailEnd type="none" w="med" len="med"/>
          </a:ln>
        </p:spPr>
        <p:txBody>
          <a:bodyPr lIns="0" rIns="0"/>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endParaRPr lang="zh-CN" altLang="en-US" sz="1800" dirty="0">
              <a:ea typeface="宋体" pitchFamily="2" charset="-122"/>
            </a:endParaRPr>
          </a:p>
        </p:txBody>
      </p:sp>
      <p:sp>
        <p:nvSpPr>
          <p:cNvPr id="25672" name="Rectangle 82"/>
          <p:cNvSpPr/>
          <p:nvPr/>
        </p:nvSpPr>
        <p:spPr>
          <a:xfrm>
            <a:off x="3286125" y="1352550"/>
            <a:ext cx="1527810" cy="307340"/>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00000"/>
              </a:lnSpc>
              <a:spcBef>
                <a:spcPct val="0"/>
              </a:spcBef>
              <a:buClrTx/>
              <a:buSzTx/>
              <a:buFontTx/>
              <a:buNone/>
            </a:pPr>
            <a:r>
              <a:rPr lang="zh-CN" altLang="en-US" sz="2000" b="1" dirty="0">
                <a:solidFill>
                  <a:srgbClr val="000000"/>
                </a:solidFill>
                <a:latin typeface="宋体" pitchFamily="2" charset="-122"/>
                <a:ea typeface="宋体" pitchFamily="2" charset="-122"/>
              </a:rPr>
              <a:t>验收测试设计</a:t>
            </a:r>
            <a:endParaRPr lang="zh-CN" altLang="en-US" sz="2000" b="1" dirty="0">
              <a:ea typeface="宋体" pitchFamily="2" charset="-122"/>
            </a:endParaRPr>
          </a:p>
        </p:txBody>
      </p:sp>
      <p:sp>
        <p:nvSpPr>
          <p:cNvPr id="25673" name="Line 83"/>
          <p:cNvSpPr/>
          <p:nvPr/>
        </p:nvSpPr>
        <p:spPr>
          <a:xfrm>
            <a:off x="3790950" y="1743075"/>
            <a:ext cx="360363" cy="504825"/>
          </a:xfrm>
          <a:prstGeom prst="line">
            <a:avLst/>
          </a:prstGeom>
          <a:ln w="25400" cap="flat" cmpd="sng">
            <a:solidFill>
              <a:schemeClr val="tx1"/>
            </a:solidFill>
            <a:prstDash val="solid"/>
            <a:headEnd type="none" w="med" len="med"/>
            <a:tailEnd type="triangle" w="lg" len="lg"/>
          </a:ln>
        </p:spPr>
      </p:sp>
      <p:sp>
        <p:nvSpPr>
          <p:cNvPr id="25674" name="Line 84"/>
          <p:cNvSpPr/>
          <p:nvPr/>
        </p:nvSpPr>
        <p:spPr>
          <a:xfrm>
            <a:off x="2193925" y="1816100"/>
            <a:ext cx="288925" cy="433388"/>
          </a:xfrm>
          <a:prstGeom prst="line">
            <a:avLst/>
          </a:prstGeom>
          <a:ln w="25400" cap="flat" cmpd="sng">
            <a:solidFill>
              <a:schemeClr val="tx1"/>
            </a:solidFill>
            <a:prstDash val="solid"/>
            <a:headEnd type="none" w="med" len="med"/>
            <a:tailEnd type="triangle" w="lg" len="lg"/>
          </a:ln>
        </p:spPr>
      </p:sp>
      <p:grpSp>
        <p:nvGrpSpPr>
          <p:cNvPr id="4" name="组合 3"/>
          <p:cNvGrpSpPr/>
          <p:nvPr/>
        </p:nvGrpSpPr>
        <p:grpSpPr>
          <a:xfrm>
            <a:off x="0" y="287611"/>
            <a:ext cx="4866640" cy="504190"/>
            <a:chOff x="0" y="287611"/>
            <a:chExt cx="4866640" cy="504190"/>
          </a:xfrm>
        </p:grpSpPr>
        <p:sp>
          <p:nvSpPr>
            <p:cNvPr id="5" name="矩形 4"/>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7" name="矩形 6"/>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8"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W</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10" name="日期占位符 9"/>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975"/>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W</a:t>
            </a:r>
            <a:r>
              <a:rPr lang="zh-CN" altLang="en-US" b="1" dirty="0">
                <a:solidFill>
                  <a:schemeClr val="accent1">
                    <a:lumMod val="75000"/>
                  </a:schemeClr>
                </a:solidFill>
                <a:latin typeface="微软雅黑" charset="0"/>
                <a:ea typeface="微软雅黑" charset="0"/>
                <a:cs typeface="微软雅黑" charset="0"/>
              </a:rPr>
              <a:t>模型的</a:t>
            </a:r>
            <a:r>
              <a:rPr lang="zh-CN" altLang="en-US" b="1" dirty="0">
                <a:solidFill>
                  <a:schemeClr val="accent1">
                    <a:lumMod val="75000"/>
                  </a:schemeClr>
                </a:solidFill>
                <a:latin typeface="微软雅黑" charset="0"/>
                <a:ea typeface="微软雅黑" charset="0"/>
                <a:cs typeface="微软雅黑" charset="0"/>
              </a:rPr>
              <a:t>优点</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W</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2075815"/>
            <a:ext cx="8065135" cy="3290570"/>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软件测试贯穿于整个开发周期</a:t>
            </a:r>
            <a:endParaRPr lang="zh-CN" altLang="en-US" sz="2600" dirty="0">
              <a:latin typeface="微软雅黑" charset="0"/>
              <a:ea typeface="微软雅黑" charset="0"/>
              <a:cs typeface="微软雅黑" charset="0"/>
              <a:sym typeface="+mn-ea"/>
            </a:endParaRPr>
          </a:p>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测试与开发可同步进行：</a:t>
            </a:r>
            <a:endParaRPr lang="zh-CN" altLang="en-US" sz="2600" dirty="0">
              <a:latin typeface="微软雅黑" charset="0"/>
              <a:ea typeface="微软雅黑" charset="0"/>
              <a:cs typeface="微软雅黑" charset="0"/>
              <a:sym typeface="+mn-ea"/>
            </a:endParaRPr>
          </a:p>
          <a:p>
            <a:pPr marL="1257300" lvl="2"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每个软件开发活动结束后就可以执行相应的测试，如：在需求分析结束后，就可以进行需求分析测试。</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975"/>
            <a:ext cx="7921625" cy="576580"/>
          </a:xfrm>
        </p:spPr>
        <p:txBody>
          <a:bodyPr vert="horz" wrap="square" lIns="91440" tIns="45720" rIns="91440" bIns="45720" anchor="t" anchorCtr="0"/>
          <a:p>
            <a:pPr marL="0" indent="0" eaLnBrk="1" hangingPunct="1">
              <a:spcAft>
                <a:spcPts val="600"/>
              </a:spcAft>
              <a:buNone/>
            </a:pPr>
            <a:r>
              <a:rPr lang="en-US" altLang="zh-CN" b="1" dirty="0">
                <a:solidFill>
                  <a:schemeClr val="accent1">
                    <a:lumMod val="75000"/>
                  </a:schemeClr>
                </a:solidFill>
                <a:latin typeface="微软雅黑" charset="0"/>
                <a:ea typeface="微软雅黑" charset="0"/>
                <a:cs typeface="微软雅黑" charset="0"/>
              </a:rPr>
              <a:t>W</a:t>
            </a:r>
            <a:r>
              <a:rPr lang="zh-CN" altLang="en-US" b="1" dirty="0">
                <a:solidFill>
                  <a:schemeClr val="accent1">
                    <a:lumMod val="75000"/>
                  </a:schemeClr>
                </a:solidFill>
                <a:latin typeface="微软雅黑" charset="0"/>
                <a:ea typeface="微软雅黑" charset="0"/>
                <a:cs typeface="微软雅黑" charset="0"/>
              </a:rPr>
              <a:t>模型的</a:t>
            </a:r>
            <a:r>
              <a:rPr lang="zh-CN" altLang="en-US" b="1" dirty="0">
                <a:solidFill>
                  <a:schemeClr val="accent1">
                    <a:lumMod val="75000"/>
                  </a:schemeClr>
                </a:solidFill>
                <a:latin typeface="微软雅黑" charset="0"/>
                <a:ea typeface="微软雅黑" charset="0"/>
                <a:cs typeface="微软雅黑" charset="0"/>
              </a:rPr>
              <a:t>缺陷</a:t>
            </a:r>
            <a:endParaRPr lang="zh-CN" altLang="en-US"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W</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2075815"/>
            <a:ext cx="7611110" cy="3930650"/>
          </a:xfrm>
          <a:prstGeom prst="rect">
            <a:avLst/>
          </a:prstGeom>
          <a:noFill/>
        </p:spPr>
        <p:txBody>
          <a:bodyPr wrap="square" rtlCol="0" anchor="t">
            <a:spAutoFit/>
          </a:bodyPr>
          <a:p>
            <a:pPr marL="800100" lvl="1" indent="-342900" eaLnBrk="1" hangingPunct="1">
              <a:lnSpc>
                <a:spcPct val="160000"/>
              </a:lnSpc>
              <a:buFont typeface="Arial" panose="020B0704020202020204" pitchFamily="34" charset="0"/>
              <a:buChar char="•"/>
            </a:pPr>
            <a:r>
              <a:rPr lang="zh-CN" altLang="en-US" sz="2600" dirty="0">
                <a:latin typeface="微软雅黑" charset="0"/>
                <a:ea typeface="微软雅黑" charset="0"/>
                <a:cs typeface="微软雅黑" charset="0"/>
                <a:sym typeface="+mn-ea"/>
              </a:rPr>
              <a:t>在W模型中，需求、设计、编码等活动被视为</a:t>
            </a:r>
            <a:r>
              <a:rPr lang="zh-CN" altLang="en-US" sz="2600" dirty="0">
                <a:solidFill>
                  <a:srgbClr val="FF0000"/>
                </a:solidFill>
                <a:latin typeface="微软雅黑" charset="0"/>
                <a:ea typeface="微软雅黑" charset="0"/>
                <a:cs typeface="微软雅黑" charset="0"/>
                <a:sym typeface="+mn-ea"/>
              </a:rPr>
              <a:t>串行</a:t>
            </a:r>
            <a:r>
              <a:rPr lang="zh-CN" altLang="en-US" sz="2600" dirty="0">
                <a:latin typeface="微软雅黑" charset="0"/>
                <a:ea typeface="微软雅黑" charset="0"/>
                <a:cs typeface="微软雅黑" charset="0"/>
                <a:sym typeface="+mn-ea"/>
              </a:rPr>
              <a:t>的，同时，测试和开发活动也保持着一种线性的前后关系，上一阶段完全结束，才可正式开始下一个阶段工作。这样就无法支持迭代的开发模型。</a:t>
            </a:r>
            <a:endParaRPr lang="zh-CN" altLang="en-US" sz="2600" dirty="0">
              <a:latin typeface="微软雅黑" charset="0"/>
              <a:ea typeface="微软雅黑" charset="0"/>
              <a:cs typeface="微软雅黑" charset="0"/>
              <a:sym typeface="+mn-ea"/>
            </a:endParaRPr>
          </a:p>
          <a:p>
            <a:pPr lvl="1" indent="0" eaLnBrk="1" hangingPunct="1">
              <a:lnSpc>
                <a:spcPct val="160000"/>
              </a:lnSpc>
              <a:buFont typeface="Arial" panose="020B0704020202020204" pitchFamily="34" charset="0"/>
              <a:buNone/>
            </a:pP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H</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pSp>
        <p:nvGrpSpPr>
          <p:cNvPr id="31747" name="Group 3"/>
          <p:cNvGrpSpPr/>
          <p:nvPr/>
        </p:nvGrpSpPr>
        <p:grpSpPr>
          <a:xfrm>
            <a:off x="2113598" y="1363663"/>
            <a:ext cx="7964487" cy="4130675"/>
            <a:chOff x="567" y="1071"/>
            <a:chExt cx="5017" cy="2602"/>
          </a:xfrm>
        </p:grpSpPr>
        <p:sp>
          <p:nvSpPr>
            <p:cNvPr id="31749" name="Freeform 4"/>
            <p:cNvSpPr/>
            <p:nvPr/>
          </p:nvSpPr>
          <p:spPr>
            <a:xfrm>
              <a:off x="1992" y="1432"/>
              <a:ext cx="904" cy="918"/>
            </a:xfrm>
            <a:custGeom>
              <a:avLst/>
              <a:gdLst>
                <a:gd name="txL" fmla="*/ 0 w 904"/>
                <a:gd name="txT" fmla="*/ 0 h 918"/>
                <a:gd name="txR" fmla="*/ 904 w 904"/>
                <a:gd name="txB" fmla="*/ 918 h 918"/>
              </a:gdLst>
              <a:ahLst/>
              <a:cxnLst>
                <a:cxn ang="0">
                  <a:pos x="1" y="411"/>
                </a:cxn>
                <a:cxn ang="0">
                  <a:pos x="14" y="344"/>
                </a:cxn>
                <a:cxn ang="0">
                  <a:pos x="35" y="280"/>
                </a:cxn>
                <a:cxn ang="0">
                  <a:pos x="64" y="220"/>
                </a:cxn>
                <a:cxn ang="0">
                  <a:pos x="103" y="167"/>
                </a:cxn>
                <a:cxn ang="0">
                  <a:pos x="148" y="118"/>
                </a:cxn>
                <a:cxn ang="0">
                  <a:pos x="198" y="77"/>
                </a:cxn>
                <a:cxn ang="0">
                  <a:pos x="255" y="44"/>
                </a:cxn>
                <a:cxn ang="0">
                  <a:pos x="318" y="20"/>
                </a:cxn>
                <a:cxn ang="0">
                  <a:pos x="382" y="5"/>
                </a:cxn>
                <a:cxn ang="0">
                  <a:pos x="452" y="0"/>
                </a:cxn>
                <a:cxn ang="0">
                  <a:pos x="520" y="5"/>
                </a:cxn>
                <a:cxn ang="0">
                  <a:pos x="586" y="20"/>
                </a:cxn>
                <a:cxn ang="0">
                  <a:pos x="647" y="44"/>
                </a:cxn>
                <a:cxn ang="0">
                  <a:pos x="704" y="77"/>
                </a:cxn>
                <a:cxn ang="0">
                  <a:pos x="755" y="118"/>
                </a:cxn>
                <a:cxn ang="0">
                  <a:pos x="801" y="167"/>
                </a:cxn>
                <a:cxn ang="0">
                  <a:pos x="838" y="220"/>
                </a:cxn>
                <a:cxn ang="0">
                  <a:pos x="868" y="280"/>
                </a:cxn>
                <a:cxn ang="0">
                  <a:pos x="889" y="344"/>
                </a:cxn>
                <a:cxn ang="0">
                  <a:pos x="901" y="411"/>
                </a:cxn>
                <a:cxn ang="0">
                  <a:pos x="904" y="459"/>
                </a:cxn>
                <a:cxn ang="0">
                  <a:pos x="899" y="528"/>
                </a:cxn>
                <a:cxn ang="0">
                  <a:pos x="883" y="595"/>
                </a:cxn>
                <a:cxn ang="0">
                  <a:pos x="859" y="657"/>
                </a:cxn>
                <a:cxn ang="0">
                  <a:pos x="826" y="714"/>
                </a:cxn>
                <a:cxn ang="0">
                  <a:pos x="786" y="767"/>
                </a:cxn>
                <a:cxn ang="0">
                  <a:pos x="739" y="813"/>
                </a:cxn>
                <a:cxn ang="0">
                  <a:pos x="686" y="850"/>
                </a:cxn>
                <a:cxn ang="0">
                  <a:pos x="628" y="882"/>
                </a:cxn>
                <a:cxn ang="0">
                  <a:pos x="565" y="903"/>
                </a:cxn>
                <a:cxn ang="0">
                  <a:pos x="497" y="914"/>
                </a:cxn>
                <a:cxn ang="0">
                  <a:pos x="428" y="916"/>
                </a:cxn>
                <a:cxn ang="0">
                  <a:pos x="360" y="908"/>
                </a:cxn>
                <a:cxn ang="0">
                  <a:pos x="297" y="890"/>
                </a:cxn>
                <a:cxn ang="0">
                  <a:pos x="235" y="862"/>
                </a:cxn>
                <a:cxn ang="0">
                  <a:pos x="180" y="826"/>
                </a:cxn>
                <a:cxn ang="0">
                  <a:pos x="132" y="783"/>
                </a:cxn>
                <a:cxn ang="0">
                  <a:pos x="88" y="732"/>
                </a:cxn>
                <a:cxn ang="0">
                  <a:pos x="55" y="677"/>
                </a:cxn>
                <a:cxn ang="0">
                  <a:pos x="27" y="616"/>
                </a:cxn>
                <a:cxn ang="0">
                  <a:pos x="9" y="551"/>
                </a:cxn>
                <a:cxn ang="0">
                  <a:pos x="0" y="482"/>
                </a:cxn>
              </a:cxnLst>
              <a:rect l="txL" t="txT" r="txR" b="txB"/>
              <a:pathLst>
                <a:path w="904" h="918">
                  <a:moveTo>
                    <a:pt x="0" y="459"/>
                  </a:moveTo>
                  <a:lnTo>
                    <a:pt x="0" y="434"/>
                  </a:lnTo>
                  <a:lnTo>
                    <a:pt x="1" y="411"/>
                  </a:lnTo>
                  <a:lnTo>
                    <a:pt x="4" y="388"/>
                  </a:lnTo>
                  <a:lnTo>
                    <a:pt x="9" y="365"/>
                  </a:lnTo>
                  <a:lnTo>
                    <a:pt x="14" y="344"/>
                  </a:lnTo>
                  <a:lnTo>
                    <a:pt x="19" y="321"/>
                  </a:lnTo>
                  <a:lnTo>
                    <a:pt x="27" y="300"/>
                  </a:lnTo>
                  <a:lnTo>
                    <a:pt x="35" y="280"/>
                  </a:lnTo>
                  <a:lnTo>
                    <a:pt x="43" y="259"/>
                  </a:lnTo>
                  <a:lnTo>
                    <a:pt x="55" y="239"/>
                  </a:lnTo>
                  <a:lnTo>
                    <a:pt x="64" y="220"/>
                  </a:lnTo>
                  <a:lnTo>
                    <a:pt x="77" y="202"/>
                  </a:lnTo>
                  <a:lnTo>
                    <a:pt x="88" y="184"/>
                  </a:lnTo>
                  <a:lnTo>
                    <a:pt x="103" y="167"/>
                  </a:lnTo>
                  <a:lnTo>
                    <a:pt x="118" y="149"/>
                  </a:lnTo>
                  <a:lnTo>
                    <a:pt x="132" y="134"/>
                  </a:lnTo>
                  <a:lnTo>
                    <a:pt x="148" y="118"/>
                  </a:lnTo>
                  <a:lnTo>
                    <a:pt x="164" y="105"/>
                  </a:lnTo>
                  <a:lnTo>
                    <a:pt x="180" y="90"/>
                  </a:lnTo>
                  <a:lnTo>
                    <a:pt x="198" y="77"/>
                  </a:lnTo>
                  <a:lnTo>
                    <a:pt x="218" y="66"/>
                  </a:lnTo>
                  <a:lnTo>
                    <a:pt x="235" y="54"/>
                  </a:lnTo>
                  <a:lnTo>
                    <a:pt x="255" y="44"/>
                  </a:lnTo>
                  <a:lnTo>
                    <a:pt x="276" y="36"/>
                  </a:lnTo>
                  <a:lnTo>
                    <a:pt x="297" y="28"/>
                  </a:lnTo>
                  <a:lnTo>
                    <a:pt x="318" y="20"/>
                  </a:lnTo>
                  <a:lnTo>
                    <a:pt x="339" y="13"/>
                  </a:lnTo>
                  <a:lnTo>
                    <a:pt x="360" y="8"/>
                  </a:lnTo>
                  <a:lnTo>
                    <a:pt x="382" y="5"/>
                  </a:lnTo>
                  <a:lnTo>
                    <a:pt x="405" y="2"/>
                  </a:lnTo>
                  <a:lnTo>
                    <a:pt x="428" y="0"/>
                  </a:lnTo>
                  <a:lnTo>
                    <a:pt x="452" y="0"/>
                  </a:lnTo>
                  <a:lnTo>
                    <a:pt x="474" y="0"/>
                  </a:lnTo>
                  <a:lnTo>
                    <a:pt x="497" y="2"/>
                  </a:lnTo>
                  <a:lnTo>
                    <a:pt x="520" y="5"/>
                  </a:lnTo>
                  <a:lnTo>
                    <a:pt x="542" y="8"/>
                  </a:lnTo>
                  <a:lnTo>
                    <a:pt x="565" y="13"/>
                  </a:lnTo>
                  <a:lnTo>
                    <a:pt x="586" y="20"/>
                  </a:lnTo>
                  <a:lnTo>
                    <a:pt x="607" y="28"/>
                  </a:lnTo>
                  <a:lnTo>
                    <a:pt x="628" y="36"/>
                  </a:lnTo>
                  <a:lnTo>
                    <a:pt x="647" y="44"/>
                  </a:lnTo>
                  <a:lnTo>
                    <a:pt x="667" y="54"/>
                  </a:lnTo>
                  <a:lnTo>
                    <a:pt x="686" y="66"/>
                  </a:lnTo>
                  <a:lnTo>
                    <a:pt x="704" y="77"/>
                  </a:lnTo>
                  <a:lnTo>
                    <a:pt x="721" y="90"/>
                  </a:lnTo>
                  <a:lnTo>
                    <a:pt x="739" y="105"/>
                  </a:lnTo>
                  <a:lnTo>
                    <a:pt x="755" y="118"/>
                  </a:lnTo>
                  <a:lnTo>
                    <a:pt x="771" y="134"/>
                  </a:lnTo>
                  <a:lnTo>
                    <a:pt x="786" y="149"/>
                  </a:lnTo>
                  <a:lnTo>
                    <a:pt x="801" y="167"/>
                  </a:lnTo>
                  <a:lnTo>
                    <a:pt x="813" y="184"/>
                  </a:lnTo>
                  <a:lnTo>
                    <a:pt x="826" y="202"/>
                  </a:lnTo>
                  <a:lnTo>
                    <a:pt x="838" y="220"/>
                  </a:lnTo>
                  <a:lnTo>
                    <a:pt x="849" y="239"/>
                  </a:lnTo>
                  <a:lnTo>
                    <a:pt x="859" y="259"/>
                  </a:lnTo>
                  <a:lnTo>
                    <a:pt x="868" y="280"/>
                  </a:lnTo>
                  <a:lnTo>
                    <a:pt x="876" y="300"/>
                  </a:lnTo>
                  <a:lnTo>
                    <a:pt x="883" y="321"/>
                  </a:lnTo>
                  <a:lnTo>
                    <a:pt x="889" y="344"/>
                  </a:lnTo>
                  <a:lnTo>
                    <a:pt x="894" y="365"/>
                  </a:lnTo>
                  <a:lnTo>
                    <a:pt x="899" y="388"/>
                  </a:lnTo>
                  <a:lnTo>
                    <a:pt x="901" y="411"/>
                  </a:lnTo>
                  <a:lnTo>
                    <a:pt x="902" y="434"/>
                  </a:lnTo>
                  <a:lnTo>
                    <a:pt x="904" y="459"/>
                  </a:lnTo>
                  <a:lnTo>
                    <a:pt x="902" y="482"/>
                  </a:lnTo>
                  <a:lnTo>
                    <a:pt x="901" y="505"/>
                  </a:lnTo>
                  <a:lnTo>
                    <a:pt x="899" y="528"/>
                  </a:lnTo>
                  <a:lnTo>
                    <a:pt x="894" y="551"/>
                  </a:lnTo>
                  <a:lnTo>
                    <a:pt x="889" y="573"/>
                  </a:lnTo>
                  <a:lnTo>
                    <a:pt x="883" y="595"/>
                  </a:lnTo>
                  <a:lnTo>
                    <a:pt x="876" y="616"/>
                  </a:lnTo>
                  <a:lnTo>
                    <a:pt x="868" y="637"/>
                  </a:lnTo>
                  <a:lnTo>
                    <a:pt x="859" y="657"/>
                  </a:lnTo>
                  <a:lnTo>
                    <a:pt x="849" y="677"/>
                  </a:lnTo>
                  <a:lnTo>
                    <a:pt x="838" y="696"/>
                  </a:lnTo>
                  <a:lnTo>
                    <a:pt x="826" y="714"/>
                  </a:lnTo>
                  <a:lnTo>
                    <a:pt x="813" y="732"/>
                  </a:lnTo>
                  <a:lnTo>
                    <a:pt x="801" y="750"/>
                  </a:lnTo>
                  <a:lnTo>
                    <a:pt x="786" y="767"/>
                  </a:lnTo>
                  <a:lnTo>
                    <a:pt x="771" y="783"/>
                  </a:lnTo>
                  <a:lnTo>
                    <a:pt x="755" y="798"/>
                  </a:lnTo>
                  <a:lnTo>
                    <a:pt x="739" y="813"/>
                  </a:lnTo>
                  <a:lnTo>
                    <a:pt x="721" y="826"/>
                  </a:lnTo>
                  <a:lnTo>
                    <a:pt x="704" y="839"/>
                  </a:lnTo>
                  <a:lnTo>
                    <a:pt x="686" y="850"/>
                  </a:lnTo>
                  <a:lnTo>
                    <a:pt x="667" y="862"/>
                  </a:lnTo>
                  <a:lnTo>
                    <a:pt x="647" y="872"/>
                  </a:lnTo>
                  <a:lnTo>
                    <a:pt x="628" y="882"/>
                  </a:lnTo>
                  <a:lnTo>
                    <a:pt x="607" y="890"/>
                  </a:lnTo>
                  <a:lnTo>
                    <a:pt x="586" y="896"/>
                  </a:lnTo>
                  <a:lnTo>
                    <a:pt x="565" y="903"/>
                  </a:lnTo>
                  <a:lnTo>
                    <a:pt x="542" y="908"/>
                  </a:lnTo>
                  <a:lnTo>
                    <a:pt x="520" y="911"/>
                  </a:lnTo>
                  <a:lnTo>
                    <a:pt x="497" y="914"/>
                  </a:lnTo>
                  <a:lnTo>
                    <a:pt x="474" y="916"/>
                  </a:lnTo>
                  <a:lnTo>
                    <a:pt x="452" y="918"/>
                  </a:lnTo>
                  <a:lnTo>
                    <a:pt x="428" y="916"/>
                  </a:lnTo>
                  <a:lnTo>
                    <a:pt x="405" y="914"/>
                  </a:lnTo>
                  <a:lnTo>
                    <a:pt x="382" y="911"/>
                  </a:lnTo>
                  <a:lnTo>
                    <a:pt x="360" y="908"/>
                  </a:lnTo>
                  <a:lnTo>
                    <a:pt x="339" y="903"/>
                  </a:lnTo>
                  <a:lnTo>
                    <a:pt x="318" y="896"/>
                  </a:lnTo>
                  <a:lnTo>
                    <a:pt x="297" y="890"/>
                  </a:lnTo>
                  <a:lnTo>
                    <a:pt x="276" y="882"/>
                  </a:lnTo>
                  <a:lnTo>
                    <a:pt x="255" y="872"/>
                  </a:lnTo>
                  <a:lnTo>
                    <a:pt x="235" y="862"/>
                  </a:lnTo>
                  <a:lnTo>
                    <a:pt x="218" y="850"/>
                  </a:lnTo>
                  <a:lnTo>
                    <a:pt x="198" y="839"/>
                  </a:lnTo>
                  <a:lnTo>
                    <a:pt x="180" y="826"/>
                  </a:lnTo>
                  <a:lnTo>
                    <a:pt x="164" y="813"/>
                  </a:lnTo>
                  <a:lnTo>
                    <a:pt x="148" y="798"/>
                  </a:lnTo>
                  <a:lnTo>
                    <a:pt x="132" y="783"/>
                  </a:lnTo>
                  <a:lnTo>
                    <a:pt x="118" y="767"/>
                  </a:lnTo>
                  <a:lnTo>
                    <a:pt x="103" y="750"/>
                  </a:lnTo>
                  <a:lnTo>
                    <a:pt x="88" y="732"/>
                  </a:lnTo>
                  <a:lnTo>
                    <a:pt x="77" y="714"/>
                  </a:lnTo>
                  <a:lnTo>
                    <a:pt x="64" y="696"/>
                  </a:lnTo>
                  <a:lnTo>
                    <a:pt x="55" y="677"/>
                  </a:lnTo>
                  <a:lnTo>
                    <a:pt x="43" y="657"/>
                  </a:lnTo>
                  <a:lnTo>
                    <a:pt x="35" y="637"/>
                  </a:lnTo>
                  <a:lnTo>
                    <a:pt x="27" y="616"/>
                  </a:lnTo>
                  <a:lnTo>
                    <a:pt x="19" y="595"/>
                  </a:lnTo>
                  <a:lnTo>
                    <a:pt x="14" y="573"/>
                  </a:lnTo>
                  <a:lnTo>
                    <a:pt x="9" y="551"/>
                  </a:lnTo>
                  <a:lnTo>
                    <a:pt x="4" y="528"/>
                  </a:lnTo>
                  <a:lnTo>
                    <a:pt x="1" y="505"/>
                  </a:lnTo>
                  <a:lnTo>
                    <a:pt x="0" y="482"/>
                  </a:lnTo>
                  <a:lnTo>
                    <a:pt x="0" y="459"/>
                  </a:lnTo>
                  <a:close/>
                </a:path>
              </a:pathLst>
            </a:custGeom>
            <a:solidFill>
              <a:srgbClr val="00FFFF">
                <a:alpha val="100000"/>
              </a:srgbClr>
            </a:solidFill>
            <a:ln w="9525">
              <a:noFill/>
            </a:ln>
          </p:spPr>
          <p:txBody>
            <a:bodyPr/>
            <a:p>
              <a:endParaRPr lang="zh-CN" altLang="en-US"/>
            </a:p>
          </p:txBody>
        </p:sp>
        <p:sp>
          <p:nvSpPr>
            <p:cNvPr id="31750" name="Freeform 5"/>
            <p:cNvSpPr/>
            <p:nvPr/>
          </p:nvSpPr>
          <p:spPr>
            <a:xfrm>
              <a:off x="1992" y="1432"/>
              <a:ext cx="904" cy="918"/>
            </a:xfrm>
            <a:custGeom>
              <a:avLst/>
              <a:gdLst>
                <a:gd name="txL" fmla="*/ 0 w 904"/>
                <a:gd name="txT" fmla="*/ 0 h 918"/>
                <a:gd name="txR" fmla="*/ 904 w 904"/>
                <a:gd name="txB" fmla="*/ 918 h 918"/>
              </a:gdLst>
              <a:ahLst/>
              <a:cxnLst>
                <a:cxn ang="0">
                  <a:pos x="1" y="411"/>
                </a:cxn>
                <a:cxn ang="0">
                  <a:pos x="14" y="344"/>
                </a:cxn>
                <a:cxn ang="0">
                  <a:pos x="35" y="280"/>
                </a:cxn>
                <a:cxn ang="0">
                  <a:pos x="64" y="220"/>
                </a:cxn>
                <a:cxn ang="0">
                  <a:pos x="103" y="167"/>
                </a:cxn>
                <a:cxn ang="0">
                  <a:pos x="148" y="118"/>
                </a:cxn>
                <a:cxn ang="0">
                  <a:pos x="198" y="77"/>
                </a:cxn>
                <a:cxn ang="0">
                  <a:pos x="255" y="44"/>
                </a:cxn>
                <a:cxn ang="0">
                  <a:pos x="318" y="20"/>
                </a:cxn>
                <a:cxn ang="0">
                  <a:pos x="382" y="5"/>
                </a:cxn>
                <a:cxn ang="0">
                  <a:pos x="452" y="0"/>
                </a:cxn>
                <a:cxn ang="0">
                  <a:pos x="520" y="5"/>
                </a:cxn>
                <a:cxn ang="0">
                  <a:pos x="586" y="20"/>
                </a:cxn>
                <a:cxn ang="0">
                  <a:pos x="647" y="44"/>
                </a:cxn>
                <a:cxn ang="0">
                  <a:pos x="704" y="77"/>
                </a:cxn>
                <a:cxn ang="0">
                  <a:pos x="755" y="118"/>
                </a:cxn>
                <a:cxn ang="0">
                  <a:pos x="801" y="167"/>
                </a:cxn>
                <a:cxn ang="0">
                  <a:pos x="838" y="220"/>
                </a:cxn>
                <a:cxn ang="0">
                  <a:pos x="868" y="280"/>
                </a:cxn>
                <a:cxn ang="0">
                  <a:pos x="889" y="344"/>
                </a:cxn>
                <a:cxn ang="0">
                  <a:pos x="901" y="411"/>
                </a:cxn>
                <a:cxn ang="0">
                  <a:pos x="904" y="459"/>
                </a:cxn>
                <a:cxn ang="0">
                  <a:pos x="899" y="528"/>
                </a:cxn>
                <a:cxn ang="0">
                  <a:pos x="883" y="595"/>
                </a:cxn>
                <a:cxn ang="0">
                  <a:pos x="859" y="657"/>
                </a:cxn>
                <a:cxn ang="0">
                  <a:pos x="826" y="714"/>
                </a:cxn>
                <a:cxn ang="0">
                  <a:pos x="786" y="767"/>
                </a:cxn>
                <a:cxn ang="0">
                  <a:pos x="739" y="813"/>
                </a:cxn>
                <a:cxn ang="0">
                  <a:pos x="686" y="850"/>
                </a:cxn>
                <a:cxn ang="0">
                  <a:pos x="628" y="882"/>
                </a:cxn>
                <a:cxn ang="0">
                  <a:pos x="565" y="903"/>
                </a:cxn>
                <a:cxn ang="0">
                  <a:pos x="497" y="914"/>
                </a:cxn>
                <a:cxn ang="0">
                  <a:pos x="428" y="916"/>
                </a:cxn>
                <a:cxn ang="0">
                  <a:pos x="360" y="908"/>
                </a:cxn>
                <a:cxn ang="0">
                  <a:pos x="297" y="890"/>
                </a:cxn>
                <a:cxn ang="0">
                  <a:pos x="235" y="862"/>
                </a:cxn>
                <a:cxn ang="0">
                  <a:pos x="180" y="826"/>
                </a:cxn>
                <a:cxn ang="0">
                  <a:pos x="132" y="783"/>
                </a:cxn>
                <a:cxn ang="0">
                  <a:pos x="88" y="732"/>
                </a:cxn>
                <a:cxn ang="0">
                  <a:pos x="55" y="677"/>
                </a:cxn>
                <a:cxn ang="0">
                  <a:pos x="27" y="616"/>
                </a:cxn>
                <a:cxn ang="0">
                  <a:pos x="9" y="551"/>
                </a:cxn>
                <a:cxn ang="0">
                  <a:pos x="0" y="482"/>
                </a:cxn>
              </a:cxnLst>
              <a:rect l="txL" t="txT" r="txR" b="txB"/>
              <a:pathLst>
                <a:path w="904" h="918">
                  <a:moveTo>
                    <a:pt x="0" y="459"/>
                  </a:moveTo>
                  <a:lnTo>
                    <a:pt x="0" y="434"/>
                  </a:lnTo>
                  <a:lnTo>
                    <a:pt x="1" y="411"/>
                  </a:lnTo>
                  <a:lnTo>
                    <a:pt x="4" y="388"/>
                  </a:lnTo>
                  <a:lnTo>
                    <a:pt x="9" y="365"/>
                  </a:lnTo>
                  <a:lnTo>
                    <a:pt x="14" y="344"/>
                  </a:lnTo>
                  <a:lnTo>
                    <a:pt x="19" y="321"/>
                  </a:lnTo>
                  <a:lnTo>
                    <a:pt x="27" y="300"/>
                  </a:lnTo>
                  <a:lnTo>
                    <a:pt x="35" y="280"/>
                  </a:lnTo>
                  <a:lnTo>
                    <a:pt x="43" y="259"/>
                  </a:lnTo>
                  <a:lnTo>
                    <a:pt x="55" y="239"/>
                  </a:lnTo>
                  <a:lnTo>
                    <a:pt x="64" y="220"/>
                  </a:lnTo>
                  <a:lnTo>
                    <a:pt x="77" y="202"/>
                  </a:lnTo>
                  <a:lnTo>
                    <a:pt x="88" y="184"/>
                  </a:lnTo>
                  <a:lnTo>
                    <a:pt x="103" y="167"/>
                  </a:lnTo>
                  <a:lnTo>
                    <a:pt x="118" y="149"/>
                  </a:lnTo>
                  <a:lnTo>
                    <a:pt x="132" y="134"/>
                  </a:lnTo>
                  <a:lnTo>
                    <a:pt x="148" y="118"/>
                  </a:lnTo>
                  <a:lnTo>
                    <a:pt x="164" y="105"/>
                  </a:lnTo>
                  <a:lnTo>
                    <a:pt x="180" y="90"/>
                  </a:lnTo>
                  <a:lnTo>
                    <a:pt x="198" y="77"/>
                  </a:lnTo>
                  <a:lnTo>
                    <a:pt x="218" y="66"/>
                  </a:lnTo>
                  <a:lnTo>
                    <a:pt x="235" y="54"/>
                  </a:lnTo>
                  <a:lnTo>
                    <a:pt x="255" y="44"/>
                  </a:lnTo>
                  <a:lnTo>
                    <a:pt x="276" y="36"/>
                  </a:lnTo>
                  <a:lnTo>
                    <a:pt x="297" y="28"/>
                  </a:lnTo>
                  <a:lnTo>
                    <a:pt x="318" y="20"/>
                  </a:lnTo>
                  <a:lnTo>
                    <a:pt x="339" y="13"/>
                  </a:lnTo>
                  <a:lnTo>
                    <a:pt x="360" y="8"/>
                  </a:lnTo>
                  <a:lnTo>
                    <a:pt x="382" y="5"/>
                  </a:lnTo>
                  <a:lnTo>
                    <a:pt x="405" y="2"/>
                  </a:lnTo>
                  <a:lnTo>
                    <a:pt x="428" y="0"/>
                  </a:lnTo>
                  <a:lnTo>
                    <a:pt x="452" y="0"/>
                  </a:lnTo>
                  <a:lnTo>
                    <a:pt x="474" y="0"/>
                  </a:lnTo>
                  <a:lnTo>
                    <a:pt x="497" y="2"/>
                  </a:lnTo>
                  <a:lnTo>
                    <a:pt x="520" y="5"/>
                  </a:lnTo>
                  <a:lnTo>
                    <a:pt x="542" y="8"/>
                  </a:lnTo>
                  <a:lnTo>
                    <a:pt x="565" y="13"/>
                  </a:lnTo>
                  <a:lnTo>
                    <a:pt x="586" y="20"/>
                  </a:lnTo>
                  <a:lnTo>
                    <a:pt x="607" y="28"/>
                  </a:lnTo>
                  <a:lnTo>
                    <a:pt x="628" y="36"/>
                  </a:lnTo>
                  <a:lnTo>
                    <a:pt x="647" y="44"/>
                  </a:lnTo>
                  <a:lnTo>
                    <a:pt x="667" y="54"/>
                  </a:lnTo>
                  <a:lnTo>
                    <a:pt x="686" y="66"/>
                  </a:lnTo>
                  <a:lnTo>
                    <a:pt x="704" y="77"/>
                  </a:lnTo>
                  <a:lnTo>
                    <a:pt x="721" y="90"/>
                  </a:lnTo>
                  <a:lnTo>
                    <a:pt x="739" y="105"/>
                  </a:lnTo>
                  <a:lnTo>
                    <a:pt x="755" y="118"/>
                  </a:lnTo>
                  <a:lnTo>
                    <a:pt x="771" y="134"/>
                  </a:lnTo>
                  <a:lnTo>
                    <a:pt x="786" y="149"/>
                  </a:lnTo>
                  <a:lnTo>
                    <a:pt x="801" y="167"/>
                  </a:lnTo>
                  <a:lnTo>
                    <a:pt x="813" y="184"/>
                  </a:lnTo>
                  <a:lnTo>
                    <a:pt x="826" y="202"/>
                  </a:lnTo>
                  <a:lnTo>
                    <a:pt x="838" y="220"/>
                  </a:lnTo>
                  <a:lnTo>
                    <a:pt x="849" y="239"/>
                  </a:lnTo>
                  <a:lnTo>
                    <a:pt x="859" y="259"/>
                  </a:lnTo>
                  <a:lnTo>
                    <a:pt x="868" y="280"/>
                  </a:lnTo>
                  <a:lnTo>
                    <a:pt x="876" y="300"/>
                  </a:lnTo>
                  <a:lnTo>
                    <a:pt x="883" y="321"/>
                  </a:lnTo>
                  <a:lnTo>
                    <a:pt x="889" y="344"/>
                  </a:lnTo>
                  <a:lnTo>
                    <a:pt x="894" y="365"/>
                  </a:lnTo>
                  <a:lnTo>
                    <a:pt x="899" y="388"/>
                  </a:lnTo>
                  <a:lnTo>
                    <a:pt x="901" y="411"/>
                  </a:lnTo>
                  <a:lnTo>
                    <a:pt x="902" y="434"/>
                  </a:lnTo>
                  <a:lnTo>
                    <a:pt x="904" y="459"/>
                  </a:lnTo>
                  <a:lnTo>
                    <a:pt x="902" y="482"/>
                  </a:lnTo>
                  <a:lnTo>
                    <a:pt x="901" y="505"/>
                  </a:lnTo>
                  <a:lnTo>
                    <a:pt x="899" y="528"/>
                  </a:lnTo>
                  <a:lnTo>
                    <a:pt x="894" y="551"/>
                  </a:lnTo>
                  <a:lnTo>
                    <a:pt x="889" y="573"/>
                  </a:lnTo>
                  <a:lnTo>
                    <a:pt x="883" y="595"/>
                  </a:lnTo>
                  <a:lnTo>
                    <a:pt x="876" y="616"/>
                  </a:lnTo>
                  <a:lnTo>
                    <a:pt x="868" y="637"/>
                  </a:lnTo>
                  <a:lnTo>
                    <a:pt x="859" y="657"/>
                  </a:lnTo>
                  <a:lnTo>
                    <a:pt x="849" y="677"/>
                  </a:lnTo>
                  <a:lnTo>
                    <a:pt x="838" y="696"/>
                  </a:lnTo>
                  <a:lnTo>
                    <a:pt x="826" y="714"/>
                  </a:lnTo>
                  <a:lnTo>
                    <a:pt x="813" y="732"/>
                  </a:lnTo>
                  <a:lnTo>
                    <a:pt x="801" y="750"/>
                  </a:lnTo>
                  <a:lnTo>
                    <a:pt x="786" y="767"/>
                  </a:lnTo>
                  <a:lnTo>
                    <a:pt x="771" y="783"/>
                  </a:lnTo>
                  <a:lnTo>
                    <a:pt x="755" y="798"/>
                  </a:lnTo>
                  <a:lnTo>
                    <a:pt x="739" y="813"/>
                  </a:lnTo>
                  <a:lnTo>
                    <a:pt x="721" y="826"/>
                  </a:lnTo>
                  <a:lnTo>
                    <a:pt x="704" y="839"/>
                  </a:lnTo>
                  <a:lnTo>
                    <a:pt x="686" y="850"/>
                  </a:lnTo>
                  <a:lnTo>
                    <a:pt x="667" y="862"/>
                  </a:lnTo>
                  <a:lnTo>
                    <a:pt x="647" y="872"/>
                  </a:lnTo>
                  <a:lnTo>
                    <a:pt x="628" y="882"/>
                  </a:lnTo>
                  <a:lnTo>
                    <a:pt x="607" y="890"/>
                  </a:lnTo>
                  <a:lnTo>
                    <a:pt x="586" y="896"/>
                  </a:lnTo>
                  <a:lnTo>
                    <a:pt x="565" y="903"/>
                  </a:lnTo>
                  <a:lnTo>
                    <a:pt x="542" y="908"/>
                  </a:lnTo>
                  <a:lnTo>
                    <a:pt x="520" y="911"/>
                  </a:lnTo>
                  <a:lnTo>
                    <a:pt x="497" y="914"/>
                  </a:lnTo>
                  <a:lnTo>
                    <a:pt x="474" y="916"/>
                  </a:lnTo>
                  <a:lnTo>
                    <a:pt x="452" y="918"/>
                  </a:lnTo>
                  <a:lnTo>
                    <a:pt x="428" y="916"/>
                  </a:lnTo>
                  <a:lnTo>
                    <a:pt x="405" y="914"/>
                  </a:lnTo>
                  <a:lnTo>
                    <a:pt x="382" y="911"/>
                  </a:lnTo>
                  <a:lnTo>
                    <a:pt x="360" y="908"/>
                  </a:lnTo>
                  <a:lnTo>
                    <a:pt x="339" y="903"/>
                  </a:lnTo>
                  <a:lnTo>
                    <a:pt x="318" y="896"/>
                  </a:lnTo>
                  <a:lnTo>
                    <a:pt x="297" y="890"/>
                  </a:lnTo>
                  <a:lnTo>
                    <a:pt x="276" y="882"/>
                  </a:lnTo>
                  <a:lnTo>
                    <a:pt x="255" y="872"/>
                  </a:lnTo>
                  <a:lnTo>
                    <a:pt x="235" y="862"/>
                  </a:lnTo>
                  <a:lnTo>
                    <a:pt x="218" y="850"/>
                  </a:lnTo>
                  <a:lnTo>
                    <a:pt x="198" y="839"/>
                  </a:lnTo>
                  <a:lnTo>
                    <a:pt x="180" y="826"/>
                  </a:lnTo>
                  <a:lnTo>
                    <a:pt x="164" y="813"/>
                  </a:lnTo>
                  <a:lnTo>
                    <a:pt x="148" y="798"/>
                  </a:lnTo>
                  <a:lnTo>
                    <a:pt x="132" y="783"/>
                  </a:lnTo>
                  <a:lnTo>
                    <a:pt x="118" y="767"/>
                  </a:lnTo>
                  <a:lnTo>
                    <a:pt x="103" y="750"/>
                  </a:lnTo>
                  <a:lnTo>
                    <a:pt x="88" y="732"/>
                  </a:lnTo>
                  <a:lnTo>
                    <a:pt x="77" y="714"/>
                  </a:lnTo>
                  <a:lnTo>
                    <a:pt x="64" y="696"/>
                  </a:lnTo>
                  <a:lnTo>
                    <a:pt x="55" y="677"/>
                  </a:lnTo>
                  <a:lnTo>
                    <a:pt x="43" y="657"/>
                  </a:lnTo>
                  <a:lnTo>
                    <a:pt x="35" y="637"/>
                  </a:lnTo>
                  <a:lnTo>
                    <a:pt x="27" y="616"/>
                  </a:lnTo>
                  <a:lnTo>
                    <a:pt x="19" y="595"/>
                  </a:lnTo>
                  <a:lnTo>
                    <a:pt x="14" y="573"/>
                  </a:lnTo>
                  <a:lnTo>
                    <a:pt x="9" y="551"/>
                  </a:lnTo>
                  <a:lnTo>
                    <a:pt x="4" y="528"/>
                  </a:lnTo>
                  <a:lnTo>
                    <a:pt x="1" y="505"/>
                  </a:lnTo>
                  <a:lnTo>
                    <a:pt x="0" y="482"/>
                  </a:lnTo>
                  <a:lnTo>
                    <a:pt x="0" y="459"/>
                  </a:lnTo>
                </a:path>
              </a:pathLst>
            </a:custGeom>
            <a:noFill/>
            <a:ln w="28575" cap="flat" cmpd="sng">
              <a:solidFill>
                <a:srgbClr val="000000">
                  <a:alpha val="100000"/>
                </a:srgbClr>
              </a:solidFill>
              <a:prstDash val="solid"/>
              <a:round/>
              <a:headEnd type="none" w="med" len="med"/>
              <a:tailEnd type="none" w="med" len="med"/>
            </a:ln>
          </p:spPr>
          <p:txBody>
            <a:bodyPr/>
            <a:p>
              <a:endParaRPr lang="zh-CN" altLang="en-US"/>
            </a:p>
          </p:txBody>
        </p:sp>
        <p:sp>
          <p:nvSpPr>
            <p:cNvPr id="31751" name="Freeform 6"/>
            <p:cNvSpPr/>
            <p:nvPr/>
          </p:nvSpPr>
          <p:spPr>
            <a:xfrm>
              <a:off x="2185" y="1629"/>
              <a:ext cx="517" cy="524"/>
            </a:xfrm>
            <a:custGeom>
              <a:avLst/>
              <a:gdLst>
                <a:gd name="txL" fmla="*/ 0 w 517"/>
                <a:gd name="txT" fmla="*/ 0 h 524"/>
                <a:gd name="txR" fmla="*/ 517 w 517"/>
                <a:gd name="txB" fmla="*/ 524 h 524"/>
              </a:gdLst>
              <a:ahLst/>
              <a:cxnLst>
                <a:cxn ang="0">
                  <a:pos x="2" y="234"/>
                </a:cxn>
                <a:cxn ang="0">
                  <a:pos x="8" y="196"/>
                </a:cxn>
                <a:cxn ang="0">
                  <a:pos x="20" y="159"/>
                </a:cxn>
                <a:cxn ang="0">
                  <a:pos x="38" y="126"/>
                </a:cxn>
                <a:cxn ang="0">
                  <a:pos x="59" y="95"/>
                </a:cxn>
                <a:cxn ang="0">
                  <a:pos x="84" y="67"/>
                </a:cxn>
                <a:cxn ang="0">
                  <a:pos x="113" y="44"/>
                </a:cxn>
                <a:cxn ang="0">
                  <a:pos x="146" y="24"/>
                </a:cxn>
                <a:cxn ang="0">
                  <a:pos x="181" y="11"/>
                </a:cxn>
                <a:cxn ang="0">
                  <a:pos x="218" y="1"/>
                </a:cxn>
                <a:cxn ang="0">
                  <a:pos x="259" y="0"/>
                </a:cxn>
                <a:cxn ang="0">
                  <a:pos x="298" y="1"/>
                </a:cxn>
                <a:cxn ang="0">
                  <a:pos x="335" y="11"/>
                </a:cxn>
                <a:cxn ang="0">
                  <a:pos x="370" y="24"/>
                </a:cxn>
                <a:cxn ang="0">
                  <a:pos x="402" y="44"/>
                </a:cxn>
                <a:cxn ang="0">
                  <a:pos x="432" y="67"/>
                </a:cxn>
                <a:cxn ang="0">
                  <a:pos x="457" y="95"/>
                </a:cxn>
                <a:cxn ang="0">
                  <a:pos x="480" y="126"/>
                </a:cxn>
                <a:cxn ang="0">
                  <a:pos x="496" y="159"/>
                </a:cxn>
                <a:cxn ang="0">
                  <a:pos x="509" y="196"/>
                </a:cxn>
                <a:cxn ang="0">
                  <a:pos x="516" y="234"/>
                </a:cxn>
                <a:cxn ang="0">
                  <a:pos x="517" y="262"/>
                </a:cxn>
                <a:cxn ang="0">
                  <a:pos x="514" y="301"/>
                </a:cxn>
                <a:cxn ang="0">
                  <a:pos x="506" y="339"/>
                </a:cxn>
                <a:cxn ang="0">
                  <a:pos x="491" y="375"/>
                </a:cxn>
                <a:cxn ang="0">
                  <a:pos x="474" y="408"/>
                </a:cxn>
                <a:cxn ang="0">
                  <a:pos x="449" y="437"/>
                </a:cxn>
                <a:cxn ang="0">
                  <a:pos x="423" y="463"/>
                </a:cxn>
                <a:cxn ang="0">
                  <a:pos x="393" y="485"/>
                </a:cxn>
                <a:cxn ang="0">
                  <a:pos x="359" y="503"/>
                </a:cxn>
                <a:cxn ang="0">
                  <a:pos x="323" y="516"/>
                </a:cxn>
                <a:cxn ang="0">
                  <a:pos x="285" y="522"/>
                </a:cxn>
                <a:cxn ang="0">
                  <a:pos x="246" y="522"/>
                </a:cxn>
                <a:cxn ang="0">
                  <a:pos x="207" y="517"/>
                </a:cxn>
                <a:cxn ang="0">
                  <a:pos x="170" y="508"/>
                </a:cxn>
                <a:cxn ang="0">
                  <a:pos x="136" y="491"/>
                </a:cxn>
                <a:cxn ang="0">
                  <a:pos x="104" y="472"/>
                </a:cxn>
                <a:cxn ang="0">
                  <a:pos x="76" y="447"/>
                </a:cxn>
                <a:cxn ang="0">
                  <a:pos x="52" y="417"/>
                </a:cxn>
                <a:cxn ang="0">
                  <a:pos x="31" y="386"/>
                </a:cxn>
                <a:cxn ang="0">
                  <a:pos x="17" y="352"/>
                </a:cxn>
                <a:cxn ang="0">
                  <a:pos x="5" y="314"/>
                </a:cxn>
                <a:cxn ang="0">
                  <a:pos x="0" y="275"/>
                </a:cxn>
              </a:cxnLst>
              <a:rect l="txL" t="txT" r="txR" b="txB"/>
              <a:pathLst>
                <a:path w="517" h="524">
                  <a:moveTo>
                    <a:pt x="0" y="262"/>
                  </a:moveTo>
                  <a:lnTo>
                    <a:pt x="0" y="247"/>
                  </a:lnTo>
                  <a:lnTo>
                    <a:pt x="2" y="234"/>
                  </a:lnTo>
                  <a:lnTo>
                    <a:pt x="4" y="221"/>
                  </a:lnTo>
                  <a:lnTo>
                    <a:pt x="5" y="208"/>
                  </a:lnTo>
                  <a:lnTo>
                    <a:pt x="8" y="196"/>
                  </a:lnTo>
                  <a:lnTo>
                    <a:pt x="12" y="183"/>
                  </a:lnTo>
                  <a:lnTo>
                    <a:pt x="17" y="172"/>
                  </a:lnTo>
                  <a:lnTo>
                    <a:pt x="20" y="159"/>
                  </a:lnTo>
                  <a:lnTo>
                    <a:pt x="26" y="147"/>
                  </a:lnTo>
                  <a:lnTo>
                    <a:pt x="31" y="136"/>
                  </a:lnTo>
                  <a:lnTo>
                    <a:pt x="38" y="126"/>
                  </a:lnTo>
                  <a:lnTo>
                    <a:pt x="44" y="114"/>
                  </a:lnTo>
                  <a:lnTo>
                    <a:pt x="52" y="105"/>
                  </a:lnTo>
                  <a:lnTo>
                    <a:pt x="59" y="95"/>
                  </a:lnTo>
                  <a:lnTo>
                    <a:pt x="67" y="85"/>
                  </a:lnTo>
                  <a:lnTo>
                    <a:pt x="76" y="77"/>
                  </a:lnTo>
                  <a:lnTo>
                    <a:pt x="84" y="67"/>
                  </a:lnTo>
                  <a:lnTo>
                    <a:pt x="94" y="59"/>
                  </a:lnTo>
                  <a:lnTo>
                    <a:pt x="104" y="50"/>
                  </a:lnTo>
                  <a:lnTo>
                    <a:pt x="113" y="44"/>
                  </a:lnTo>
                  <a:lnTo>
                    <a:pt x="125" y="37"/>
                  </a:lnTo>
                  <a:lnTo>
                    <a:pt x="136" y="31"/>
                  </a:lnTo>
                  <a:lnTo>
                    <a:pt x="146" y="24"/>
                  </a:lnTo>
                  <a:lnTo>
                    <a:pt x="159" y="19"/>
                  </a:lnTo>
                  <a:lnTo>
                    <a:pt x="170" y="14"/>
                  </a:lnTo>
                  <a:lnTo>
                    <a:pt x="181" y="11"/>
                  </a:lnTo>
                  <a:lnTo>
                    <a:pt x="194" y="8"/>
                  </a:lnTo>
                  <a:lnTo>
                    <a:pt x="207" y="5"/>
                  </a:lnTo>
                  <a:lnTo>
                    <a:pt x="218" y="1"/>
                  </a:lnTo>
                  <a:lnTo>
                    <a:pt x="231" y="0"/>
                  </a:lnTo>
                  <a:lnTo>
                    <a:pt x="246" y="0"/>
                  </a:lnTo>
                  <a:lnTo>
                    <a:pt x="259" y="0"/>
                  </a:lnTo>
                  <a:lnTo>
                    <a:pt x="272" y="0"/>
                  </a:lnTo>
                  <a:lnTo>
                    <a:pt x="285" y="0"/>
                  </a:lnTo>
                  <a:lnTo>
                    <a:pt x="298" y="1"/>
                  </a:lnTo>
                  <a:lnTo>
                    <a:pt x="310" y="5"/>
                  </a:lnTo>
                  <a:lnTo>
                    <a:pt x="323" y="8"/>
                  </a:lnTo>
                  <a:lnTo>
                    <a:pt x="335" y="11"/>
                  </a:lnTo>
                  <a:lnTo>
                    <a:pt x="348" y="14"/>
                  </a:lnTo>
                  <a:lnTo>
                    <a:pt x="359" y="19"/>
                  </a:lnTo>
                  <a:lnTo>
                    <a:pt x="370" y="24"/>
                  </a:lnTo>
                  <a:lnTo>
                    <a:pt x="381" y="31"/>
                  </a:lnTo>
                  <a:lnTo>
                    <a:pt x="393" y="37"/>
                  </a:lnTo>
                  <a:lnTo>
                    <a:pt x="402" y="44"/>
                  </a:lnTo>
                  <a:lnTo>
                    <a:pt x="414" y="50"/>
                  </a:lnTo>
                  <a:lnTo>
                    <a:pt x="423" y="59"/>
                  </a:lnTo>
                  <a:lnTo>
                    <a:pt x="432" y="67"/>
                  </a:lnTo>
                  <a:lnTo>
                    <a:pt x="441" y="77"/>
                  </a:lnTo>
                  <a:lnTo>
                    <a:pt x="449" y="85"/>
                  </a:lnTo>
                  <a:lnTo>
                    <a:pt x="457" y="95"/>
                  </a:lnTo>
                  <a:lnTo>
                    <a:pt x="465" y="105"/>
                  </a:lnTo>
                  <a:lnTo>
                    <a:pt x="474" y="114"/>
                  </a:lnTo>
                  <a:lnTo>
                    <a:pt x="480" y="126"/>
                  </a:lnTo>
                  <a:lnTo>
                    <a:pt x="486" y="136"/>
                  </a:lnTo>
                  <a:lnTo>
                    <a:pt x="491" y="147"/>
                  </a:lnTo>
                  <a:lnTo>
                    <a:pt x="496" y="159"/>
                  </a:lnTo>
                  <a:lnTo>
                    <a:pt x="501" y="172"/>
                  </a:lnTo>
                  <a:lnTo>
                    <a:pt x="506" y="183"/>
                  </a:lnTo>
                  <a:lnTo>
                    <a:pt x="509" y="196"/>
                  </a:lnTo>
                  <a:lnTo>
                    <a:pt x="512" y="208"/>
                  </a:lnTo>
                  <a:lnTo>
                    <a:pt x="514" y="221"/>
                  </a:lnTo>
                  <a:lnTo>
                    <a:pt x="516" y="234"/>
                  </a:lnTo>
                  <a:lnTo>
                    <a:pt x="517" y="247"/>
                  </a:lnTo>
                  <a:lnTo>
                    <a:pt x="517" y="262"/>
                  </a:lnTo>
                  <a:lnTo>
                    <a:pt x="517" y="275"/>
                  </a:lnTo>
                  <a:lnTo>
                    <a:pt x="516" y="288"/>
                  </a:lnTo>
                  <a:lnTo>
                    <a:pt x="514" y="301"/>
                  </a:lnTo>
                  <a:lnTo>
                    <a:pt x="512" y="314"/>
                  </a:lnTo>
                  <a:lnTo>
                    <a:pt x="509" y="327"/>
                  </a:lnTo>
                  <a:lnTo>
                    <a:pt x="506" y="339"/>
                  </a:lnTo>
                  <a:lnTo>
                    <a:pt x="501" y="352"/>
                  </a:lnTo>
                  <a:lnTo>
                    <a:pt x="496" y="363"/>
                  </a:lnTo>
                  <a:lnTo>
                    <a:pt x="491" y="375"/>
                  </a:lnTo>
                  <a:lnTo>
                    <a:pt x="486" y="386"/>
                  </a:lnTo>
                  <a:lnTo>
                    <a:pt x="480" y="398"/>
                  </a:lnTo>
                  <a:lnTo>
                    <a:pt x="474" y="408"/>
                  </a:lnTo>
                  <a:lnTo>
                    <a:pt x="465" y="417"/>
                  </a:lnTo>
                  <a:lnTo>
                    <a:pt x="457" y="427"/>
                  </a:lnTo>
                  <a:lnTo>
                    <a:pt x="449" y="437"/>
                  </a:lnTo>
                  <a:lnTo>
                    <a:pt x="441" y="447"/>
                  </a:lnTo>
                  <a:lnTo>
                    <a:pt x="432" y="455"/>
                  </a:lnTo>
                  <a:lnTo>
                    <a:pt x="423" y="463"/>
                  </a:lnTo>
                  <a:lnTo>
                    <a:pt x="414" y="472"/>
                  </a:lnTo>
                  <a:lnTo>
                    <a:pt x="402" y="478"/>
                  </a:lnTo>
                  <a:lnTo>
                    <a:pt x="393" y="485"/>
                  </a:lnTo>
                  <a:lnTo>
                    <a:pt x="381" y="491"/>
                  </a:lnTo>
                  <a:lnTo>
                    <a:pt x="370" y="498"/>
                  </a:lnTo>
                  <a:lnTo>
                    <a:pt x="359" y="503"/>
                  </a:lnTo>
                  <a:lnTo>
                    <a:pt x="348" y="508"/>
                  </a:lnTo>
                  <a:lnTo>
                    <a:pt x="335" y="511"/>
                  </a:lnTo>
                  <a:lnTo>
                    <a:pt x="323" y="516"/>
                  </a:lnTo>
                  <a:lnTo>
                    <a:pt x="310" y="517"/>
                  </a:lnTo>
                  <a:lnTo>
                    <a:pt x="298" y="521"/>
                  </a:lnTo>
                  <a:lnTo>
                    <a:pt x="285" y="522"/>
                  </a:lnTo>
                  <a:lnTo>
                    <a:pt x="272" y="522"/>
                  </a:lnTo>
                  <a:lnTo>
                    <a:pt x="259" y="524"/>
                  </a:lnTo>
                  <a:lnTo>
                    <a:pt x="246" y="522"/>
                  </a:lnTo>
                  <a:lnTo>
                    <a:pt x="231" y="522"/>
                  </a:lnTo>
                  <a:lnTo>
                    <a:pt x="218" y="521"/>
                  </a:lnTo>
                  <a:lnTo>
                    <a:pt x="207" y="517"/>
                  </a:lnTo>
                  <a:lnTo>
                    <a:pt x="194" y="516"/>
                  </a:lnTo>
                  <a:lnTo>
                    <a:pt x="181" y="511"/>
                  </a:lnTo>
                  <a:lnTo>
                    <a:pt x="170" y="508"/>
                  </a:lnTo>
                  <a:lnTo>
                    <a:pt x="159" y="503"/>
                  </a:lnTo>
                  <a:lnTo>
                    <a:pt x="146" y="498"/>
                  </a:lnTo>
                  <a:lnTo>
                    <a:pt x="136" y="491"/>
                  </a:lnTo>
                  <a:lnTo>
                    <a:pt x="125" y="485"/>
                  </a:lnTo>
                  <a:lnTo>
                    <a:pt x="113" y="478"/>
                  </a:lnTo>
                  <a:lnTo>
                    <a:pt x="104" y="472"/>
                  </a:lnTo>
                  <a:lnTo>
                    <a:pt x="94" y="463"/>
                  </a:lnTo>
                  <a:lnTo>
                    <a:pt x="84" y="455"/>
                  </a:lnTo>
                  <a:lnTo>
                    <a:pt x="76" y="447"/>
                  </a:lnTo>
                  <a:lnTo>
                    <a:pt x="67" y="437"/>
                  </a:lnTo>
                  <a:lnTo>
                    <a:pt x="59" y="427"/>
                  </a:lnTo>
                  <a:lnTo>
                    <a:pt x="52" y="417"/>
                  </a:lnTo>
                  <a:lnTo>
                    <a:pt x="44" y="408"/>
                  </a:lnTo>
                  <a:lnTo>
                    <a:pt x="38" y="398"/>
                  </a:lnTo>
                  <a:lnTo>
                    <a:pt x="31" y="386"/>
                  </a:lnTo>
                  <a:lnTo>
                    <a:pt x="26" y="375"/>
                  </a:lnTo>
                  <a:lnTo>
                    <a:pt x="20" y="363"/>
                  </a:lnTo>
                  <a:lnTo>
                    <a:pt x="17" y="352"/>
                  </a:lnTo>
                  <a:lnTo>
                    <a:pt x="12" y="339"/>
                  </a:lnTo>
                  <a:lnTo>
                    <a:pt x="8" y="327"/>
                  </a:lnTo>
                  <a:lnTo>
                    <a:pt x="5" y="314"/>
                  </a:lnTo>
                  <a:lnTo>
                    <a:pt x="4" y="301"/>
                  </a:lnTo>
                  <a:lnTo>
                    <a:pt x="2" y="288"/>
                  </a:lnTo>
                  <a:lnTo>
                    <a:pt x="0" y="275"/>
                  </a:lnTo>
                  <a:lnTo>
                    <a:pt x="0" y="262"/>
                  </a:lnTo>
                  <a:close/>
                </a:path>
              </a:pathLst>
            </a:custGeom>
            <a:solidFill>
              <a:srgbClr val="00FFFF">
                <a:alpha val="100000"/>
              </a:srgbClr>
            </a:solidFill>
            <a:ln w="9525">
              <a:noFill/>
            </a:ln>
          </p:spPr>
          <p:txBody>
            <a:bodyPr/>
            <a:p>
              <a:endParaRPr lang="zh-CN" altLang="en-US"/>
            </a:p>
          </p:txBody>
        </p:sp>
        <p:sp>
          <p:nvSpPr>
            <p:cNvPr id="31752" name="Freeform 7"/>
            <p:cNvSpPr/>
            <p:nvPr/>
          </p:nvSpPr>
          <p:spPr>
            <a:xfrm>
              <a:off x="2185" y="1629"/>
              <a:ext cx="517" cy="524"/>
            </a:xfrm>
            <a:custGeom>
              <a:avLst/>
              <a:gdLst>
                <a:gd name="txL" fmla="*/ 0 w 517"/>
                <a:gd name="txT" fmla="*/ 0 h 524"/>
                <a:gd name="txR" fmla="*/ 517 w 517"/>
                <a:gd name="txB" fmla="*/ 524 h 524"/>
              </a:gdLst>
              <a:ahLst/>
              <a:cxnLst>
                <a:cxn ang="0">
                  <a:pos x="2" y="234"/>
                </a:cxn>
                <a:cxn ang="0">
                  <a:pos x="8" y="196"/>
                </a:cxn>
                <a:cxn ang="0">
                  <a:pos x="20" y="159"/>
                </a:cxn>
                <a:cxn ang="0">
                  <a:pos x="38" y="126"/>
                </a:cxn>
                <a:cxn ang="0">
                  <a:pos x="59" y="95"/>
                </a:cxn>
                <a:cxn ang="0">
                  <a:pos x="84" y="67"/>
                </a:cxn>
                <a:cxn ang="0">
                  <a:pos x="113" y="44"/>
                </a:cxn>
                <a:cxn ang="0">
                  <a:pos x="146" y="24"/>
                </a:cxn>
                <a:cxn ang="0">
                  <a:pos x="181" y="11"/>
                </a:cxn>
                <a:cxn ang="0">
                  <a:pos x="218" y="1"/>
                </a:cxn>
                <a:cxn ang="0">
                  <a:pos x="259" y="0"/>
                </a:cxn>
                <a:cxn ang="0">
                  <a:pos x="298" y="1"/>
                </a:cxn>
                <a:cxn ang="0">
                  <a:pos x="335" y="11"/>
                </a:cxn>
                <a:cxn ang="0">
                  <a:pos x="370" y="24"/>
                </a:cxn>
                <a:cxn ang="0">
                  <a:pos x="402" y="44"/>
                </a:cxn>
                <a:cxn ang="0">
                  <a:pos x="432" y="67"/>
                </a:cxn>
                <a:cxn ang="0">
                  <a:pos x="457" y="95"/>
                </a:cxn>
                <a:cxn ang="0">
                  <a:pos x="480" y="126"/>
                </a:cxn>
                <a:cxn ang="0">
                  <a:pos x="496" y="159"/>
                </a:cxn>
                <a:cxn ang="0">
                  <a:pos x="509" y="196"/>
                </a:cxn>
                <a:cxn ang="0">
                  <a:pos x="516" y="234"/>
                </a:cxn>
                <a:cxn ang="0">
                  <a:pos x="517" y="262"/>
                </a:cxn>
                <a:cxn ang="0">
                  <a:pos x="514" y="301"/>
                </a:cxn>
                <a:cxn ang="0">
                  <a:pos x="506" y="339"/>
                </a:cxn>
                <a:cxn ang="0">
                  <a:pos x="491" y="375"/>
                </a:cxn>
                <a:cxn ang="0">
                  <a:pos x="474" y="408"/>
                </a:cxn>
                <a:cxn ang="0">
                  <a:pos x="449" y="437"/>
                </a:cxn>
                <a:cxn ang="0">
                  <a:pos x="423" y="463"/>
                </a:cxn>
                <a:cxn ang="0">
                  <a:pos x="393" y="485"/>
                </a:cxn>
                <a:cxn ang="0">
                  <a:pos x="359" y="503"/>
                </a:cxn>
                <a:cxn ang="0">
                  <a:pos x="323" y="516"/>
                </a:cxn>
                <a:cxn ang="0">
                  <a:pos x="285" y="522"/>
                </a:cxn>
                <a:cxn ang="0">
                  <a:pos x="246" y="522"/>
                </a:cxn>
                <a:cxn ang="0">
                  <a:pos x="207" y="517"/>
                </a:cxn>
                <a:cxn ang="0">
                  <a:pos x="170" y="508"/>
                </a:cxn>
                <a:cxn ang="0">
                  <a:pos x="136" y="491"/>
                </a:cxn>
                <a:cxn ang="0">
                  <a:pos x="104" y="472"/>
                </a:cxn>
                <a:cxn ang="0">
                  <a:pos x="76" y="447"/>
                </a:cxn>
                <a:cxn ang="0">
                  <a:pos x="52" y="417"/>
                </a:cxn>
                <a:cxn ang="0">
                  <a:pos x="31" y="386"/>
                </a:cxn>
                <a:cxn ang="0">
                  <a:pos x="17" y="352"/>
                </a:cxn>
                <a:cxn ang="0">
                  <a:pos x="5" y="314"/>
                </a:cxn>
                <a:cxn ang="0">
                  <a:pos x="0" y="275"/>
                </a:cxn>
              </a:cxnLst>
              <a:rect l="txL" t="txT" r="txR" b="txB"/>
              <a:pathLst>
                <a:path w="517" h="524">
                  <a:moveTo>
                    <a:pt x="0" y="262"/>
                  </a:moveTo>
                  <a:lnTo>
                    <a:pt x="0" y="247"/>
                  </a:lnTo>
                  <a:lnTo>
                    <a:pt x="2" y="234"/>
                  </a:lnTo>
                  <a:lnTo>
                    <a:pt x="4" y="221"/>
                  </a:lnTo>
                  <a:lnTo>
                    <a:pt x="5" y="208"/>
                  </a:lnTo>
                  <a:lnTo>
                    <a:pt x="8" y="196"/>
                  </a:lnTo>
                  <a:lnTo>
                    <a:pt x="12" y="183"/>
                  </a:lnTo>
                  <a:lnTo>
                    <a:pt x="17" y="172"/>
                  </a:lnTo>
                  <a:lnTo>
                    <a:pt x="20" y="159"/>
                  </a:lnTo>
                  <a:lnTo>
                    <a:pt x="26" y="147"/>
                  </a:lnTo>
                  <a:lnTo>
                    <a:pt x="31" y="136"/>
                  </a:lnTo>
                  <a:lnTo>
                    <a:pt x="38" y="126"/>
                  </a:lnTo>
                  <a:lnTo>
                    <a:pt x="44" y="114"/>
                  </a:lnTo>
                  <a:lnTo>
                    <a:pt x="52" y="105"/>
                  </a:lnTo>
                  <a:lnTo>
                    <a:pt x="59" y="95"/>
                  </a:lnTo>
                  <a:lnTo>
                    <a:pt x="67" y="85"/>
                  </a:lnTo>
                  <a:lnTo>
                    <a:pt x="76" y="77"/>
                  </a:lnTo>
                  <a:lnTo>
                    <a:pt x="84" y="67"/>
                  </a:lnTo>
                  <a:lnTo>
                    <a:pt x="94" y="59"/>
                  </a:lnTo>
                  <a:lnTo>
                    <a:pt x="104" y="50"/>
                  </a:lnTo>
                  <a:lnTo>
                    <a:pt x="113" y="44"/>
                  </a:lnTo>
                  <a:lnTo>
                    <a:pt x="125" y="37"/>
                  </a:lnTo>
                  <a:lnTo>
                    <a:pt x="136" y="31"/>
                  </a:lnTo>
                  <a:lnTo>
                    <a:pt x="146" y="24"/>
                  </a:lnTo>
                  <a:lnTo>
                    <a:pt x="159" y="19"/>
                  </a:lnTo>
                  <a:lnTo>
                    <a:pt x="170" y="14"/>
                  </a:lnTo>
                  <a:lnTo>
                    <a:pt x="181" y="11"/>
                  </a:lnTo>
                  <a:lnTo>
                    <a:pt x="194" y="8"/>
                  </a:lnTo>
                  <a:lnTo>
                    <a:pt x="207" y="5"/>
                  </a:lnTo>
                  <a:lnTo>
                    <a:pt x="218" y="1"/>
                  </a:lnTo>
                  <a:lnTo>
                    <a:pt x="231" y="0"/>
                  </a:lnTo>
                  <a:lnTo>
                    <a:pt x="246" y="0"/>
                  </a:lnTo>
                  <a:lnTo>
                    <a:pt x="259" y="0"/>
                  </a:lnTo>
                  <a:lnTo>
                    <a:pt x="272" y="0"/>
                  </a:lnTo>
                  <a:lnTo>
                    <a:pt x="285" y="0"/>
                  </a:lnTo>
                  <a:lnTo>
                    <a:pt x="298" y="1"/>
                  </a:lnTo>
                  <a:lnTo>
                    <a:pt x="310" y="5"/>
                  </a:lnTo>
                  <a:lnTo>
                    <a:pt x="323" y="8"/>
                  </a:lnTo>
                  <a:lnTo>
                    <a:pt x="335" y="11"/>
                  </a:lnTo>
                  <a:lnTo>
                    <a:pt x="348" y="14"/>
                  </a:lnTo>
                  <a:lnTo>
                    <a:pt x="359" y="19"/>
                  </a:lnTo>
                  <a:lnTo>
                    <a:pt x="370" y="24"/>
                  </a:lnTo>
                  <a:lnTo>
                    <a:pt x="381" y="31"/>
                  </a:lnTo>
                  <a:lnTo>
                    <a:pt x="393" y="37"/>
                  </a:lnTo>
                  <a:lnTo>
                    <a:pt x="402" y="44"/>
                  </a:lnTo>
                  <a:lnTo>
                    <a:pt x="414" y="50"/>
                  </a:lnTo>
                  <a:lnTo>
                    <a:pt x="423" y="59"/>
                  </a:lnTo>
                  <a:lnTo>
                    <a:pt x="432" y="67"/>
                  </a:lnTo>
                  <a:lnTo>
                    <a:pt x="441" y="77"/>
                  </a:lnTo>
                  <a:lnTo>
                    <a:pt x="449" y="85"/>
                  </a:lnTo>
                  <a:lnTo>
                    <a:pt x="457" y="95"/>
                  </a:lnTo>
                  <a:lnTo>
                    <a:pt x="465" y="105"/>
                  </a:lnTo>
                  <a:lnTo>
                    <a:pt x="474" y="114"/>
                  </a:lnTo>
                  <a:lnTo>
                    <a:pt x="480" y="126"/>
                  </a:lnTo>
                  <a:lnTo>
                    <a:pt x="486" y="136"/>
                  </a:lnTo>
                  <a:lnTo>
                    <a:pt x="491" y="147"/>
                  </a:lnTo>
                  <a:lnTo>
                    <a:pt x="496" y="159"/>
                  </a:lnTo>
                  <a:lnTo>
                    <a:pt x="501" y="172"/>
                  </a:lnTo>
                  <a:lnTo>
                    <a:pt x="506" y="183"/>
                  </a:lnTo>
                  <a:lnTo>
                    <a:pt x="509" y="196"/>
                  </a:lnTo>
                  <a:lnTo>
                    <a:pt x="512" y="208"/>
                  </a:lnTo>
                  <a:lnTo>
                    <a:pt x="514" y="221"/>
                  </a:lnTo>
                  <a:lnTo>
                    <a:pt x="516" y="234"/>
                  </a:lnTo>
                  <a:lnTo>
                    <a:pt x="517" y="247"/>
                  </a:lnTo>
                  <a:lnTo>
                    <a:pt x="517" y="262"/>
                  </a:lnTo>
                  <a:lnTo>
                    <a:pt x="517" y="275"/>
                  </a:lnTo>
                  <a:lnTo>
                    <a:pt x="516" y="288"/>
                  </a:lnTo>
                  <a:lnTo>
                    <a:pt x="514" y="301"/>
                  </a:lnTo>
                  <a:lnTo>
                    <a:pt x="512" y="314"/>
                  </a:lnTo>
                  <a:lnTo>
                    <a:pt x="509" y="327"/>
                  </a:lnTo>
                  <a:lnTo>
                    <a:pt x="506" y="339"/>
                  </a:lnTo>
                  <a:lnTo>
                    <a:pt x="501" y="352"/>
                  </a:lnTo>
                  <a:lnTo>
                    <a:pt x="496" y="363"/>
                  </a:lnTo>
                  <a:lnTo>
                    <a:pt x="491" y="375"/>
                  </a:lnTo>
                  <a:lnTo>
                    <a:pt x="486" y="386"/>
                  </a:lnTo>
                  <a:lnTo>
                    <a:pt x="480" y="398"/>
                  </a:lnTo>
                  <a:lnTo>
                    <a:pt x="474" y="408"/>
                  </a:lnTo>
                  <a:lnTo>
                    <a:pt x="465" y="417"/>
                  </a:lnTo>
                  <a:lnTo>
                    <a:pt x="457" y="427"/>
                  </a:lnTo>
                  <a:lnTo>
                    <a:pt x="449" y="437"/>
                  </a:lnTo>
                  <a:lnTo>
                    <a:pt x="441" y="447"/>
                  </a:lnTo>
                  <a:lnTo>
                    <a:pt x="432" y="455"/>
                  </a:lnTo>
                  <a:lnTo>
                    <a:pt x="423" y="463"/>
                  </a:lnTo>
                  <a:lnTo>
                    <a:pt x="414" y="472"/>
                  </a:lnTo>
                  <a:lnTo>
                    <a:pt x="402" y="478"/>
                  </a:lnTo>
                  <a:lnTo>
                    <a:pt x="393" y="485"/>
                  </a:lnTo>
                  <a:lnTo>
                    <a:pt x="381" y="491"/>
                  </a:lnTo>
                  <a:lnTo>
                    <a:pt x="370" y="498"/>
                  </a:lnTo>
                  <a:lnTo>
                    <a:pt x="359" y="503"/>
                  </a:lnTo>
                  <a:lnTo>
                    <a:pt x="348" y="508"/>
                  </a:lnTo>
                  <a:lnTo>
                    <a:pt x="335" y="511"/>
                  </a:lnTo>
                  <a:lnTo>
                    <a:pt x="323" y="516"/>
                  </a:lnTo>
                  <a:lnTo>
                    <a:pt x="310" y="517"/>
                  </a:lnTo>
                  <a:lnTo>
                    <a:pt x="298" y="521"/>
                  </a:lnTo>
                  <a:lnTo>
                    <a:pt x="285" y="522"/>
                  </a:lnTo>
                  <a:lnTo>
                    <a:pt x="272" y="522"/>
                  </a:lnTo>
                  <a:lnTo>
                    <a:pt x="259" y="524"/>
                  </a:lnTo>
                  <a:lnTo>
                    <a:pt x="246" y="522"/>
                  </a:lnTo>
                  <a:lnTo>
                    <a:pt x="231" y="522"/>
                  </a:lnTo>
                  <a:lnTo>
                    <a:pt x="218" y="521"/>
                  </a:lnTo>
                  <a:lnTo>
                    <a:pt x="207" y="517"/>
                  </a:lnTo>
                  <a:lnTo>
                    <a:pt x="194" y="516"/>
                  </a:lnTo>
                  <a:lnTo>
                    <a:pt x="181" y="511"/>
                  </a:lnTo>
                  <a:lnTo>
                    <a:pt x="170" y="508"/>
                  </a:lnTo>
                  <a:lnTo>
                    <a:pt x="159" y="503"/>
                  </a:lnTo>
                  <a:lnTo>
                    <a:pt x="146" y="498"/>
                  </a:lnTo>
                  <a:lnTo>
                    <a:pt x="136" y="491"/>
                  </a:lnTo>
                  <a:lnTo>
                    <a:pt x="125" y="485"/>
                  </a:lnTo>
                  <a:lnTo>
                    <a:pt x="113" y="478"/>
                  </a:lnTo>
                  <a:lnTo>
                    <a:pt x="104" y="472"/>
                  </a:lnTo>
                  <a:lnTo>
                    <a:pt x="94" y="463"/>
                  </a:lnTo>
                  <a:lnTo>
                    <a:pt x="84" y="455"/>
                  </a:lnTo>
                  <a:lnTo>
                    <a:pt x="76" y="447"/>
                  </a:lnTo>
                  <a:lnTo>
                    <a:pt x="67" y="437"/>
                  </a:lnTo>
                  <a:lnTo>
                    <a:pt x="59" y="427"/>
                  </a:lnTo>
                  <a:lnTo>
                    <a:pt x="52" y="417"/>
                  </a:lnTo>
                  <a:lnTo>
                    <a:pt x="44" y="408"/>
                  </a:lnTo>
                  <a:lnTo>
                    <a:pt x="38" y="398"/>
                  </a:lnTo>
                  <a:lnTo>
                    <a:pt x="31" y="386"/>
                  </a:lnTo>
                  <a:lnTo>
                    <a:pt x="26" y="375"/>
                  </a:lnTo>
                  <a:lnTo>
                    <a:pt x="20" y="363"/>
                  </a:lnTo>
                  <a:lnTo>
                    <a:pt x="17" y="352"/>
                  </a:lnTo>
                  <a:lnTo>
                    <a:pt x="12" y="339"/>
                  </a:lnTo>
                  <a:lnTo>
                    <a:pt x="8" y="327"/>
                  </a:lnTo>
                  <a:lnTo>
                    <a:pt x="5" y="314"/>
                  </a:lnTo>
                  <a:lnTo>
                    <a:pt x="4" y="301"/>
                  </a:lnTo>
                  <a:lnTo>
                    <a:pt x="2" y="288"/>
                  </a:lnTo>
                  <a:lnTo>
                    <a:pt x="0" y="275"/>
                  </a:lnTo>
                  <a:lnTo>
                    <a:pt x="0" y="262"/>
                  </a:lnTo>
                </a:path>
              </a:pathLst>
            </a:custGeom>
            <a:noFill/>
            <a:ln w="28575" cap="flat" cmpd="sng">
              <a:solidFill>
                <a:srgbClr val="000000">
                  <a:alpha val="100000"/>
                </a:srgbClr>
              </a:solidFill>
              <a:prstDash val="solid"/>
              <a:round/>
              <a:headEnd type="none" w="med" len="med"/>
              <a:tailEnd type="none" w="med" len="med"/>
            </a:ln>
          </p:spPr>
          <p:txBody>
            <a:bodyPr/>
            <a:p>
              <a:endParaRPr lang="zh-CN" altLang="en-US"/>
            </a:p>
          </p:txBody>
        </p:sp>
        <p:sp>
          <p:nvSpPr>
            <p:cNvPr id="31753" name="Freeform 8"/>
            <p:cNvSpPr/>
            <p:nvPr/>
          </p:nvSpPr>
          <p:spPr>
            <a:xfrm>
              <a:off x="2185" y="2350"/>
              <a:ext cx="517" cy="1323"/>
            </a:xfrm>
            <a:custGeom>
              <a:avLst/>
              <a:gdLst>
                <a:gd name="txL" fmla="*/ 0 w 517"/>
                <a:gd name="txT" fmla="*/ 0 h 1323"/>
                <a:gd name="txR" fmla="*/ 517 w 517"/>
                <a:gd name="txB" fmla="*/ 1323 h 1323"/>
              </a:gdLst>
              <a:ahLst/>
              <a:cxnLst>
                <a:cxn ang="0">
                  <a:pos x="259" y="0"/>
                </a:cxn>
                <a:cxn ang="0">
                  <a:pos x="0" y="262"/>
                </a:cxn>
                <a:cxn ang="0">
                  <a:pos x="170" y="262"/>
                </a:cxn>
                <a:cxn ang="0">
                  <a:pos x="170" y="1323"/>
                </a:cxn>
                <a:cxn ang="0">
                  <a:pos x="346" y="1323"/>
                </a:cxn>
                <a:cxn ang="0">
                  <a:pos x="346" y="262"/>
                </a:cxn>
                <a:cxn ang="0">
                  <a:pos x="517" y="262"/>
                </a:cxn>
                <a:cxn ang="0">
                  <a:pos x="259" y="0"/>
                </a:cxn>
              </a:cxnLst>
              <a:rect l="txL" t="txT" r="txR" b="txB"/>
              <a:pathLst>
                <a:path w="517" h="1323">
                  <a:moveTo>
                    <a:pt x="259" y="0"/>
                  </a:moveTo>
                  <a:lnTo>
                    <a:pt x="0" y="262"/>
                  </a:lnTo>
                  <a:lnTo>
                    <a:pt x="170" y="262"/>
                  </a:lnTo>
                  <a:lnTo>
                    <a:pt x="170" y="1323"/>
                  </a:lnTo>
                  <a:lnTo>
                    <a:pt x="346" y="1323"/>
                  </a:lnTo>
                  <a:lnTo>
                    <a:pt x="346" y="262"/>
                  </a:lnTo>
                  <a:lnTo>
                    <a:pt x="517" y="262"/>
                  </a:lnTo>
                  <a:lnTo>
                    <a:pt x="259" y="0"/>
                  </a:lnTo>
                  <a:close/>
                </a:path>
              </a:pathLst>
            </a:custGeom>
            <a:solidFill>
              <a:srgbClr val="CCFFFF">
                <a:alpha val="100000"/>
              </a:srgbClr>
            </a:solidFill>
            <a:ln w="9525">
              <a:noFill/>
            </a:ln>
          </p:spPr>
          <p:txBody>
            <a:bodyPr/>
            <a:p>
              <a:endParaRPr lang="zh-CN" altLang="en-US"/>
            </a:p>
          </p:txBody>
        </p:sp>
        <p:sp>
          <p:nvSpPr>
            <p:cNvPr id="31754" name="Freeform 9"/>
            <p:cNvSpPr/>
            <p:nvPr/>
          </p:nvSpPr>
          <p:spPr>
            <a:xfrm>
              <a:off x="2185" y="2350"/>
              <a:ext cx="517" cy="1323"/>
            </a:xfrm>
            <a:custGeom>
              <a:avLst/>
              <a:gdLst>
                <a:gd name="txL" fmla="*/ 0 w 517"/>
                <a:gd name="txT" fmla="*/ 0 h 1323"/>
                <a:gd name="txR" fmla="*/ 517 w 517"/>
                <a:gd name="txB" fmla="*/ 1323 h 1323"/>
              </a:gdLst>
              <a:ahLst/>
              <a:cxnLst>
                <a:cxn ang="0">
                  <a:pos x="259" y="0"/>
                </a:cxn>
                <a:cxn ang="0">
                  <a:pos x="0" y="262"/>
                </a:cxn>
                <a:cxn ang="0">
                  <a:pos x="170" y="262"/>
                </a:cxn>
                <a:cxn ang="0">
                  <a:pos x="170" y="1323"/>
                </a:cxn>
                <a:cxn ang="0">
                  <a:pos x="346" y="1323"/>
                </a:cxn>
                <a:cxn ang="0">
                  <a:pos x="346" y="262"/>
                </a:cxn>
                <a:cxn ang="0">
                  <a:pos x="517" y="262"/>
                </a:cxn>
                <a:cxn ang="0">
                  <a:pos x="259" y="0"/>
                </a:cxn>
              </a:cxnLst>
              <a:rect l="txL" t="txT" r="txR" b="txB"/>
              <a:pathLst>
                <a:path w="517" h="1323">
                  <a:moveTo>
                    <a:pt x="259" y="0"/>
                  </a:moveTo>
                  <a:lnTo>
                    <a:pt x="0" y="262"/>
                  </a:lnTo>
                  <a:lnTo>
                    <a:pt x="170" y="262"/>
                  </a:lnTo>
                  <a:lnTo>
                    <a:pt x="170" y="1323"/>
                  </a:lnTo>
                  <a:lnTo>
                    <a:pt x="346" y="1323"/>
                  </a:lnTo>
                  <a:lnTo>
                    <a:pt x="346" y="262"/>
                  </a:lnTo>
                  <a:lnTo>
                    <a:pt x="517" y="262"/>
                  </a:lnTo>
                  <a:lnTo>
                    <a:pt x="259" y="0"/>
                  </a:lnTo>
                  <a:close/>
                </a:path>
              </a:pathLst>
            </a:custGeom>
            <a:gradFill>
              <a:gsLst>
                <a:gs pos="0">
                  <a:srgbClr val="FE4444"/>
                </a:gs>
                <a:gs pos="100000">
                  <a:srgbClr val="832B2B"/>
                </a:gs>
              </a:gsLst>
              <a:lin ang="5400000" scaled="0"/>
            </a:gradFill>
            <a:ln w="28575" cap="flat" cmpd="sng">
              <a:solidFill>
                <a:srgbClr val="000000">
                  <a:alpha val="100000"/>
                </a:srgbClr>
              </a:solidFill>
              <a:prstDash val="solid"/>
              <a:round/>
              <a:headEnd type="none" w="med" len="med"/>
              <a:tailEnd type="none" w="med" len="med"/>
            </a:ln>
          </p:spPr>
          <p:txBody>
            <a:bodyPr/>
            <a:p>
              <a:endParaRPr lang="zh-CN" altLang="en-US">
                <a:solidFill>
                  <a:srgbClr val="FF0000"/>
                </a:solidFill>
              </a:endParaRPr>
            </a:p>
          </p:txBody>
        </p:sp>
        <p:sp>
          <p:nvSpPr>
            <p:cNvPr id="31755" name="Line 10"/>
            <p:cNvSpPr/>
            <p:nvPr/>
          </p:nvSpPr>
          <p:spPr>
            <a:xfrm>
              <a:off x="567" y="1888"/>
              <a:ext cx="1262" cy="4"/>
            </a:xfrm>
            <a:prstGeom prst="line">
              <a:avLst/>
            </a:prstGeom>
            <a:ln w="38100" cap="flat" cmpd="sng">
              <a:solidFill>
                <a:srgbClr val="000000"/>
              </a:solidFill>
              <a:prstDash val="solid"/>
              <a:headEnd type="none" w="med" len="med"/>
              <a:tailEnd type="none" w="med" len="med"/>
            </a:ln>
          </p:spPr>
        </p:sp>
        <p:sp>
          <p:nvSpPr>
            <p:cNvPr id="31756" name="Freeform 11"/>
            <p:cNvSpPr/>
            <p:nvPr/>
          </p:nvSpPr>
          <p:spPr>
            <a:xfrm>
              <a:off x="1814" y="1830"/>
              <a:ext cx="178" cy="120"/>
            </a:xfrm>
            <a:custGeom>
              <a:avLst/>
              <a:gdLst>
                <a:gd name="txL" fmla="*/ 0 w 178"/>
                <a:gd name="txT" fmla="*/ 0 h 120"/>
                <a:gd name="txR" fmla="*/ 178 w 178"/>
                <a:gd name="txB" fmla="*/ 120 h 120"/>
              </a:gdLst>
              <a:ahLst/>
              <a:cxnLst>
                <a:cxn ang="0">
                  <a:pos x="0" y="0"/>
                </a:cxn>
                <a:cxn ang="0">
                  <a:pos x="178" y="61"/>
                </a:cxn>
                <a:cxn ang="0">
                  <a:pos x="0" y="120"/>
                </a:cxn>
                <a:cxn ang="0">
                  <a:pos x="0" y="0"/>
                </a:cxn>
              </a:cxnLst>
              <a:rect l="txL" t="txT" r="txR" b="txB"/>
              <a:pathLst>
                <a:path w="178" h="120">
                  <a:moveTo>
                    <a:pt x="0" y="0"/>
                  </a:moveTo>
                  <a:lnTo>
                    <a:pt x="178" y="61"/>
                  </a:lnTo>
                  <a:lnTo>
                    <a:pt x="0" y="120"/>
                  </a:lnTo>
                  <a:lnTo>
                    <a:pt x="0" y="0"/>
                  </a:lnTo>
                  <a:close/>
                </a:path>
              </a:pathLst>
            </a:custGeom>
            <a:solidFill>
              <a:srgbClr val="000000">
                <a:alpha val="100000"/>
              </a:srgbClr>
            </a:solidFill>
            <a:ln w="9525">
              <a:noFill/>
            </a:ln>
          </p:spPr>
          <p:txBody>
            <a:bodyPr/>
            <a:p>
              <a:endParaRPr lang="zh-CN" altLang="en-US"/>
            </a:p>
          </p:txBody>
        </p:sp>
        <p:sp>
          <p:nvSpPr>
            <p:cNvPr id="31757" name="Line 12"/>
            <p:cNvSpPr/>
            <p:nvPr/>
          </p:nvSpPr>
          <p:spPr>
            <a:xfrm>
              <a:off x="2880" y="1887"/>
              <a:ext cx="1452" cy="0"/>
            </a:xfrm>
            <a:prstGeom prst="line">
              <a:avLst/>
            </a:prstGeom>
            <a:ln w="38100" cap="flat" cmpd="sng">
              <a:solidFill>
                <a:srgbClr val="000000"/>
              </a:solidFill>
              <a:prstDash val="solid"/>
              <a:headEnd type="none" w="med" len="med"/>
              <a:tailEnd type="none" w="med" len="med"/>
            </a:ln>
          </p:spPr>
        </p:sp>
        <p:sp>
          <p:nvSpPr>
            <p:cNvPr id="31758" name="Freeform 13"/>
            <p:cNvSpPr/>
            <p:nvPr/>
          </p:nvSpPr>
          <p:spPr>
            <a:xfrm>
              <a:off x="4332" y="1830"/>
              <a:ext cx="178" cy="120"/>
            </a:xfrm>
            <a:custGeom>
              <a:avLst/>
              <a:gdLst>
                <a:gd name="txL" fmla="*/ 0 w 178"/>
                <a:gd name="txT" fmla="*/ 0 h 120"/>
                <a:gd name="txR" fmla="*/ 178 w 178"/>
                <a:gd name="txB" fmla="*/ 120 h 120"/>
              </a:gdLst>
              <a:ahLst/>
              <a:cxnLst>
                <a:cxn ang="0">
                  <a:pos x="0" y="0"/>
                </a:cxn>
                <a:cxn ang="0">
                  <a:pos x="178" y="61"/>
                </a:cxn>
                <a:cxn ang="0">
                  <a:pos x="0" y="120"/>
                </a:cxn>
                <a:cxn ang="0">
                  <a:pos x="0" y="0"/>
                </a:cxn>
              </a:cxnLst>
              <a:rect l="txL" t="txT" r="txR" b="txB"/>
              <a:pathLst>
                <a:path w="178" h="120">
                  <a:moveTo>
                    <a:pt x="0" y="0"/>
                  </a:moveTo>
                  <a:lnTo>
                    <a:pt x="178" y="61"/>
                  </a:lnTo>
                  <a:lnTo>
                    <a:pt x="0" y="120"/>
                  </a:lnTo>
                  <a:lnTo>
                    <a:pt x="0" y="0"/>
                  </a:lnTo>
                  <a:close/>
                </a:path>
              </a:pathLst>
            </a:custGeom>
            <a:solidFill>
              <a:srgbClr val="000000">
                <a:alpha val="100000"/>
              </a:srgbClr>
            </a:solidFill>
            <a:ln w="9525">
              <a:noFill/>
            </a:ln>
          </p:spPr>
          <p:txBody>
            <a:bodyPr/>
            <a:p>
              <a:endParaRPr lang="zh-CN" altLang="en-US"/>
            </a:p>
          </p:txBody>
        </p:sp>
        <p:sp>
          <p:nvSpPr>
            <p:cNvPr id="31759" name="Line 14"/>
            <p:cNvSpPr/>
            <p:nvPr/>
          </p:nvSpPr>
          <p:spPr>
            <a:xfrm flipV="1">
              <a:off x="612" y="3289"/>
              <a:ext cx="1546" cy="4"/>
            </a:xfrm>
            <a:prstGeom prst="line">
              <a:avLst/>
            </a:prstGeom>
            <a:ln w="38100" cap="flat" cmpd="sng">
              <a:solidFill>
                <a:srgbClr val="000000"/>
              </a:solidFill>
              <a:prstDash val="solid"/>
              <a:headEnd type="none" w="med" len="med"/>
              <a:tailEnd type="none" w="med" len="med"/>
            </a:ln>
          </p:spPr>
        </p:sp>
        <p:sp>
          <p:nvSpPr>
            <p:cNvPr id="31760" name="Freeform 15"/>
            <p:cNvSpPr/>
            <p:nvPr/>
          </p:nvSpPr>
          <p:spPr>
            <a:xfrm>
              <a:off x="2143" y="3239"/>
              <a:ext cx="178" cy="119"/>
            </a:xfrm>
            <a:custGeom>
              <a:avLst/>
              <a:gdLst>
                <a:gd name="txL" fmla="*/ 0 w 178"/>
                <a:gd name="txT" fmla="*/ 0 h 119"/>
                <a:gd name="txR" fmla="*/ 178 w 178"/>
                <a:gd name="txB" fmla="*/ 119 h 119"/>
              </a:gdLst>
              <a:ahLst/>
              <a:cxnLst>
                <a:cxn ang="0">
                  <a:pos x="0" y="0"/>
                </a:cxn>
                <a:cxn ang="0">
                  <a:pos x="178" y="60"/>
                </a:cxn>
                <a:cxn ang="0">
                  <a:pos x="0" y="119"/>
                </a:cxn>
                <a:cxn ang="0">
                  <a:pos x="0" y="0"/>
                </a:cxn>
              </a:cxnLst>
              <a:rect l="txL" t="txT" r="txR" b="txB"/>
              <a:pathLst>
                <a:path w="178" h="119">
                  <a:moveTo>
                    <a:pt x="0" y="0"/>
                  </a:moveTo>
                  <a:lnTo>
                    <a:pt x="178" y="60"/>
                  </a:lnTo>
                  <a:lnTo>
                    <a:pt x="0" y="119"/>
                  </a:lnTo>
                  <a:lnTo>
                    <a:pt x="0" y="0"/>
                  </a:lnTo>
                  <a:close/>
                </a:path>
              </a:pathLst>
            </a:custGeom>
            <a:solidFill>
              <a:srgbClr val="000000">
                <a:alpha val="100000"/>
              </a:srgbClr>
            </a:solidFill>
            <a:ln w="9525">
              <a:noFill/>
            </a:ln>
          </p:spPr>
          <p:txBody>
            <a:bodyPr/>
            <a:p>
              <a:endParaRPr lang="zh-CN" altLang="en-US"/>
            </a:p>
          </p:txBody>
        </p:sp>
        <p:sp>
          <p:nvSpPr>
            <p:cNvPr id="31761" name="Line 16"/>
            <p:cNvSpPr/>
            <p:nvPr/>
          </p:nvSpPr>
          <p:spPr>
            <a:xfrm flipV="1">
              <a:off x="2608" y="3293"/>
              <a:ext cx="1815" cy="1"/>
            </a:xfrm>
            <a:prstGeom prst="line">
              <a:avLst/>
            </a:prstGeom>
            <a:ln w="38100" cap="flat" cmpd="sng">
              <a:solidFill>
                <a:srgbClr val="000000"/>
              </a:solidFill>
              <a:prstDash val="solid"/>
              <a:headEnd type="none" w="med" len="med"/>
              <a:tailEnd type="none" w="med" len="med"/>
            </a:ln>
          </p:spPr>
        </p:sp>
        <p:sp>
          <p:nvSpPr>
            <p:cNvPr id="31762" name="Freeform 17"/>
            <p:cNvSpPr/>
            <p:nvPr/>
          </p:nvSpPr>
          <p:spPr>
            <a:xfrm>
              <a:off x="4377" y="3239"/>
              <a:ext cx="178" cy="119"/>
            </a:xfrm>
            <a:custGeom>
              <a:avLst/>
              <a:gdLst>
                <a:gd name="txL" fmla="*/ 0 w 178"/>
                <a:gd name="txT" fmla="*/ 0 h 119"/>
                <a:gd name="txR" fmla="*/ 178 w 178"/>
                <a:gd name="txB" fmla="*/ 119 h 119"/>
              </a:gdLst>
              <a:ahLst/>
              <a:cxnLst>
                <a:cxn ang="0">
                  <a:pos x="0" y="0"/>
                </a:cxn>
                <a:cxn ang="0">
                  <a:pos x="178" y="60"/>
                </a:cxn>
                <a:cxn ang="0">
                  <a:pos x="0" y="119"/>
                </a:cxn>
                <a:cxn ang="0">
                  <a:pos x="0" y="0"/>
                </a:cxn>
              </a:cxnLst>
              <a:rect l="txL" t="txT" r="txR" b="txB"/>
              <a:pathLst>
                <a:path w="178" h="119">
                  <a:moveTo>
                    <a:pt x="0" y="0"/>
                  </a:moveTo>
                  <a:lnTo>
                    <a:pt x="178" y="60"/>
                  </a:lnTo>
                  <a:lnTo>
                    <a:pt x="0" y="119"/>
                  </a:lnTo>
                  <a:lnTo>
                    <a:pt x="0" y="0"/>
                  </a:lnTo>
                  <a:close/>
                </a:path>
              </a:pathLst>
            </a:custGeom>
            <a:solidFill>
              <a:srgbClr val="000000">
                <a:alpha val="100000"/>
              </a:srgbClr>
            </a:solidFill>
            <a:ln w="9525">
              <a:noFill/>
            </a:ln>
          </p:spPr>
          <p:txBody>
            <a:bodyPr/>
            <a:p>
              <a:endParaRPr lang="zh-CN" altLang="en-US"/>
            </a:p>
          </p:txBody>
        </p:sp>
        <p:sp>
          <p:nvSpPr>
            <p:cNvPr id="31763" name="Rectangle 18"/>
            <p:cNvSpPr/>
            <p:nvPr/>
          </p:nvSpPr>
          <p:spPr>
            <a:xfrm>
              <a:off x="671" y="1515"/>
              <a:ext cx="1028" cy="307"/>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lnSpc>
                  <a:spcPct val="100000"/>
                </a:lnSpc>
                <a:spcBef>
                  <a:spcPct val="0"/>
                </a:spcBef>
                <a:buClrTx/>
                <a:buSzTx/>
                <a:buFontTx/>
                <a:buNone/>
              </a:pPr>
              <a:r>
                <a:rPr lang="zh-CN" altLang="en-US" b="1" dirty="0">
                  <a:solidFill>
                    <a:schemeClr val="tx1">
                      <a:lumMod val="75000"/>
                      <a:lumOff val="25000"/>
                    </a:schemeClr>
                  </a:solidFill>
                  <a:latin typeface="宋体" pitchFamily="2" charset="-122"/>
                  <a:ea typeface="黑体" pitchFamily="49" charset="-122"/>
                </a:rPr>
                <a:t>测试准备</a:t>
              </a:r>
              <a:endParaRPr lang="zh-CN" altLang="en-US" b="1" dirty="0">
                <a:solidFill>
                  <a:schemeClr val="tx1">
                    <a:lumMod val="75000"/>
                    <a:lumOff val="25000"/>
                  </a:schemeClr>
                </a:solidFill>
                <a:latin typeface="宋体" pitchFamily="2" charset="-122"/>
                <a:ea typeface="黑体" pitchFamily="49" charset="-122"/>
              </a:endParaRPr>
            </a:p>
          </p:txBody>
        </p:sp>
        <p:sp>
          <p:nvSpPr>
            <p:cNvPr id="31764" name="Rectangle 19"/>
            <p:cNvSpPr/>
            <p:nvPr/>
          </p:nvSpPr>
          <p:spPr>
            <a:xfrm>
              <a:off x="3196" y="1480"/>
              <a:ext cx="1028" cy="307"/>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lnSpc>
                  <a:spcPct val="100000"/>
                </a:lnSpc>
                <a:spcBef>
                  <a:spcPct val="0"/>
                </a:spcBef>
                <a:buClrTx/>
                <a:buSzTx/>
                <a:buFontTx/>
                <a:buNone/>
              </a:pPr>
              <a:r>
                <a:rPr lang="zh-CN" altLang="en-US" b="1" dirty="0">
                  <a:solidFill>
                    <a:schemeClr val="tx1">
                      <a:lumMod val="75000"/>
                      <a:lumOff val="25000"/>
                    </a:schemeClr>
                  </a:solidFill>
                  <a:latin typeface="宋体" pitchFamily="2" charset="-122"/>
                  <a:ea typeface="黑体" pitchFamily="49" charset="-122"/>
                </a:rPr>
                <a:t>测试执行</a:t>
              </a:r>
              <a:endParaRPr lang="zh-CN" altLang="en-US" b="1" dirty="0">
                <a:solidFill>
                  <a:schemeClr val="tx1">
                    <a:lumMod val="75000"/>
                    <a:lumOff val="25000"/>
                  </a:schemeClr>
                </a:solidFill>
                <a:latin typeface="宋体" pitchFamily="2" charset="-122"/>
                <a:ea typeface="黑体" pitchFamily="49" charset="-122"/>
              </a:endParaRPr>
            </a:p>
          </p:txBody>
        </p:sp>
        <p:sp>
          <p:nvSpPr>
            <p:cNvPr id="31765" name="Rectangle 20"/>
            <p:cNvSpPr/>
            <p:nvPr/>
          </p:nvSpPr>
          <p:spPr>
            <a:xfrm>
              <a:off x="4511" y="1706"/>
              <a:ext cx="1028" cy="307"/>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lnSpc>
                  <a:spcPct val="100000"/>
                </a:lnSpc>
                <a:spcBef>
                  <a:spcPct val="0"/>
                </a:spcBef>
                <a:buClrTx/>
                <a:buSzTx/>
                <a:buFontTx/>
                <a:buNone/>
              </a:pPr>
              <a:r>
                <a:rPr lang="zh-CN" altLang="en-US" b="1" dirty="0">
                  <a:solidFill>
                    <a:schemeClr val="accent1">
                      <a:lumMod val="75000"/>
                    </a:schemeClr>
                  </a:solidFill>
                  <a:latin typeface="宋体" pitchFamily="2" charset="-122"/>
                  <a:ea typeface="黑体" pitchFamily="49" charset="-122"/>
                </a:rPr>
                <a:t>测试流程</a:t>
              </a:r>
              <a:endParaRPr lang="zh-CN" altLang="en-US" b="1" dirty="0">
                <a:solidFill>
                  <a:schemeClr val="accent1">
                    <a:lumMod val="75000"/>
                  </a:schemeClr>
                </a:solidFill>
                <a:latin typeface="宋体" pitchFamily="2" charset="-122"/>
                <a:ea typeface="黑体" pitchFamily="49" charset="-122"/>
              </a:endParaRPr>
            </a:p>
          </p:txBody>
        </p:sp>
        <p:sp>
          <p:nvSpPr>
            <p:cNvPr id="31766" name="Rectangle 21"/>
            <p:cNvSpPr/>
            <p:nvPr/>
          </p:nvSpPr>
          <p:spPr>
            <a:xfrm>
              <a:off x="4556" y="3067"/>
              <a:ext cx="1028" cy="307"/>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lnSpc>
                  <a:spcPct val="100000"/>
                </a:lnSpc>
                <a:spcBef>
                  <a:spcPct val="0"/>
                </a:spcBef>
                <a:buClrTx/>
                <a:buSzTx/>
                <a:buFontTx/>
                <a:buNone/>
              </a:pPr>
              <a:r>
                <a:rPr lang="zh-CN" altLang="en-US" b="1" dirty="0">
                  <a:solidFill>
                    <a:schemeClr val="accent1">
                      <a:lumMod val="75000"/>
                    </a:schemeClr>
                  </a:solidFill>
                  <a:latin typeface="宋体" pitchFamily="2" charset="-122"/>
                  <a:ea typeface="黑体" pitchFamily="49" charset="-122"/>
                </a:rPr>
                <a:t>其他流程</a:t>
              </a:r>
              <a:endParaRPr lang="zh-CN" altLang="en-US" b="1" dirty="0">
                <a:solidFill>
                  <a:schemeClr val="accent1">
                    <a:lumMod val="75000"/>
                  </a:schemeClr>
                </a:solidFill>
                <a:latin typeface="宋体" pitchFamily="2" charset="-122"/>
                <a:ea typeface="黑体" pitchFamily="49" charset="-122"/>
              </a:endParaRPr>
            </a:p>
          </p:txBody>
        </p:sp>
        <p:sp>
          <p:nvSpPr>
            <p:cNvPr id="31767" name="Rectangle 22"/>
            <p:cNvSpPr/>
            <p:nvPr/>
          </p:nvSpPr>
          <p:spPr>
            <a:xfrm>
              <a:off x="1880" y="1071"/>
              <a:ext cx="1285" cy="307"/>
            </a:xfrm>
            <a:prstGeom prst="rect">
              <a:avLst/>
            </a:prstGeom>
            <a:noFill/>
            <a:ln w="9525">
              <a:noFill/>
            </a:ln>
          </p:spPr>
          <p:txBody>
            <a:bodyPr wrap="none" lIns="0" tIns="0" rIns="0" bIns="0">
              <a:spAutoFit/>
            </a:bodyPr>
            <a:lstStyle>
              <a:lvl1pPr marL="342900" indent="-342900" algn="l" rtl="0" eaLnBrk="0" fontAlgn="base" hangingPunct="0">
                <a:lnSpc>
                  <a:spcPct val="120000"/>
                </a:lnSpc>
                <a:spcBef>
                  <a:spcPct val="20000"/>
                </a:spcBef>
                <a:spcAft>
                  <a:spcPct val="0"/>
                </a:spcAft>
                <a:buClr>
                  <a:srgbClr val="FF6600"/>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folHlink"/>
                </a:buClr>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009900"/>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lnSpc>
                  <a:spcPct val="100000"/>
                </a:lnSpc>
                <a:spcBef>
                  <a:spcPct val="0"/>
                </a:spcBef>
                <a:buClrTx/>
                <a:buSzTx/>
                <a:buFontTx/>
                <a:buNone/>
              </a:pPr>
              <a:r>
                <a:rPr lang="zh-CN" altLang="en-US" b="1" dirty="0">
                  <a:solidFill>
                    <a:schemeClr val="tx1">
                      <a:lumMod val="75000"/>
                      <a:lumOff val="25000"/>
                    </a:schemeClr>
                  </a:solidFill>
                  <a:latin typeface="宋体" pitchFamily="2" charset="-122"/>
                  <a:ea typeface="黑体" pitchFamily="49" charset="-122"/>
                </a:rPr>
                <a:t>测试就绪点</a:t>
              </a:r>
              <a:endParaRPr lang="zh-CN" altLang="en-US" b="1" dirty="0">
                <a:solidFill>
                  <a:schemeClr val="tx1">
                    <a:lumMod val="75000"/>
                    <a:lumOff val="25000"/>
                  </a:schemeClr>
                </a:solidFill>
                <a:latin typeface="宋体" pitchFamily="2" charset="-122"/>
                <a:ea typeface="黑体" pitchFamily="49" charset="-122"/>
              </a:endParaRPr>
            </a:p>
          </p:txBody>
        </p:sp>
      </p:grpSp>
    </p:spTree>
  </p:cSld>
  <p:clrMapOvr>
    <a:masterClrMapping/>
  </p:clrMapOvr>
  <p:transition advTm="36034"/>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Rectangle 3"/>
          <p:cNvSpPr>
            <a:spLocks noGrp="1" noRot="1"/>
          </p:cNvSpPr>
          <p:nvPr>
            <p:ph idx="1"/>
          </p:nvPr>
        </p:nvSpPr>
        <p:spPr>
          <a:xfrm>
            <a:off x="2105660" y="1450975"/>
            <a:ext cx="7921625" cy="576580"/>
          </a:xfrm>
        </p:spPr>
        <p:txBody>
          <a:bodyPr vert="horz" wrap="square" lIns="91440" tIns="45720" rIns="91440" bIns="45720" anchor="t" anchorCtr="0"/>
          <a:p>
            <a:pPr marL="0" indent="0" eaLnBrk="1" hangingPunct="1">
              <a:spcAft>
                <a:spcPts val="600"/>
              </a:spcAft>
              <a:buNone/>
            </a:pPr>
            <a:r>
              <a:rPr b="1" dirty="0">
                <a:solidFill>
                  <a:schemeClr val="accent1">
                    <a:lumMod val="75000"/>
                  </a:schemeClr>
                </a:solidFill>
                <a:latin typeface="微软雅黑" charset="0"/>
                <a:ea typeface="微软雅黑" charset="0"/>
                <a:cs typeface="微软雅黑" charset="0"/>
              </a:rPr>
              <a:t>H模型充分地体现了测试过程。H模型说明:</a:t>
            </a:r>
            <a:endParaRPr b="1" dirty="0">
              <a:solidFill>
                <a:schemeClr val="accent1">
                  <a:lumMod val="75000"/>
                </a:schemeClr>
              </a:solidFill>
              <a:latin typeface="微软雅黑" charset="0"/>
              <a:ea typeface="微软雅黑" charset="0"/>
              <a:cs typeface="微软雅黑" charset="0"/>
            </a:endParaRPr>
          </a:p>
        </p:txBody>
      </p:sp>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H</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2027555"/>
            <a:ext cx="7882255" cy="3489325"/>
          </a:xfrm>
          <a:prstGeom prst="rect">
            <a:avLst/>
          </a:prstGeom>
          <a:noFill/>
        </p:spPr>
        <p:txBody>
          <a:bodyPr wrap="square" rtlCol="0" anchor="t">
            <a:spAutoFit/>
          </a:bodyPr>
          <a:p>
            <a:pPr marL="800100" lvl="1" indent="-342900" eaLnBrk="1" hangingPunct="1">
              <a:lnSpc>
                <a:spcPct val="170000"/>
              </a:lnSpc>
              <a:buFont typeface="Arial" panose="020B0704020202020204" pitchFamily="34" charset="0"/>
              <a:buChar char="•"/>
            </a:pPr>
            <a:r>
              <a:rPr lang="zh-CN" altLang="en-US" sz="2600" dirty="0">
                <a:latin typeface="微软雅黑" charset="0"/>
                <a:ea typeface="微软雅黑" charset="0"/>
                <a:cs typeface="微软雅黑" charset="0"/>
                <a:sym typeface="+mn-ea"/>
              </a:rPr>
              <a:t>软件测试不仅仅指测试的执行, 还包括很多其他的活动。</a:t>
            </a:r>
            <a:endParaRPr lang="zh-CN" altLang="en-US" sz="2600" dirty="0">
              <a:latin typeface="微软雅黑" charset="0"/>
              <a:ea typeface="微软雅黑" charset="0"/>
              <a:cs typeface="微软雅黑" charset="0"/>
              <a:sym typeface="+mn-ea"/>
            </a:endParaRPr>
          </a:p>
          <a:p>
            <a:pPr marL="800100" lvl="1" indent="-342900" eaLnBrk="1" hangingPunct="1">
              <a:lnSpc>
                <a:spcPct val="170000"/>
              </a:lnSpc>
              <a:buFont typeface="Arial" panose="020B0704020202020204" pitchFamily="34" charset="0"/>
              <a:buChar char="•"/>
            </a:pPr>
            <a:r>
              <a:rPr lang="zh-CN" altLang="en-US" sz="2600" dirty="0">
                <a:latin typeface="微软雅黑" charset="0"/>
                <a:ea typeface="微软雅黑" charset="0"/>
                <a:cs typeface="微软雅黑" charset="0"/>
                <a:sym typeface="+mn-ea"/>
              </a:rPr>
              <a:t>软件测试是一个独立的流程, 贯穿产品的整个开发周期, 与其它流程并发进行。</a:t>
            </a:r>
            <a:endParaRPr lang="zh-CN" altLang="en-US" sz="2600" dirty="0">
              <a:latin typeface="微软雅黑" charset="0"/>
              <a:ea typeface="微软雅黑" charset="0"/>
              <a:cs typeface="微软雅黑" charset="0"/>
              <a:sym typeface="+mn-ea"/>
            </a:endParaRPr>
          </a:p>
          <a:p>
            <a:pPr marL="800100" lvl="1" indent="-342900" eaLnBrk="1" hangingPunct="1">
              <a:lnSpc>
                <a:spcPct val="170000"/>
              </a:lnSpc>
              <a:buFont typeface="Arial" panose="020B0704020202020204" pitchFamily="34" charset="0"/>
              <a:buChar char="•"/>
            </a:pPr>
            <a:r>
              <a:rPr lang="zh-CN" altLang="en-US" sz="2600" dirty="0">
                <a:latin typeface="微软雅黑" charset="0"/>
                <a:ea typeface="微软雅黑" charset="0"/>
                <a:cs typeface="微软雅黑" charset="0"/>
                <a:sym typeface="+mn-ea"/>
              </a:rPr>
              <a:t>软件测试要尽早准备, 尽早执行。</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157543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教材和参考</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矩形 3"/>
          <p:cNvSpPr/>
          <p:nvPr/>
        </p:nvSpPr>
        <p:spPr>
          <a:xfrm>
            <a:off x="2334895" y="1000760"/>
            <a:ext cx="6934200" cy="737235"/>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2800">
                <a:latin typeface="微软雅黑" charset="-122"/>
                <a:ea typeface="微软雅黑" charset="-122"/>
                <a:sym typeface="+mn-ea"/>
              </a:rPr>
              <a:t>课程使用</a:t>
            </a:r>
            <a:r>
              <a:rPr lang="zh-CN" altLang="en-US" sz="2800">
                <a:latin typeface="微软雅黑" charset="-122"/>
                <a:ea typeface="微软雅黑" charset="-122"/>
                <a:sym typeface="+mn-ea"/>
              </a:rPr>
              <a:t>教材</a:t>
            </a:r>
            <a:endParaRPr lang="zh-CN" altLang="en-US" sz="2800">
              <a:latin typeface="微软雅黑" charset="-122"/>
              <a:ea typeface="微软雅黑" charset="-122"/>
              <a:sym typeface="+mn-ea"/>
            </a:endParaRPr>
          </a:p>
        </p:txBody>
      </p:sp>
      <p:sp>
        <p:nvSpPr>
          <p:cNvPr id="7" name="燕尾形 6"/>
          <p:cNvSpPr/>
          <p:nvPr/>
        </p:nvSpPr>
        <p:spPr>
          <a:xfrm>
            <a:off x="1822450" y="122999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pic>
        <p:nvPicPr>
          <p:cNvPr id="5" name="图片 4" descr="课本图片"/>
          <p:cNvPicPr>
            <a:picLocks noChangeAspect="1"/>
          </p:cNvPicPr>
          <p:nvPr/>
        </p:nvPicPr>
        <p:blipFill>
          <a:blip r:embed="rId1"/>
          <a:stretch>
            <a:fillRect/>
          </a:stretch>
        </p:blipFill>
        <p:spPr>
          <a:xfrm>
            <a:off x="3915410" y="1737995"/>
            <a:ext cx="3986530" cy="5032375"/>
          </a:xfrm>
          <a:prstGeom prst="rect">
            <a:avLst/>
          </a:prstGeom>
        </p:spPr>
      </p:pic>
    </p:spTree>
  </p:cSld>
  <p:clrMapOvr>
    <a:masterClrMapping/>
  </p:clrMapOvr>
  <p:transition advTm="36034"/>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X</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aphicFrame>
        <p:nvGraphicFramePr>
          <p:cNvPr id="29700" name="Object 4"/>
          <p:cNvGraphicFramePr>
            <a:graphicFrameLocks noChangeAspect="1"/>
          </p:cNvGraphicFramePr>
          <p:nvPr/>
        </p:nvGraphicFramePr>
        <p:xfrm>
          <a:off x="2371090" y="791528"/>
          <a:ext cx="6553200" cy="5732462"/>
        </p:xfrm>
        <a:graphic>
          <a:graphicData uri="http://schemas.openxmlformats.org/presentationml/2006/ole">
            <mc:AlternateContent xmlns:mc="http://schemas.openxmlformats.org/markup-compatibility/2006">
              <mc:Choice xmlns:v="urn:schemas-microsoft-com:vml" Requires="v">
                <p:oleObj spid="_x0000_s3076" name="" r:id="rId1" imgW="4597400" imgH="4081145" progId="Visio.Drawing.11">
                  <p:embed/>
                </p:oleObj>
              </mc:Choice>
              <mc:Fallback>
                <p:oleObj name="" r:id="rId1" imgW="4597400" imgH="4081145" progId="Visio.Drawing.11">
                  <p:embed/>
                  <p:pic>
                    <p:nvPicPr>
                      <p:cNvPr id="0" name="图片 3075"/>
                      <p:cNvPicPr/>
                      <p:nvPr/>
                    </p:nvPicPr>
                    <p:blipFill>
                      <a:blip r:embed="rId2"/>
                      <a:stretch>
                        <a:fillRect/>
                      </a:stretch>
                    </p:blipFill>
                    <p:spPr>
                      <a:xfrm>
                        <a:off x="2371090" y="791528"/>
                        <a:ext cx="6553200" cy="5732462"/>
                      </a:xfrm>
                      <a:prstGeom prst="rect">
                        <a:avLst/>
                      </a:prstGeom>
                      <a:noFill/>
                      <a:ln w="38100">
                        <a:noFill/>
                        <a:miter/>
                      </a:ln>
                    </p:spPr>
                  </p:pic>
                </p:oleObj>
              </mc:Fallback>
            </mc:AlternateContent>
          </a:graphicData>
        </a:graphic>
      </p:graphicFrame>
    </p:spTree>
  </p:cSld>
  <p:clrMapOvr>
    <a:masterClrMapping/>
  </p:clrMapOvr>
  <p:transition advTm="36034"/>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X</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1285875"/>
            <a:ext cx="7774940" cy="2453640"/>
          </a:xfrm>
          <a:prstGeom prst="rect">
            <a:avLst/>
          </a:prstGeom>
          <a:noFill/>
        </p:spPr>
        <p:txBody>
          <a:bodyPr wrap="square" rtlCol="0" anchor="t">
            <a:spAutoFit/>
          </a:bodyPr>
          <a:p>
            <a:pPr lvl="1" indent="0" eaLnBrk="1" hangingPunct="1">
              <a:lnSpc>
                <a:spcPct val="160000"/>
              </a:lnSpc>
              <a:buFont typeface="Arial" panose="020B0704020202020204" pitchFamily="34" charset="0"/>
              <a:buNone/>
            </a:pPr>
            <a:r>
              <a:rPr lang="zh-CN" altLang="en-US" sz="2400" dirty="0">
                <a:latin typeface="微软雅黑" charset="0"/>
                <a:ea typeface="微软雅黑" charset="0"/>
                <a:cs typeface="微软雅黑" charset="0"/>
                <a:sym typeface="+mn-ea"/>
              </a:rPr>
              <a:t>左边描述的是针对单独程序片段所进行的</a:t>
            </a:r>
            <a:r>
              <a:rPr lang="zh-CN" altLang="en-US" sz="2400" u="sng" dirty="0">
                <a:latin typeface="微软雅黑" charset="0"/>
                <a:ea typeface="微软雅黑" charset="0"/>
                <a:cs typeface="微软雅黑" charset="0"/>
                <a:sym typeface="+mn-ea"/>
              </a:rPr>
              <a:t>相互分离</a:t>
            </a:r>
            <a:r>
              <a:rPr lang="zh-CN" altLang="en-US" sz="2400" dirty="0">
                <a:latin typeface="微软雅黑" charset="0"/>
                <a:ea typeface="微软雅黑" charset="0"/>
                <a:cs typeface="微软雅黑" charset="0"/>
                <a:sym typeface="+mn-ea"/>
              </a:rPr>
              <a:t>的编码和测试，此后将进行频繁的交接，通过集成最终合成为可执行的程序，然后再对这些可执行程序进行测试</a:t>
            </a:r>
            <a:endParaRPr lang="zh-CN" altLang="en-US" sz="2400" dirty="0">
              <a:latin typeface="微软雅黑" charset="0"/>
              <a:ea typeface="微软雅黑" charset="0"/>
              <a:cs typeface="微软雅黑" charset="0"/>
              <a:sym typeface="+mn-ea"/>
            </a:endParaRPr>
          </a:p>
        </p:txBody>
      </p:sp>
      <p:sp>
        <p:nvSpPr>
          <p:cNvPr id="7" name="燕尾形 6"/>
          <p:cNvSpPr/>
          <p:nvPr/>
        </p:nvSpPr>
        <p:spPr>
          <a:xfrm>
            <a:off x="200469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2" name="文本框 1"/>
          <p:cNvSpPr txBox="1"/>
          <p:nvPr/>
        </p:nvSpPr>
        <p:spPr>
          <a:xfrm>
            <a:off x="2131695" y="3820795"/>
            <a:ext cx="7787640" cy="1863090"/>
          </a:xfrm>
          <a:prstGeom prst="rect">
            <a:avLst/>
          </a:prstGeom>
          <a:noFill/>
        </p:spPr>
        <p:txBody>
          <a:bodyPr wrap="square" rtlCol="0" anchor="t">
            <a:spAutoFit/>
          </a:bodyPr>
          <a:p>
            <a:pPr lvl="1" indent="0" eaLnBrk="1" hangingPunct="1">
              <a:lnSpc>
                <a:spcPct val="160000"/>
              </a:lnSpc>
              <a:buFont typeface="Arial" panose="020B0704020202020204" pitchFamily="34" charset="0"/>
              <a:buNone/>
            </a:pPr>
            <a:r>
              <a:rPr lang="zh-CN" altLang="en-US" sz="2400" dirty="0">
                <a:latin typeface="微软雅黑" charset="0"/>
                <a:ea typeface="微软雅黑" charset="0"/>
                <a:cs typeface="微软雅黑" charset="0"/>
                <a:sym typeface="+mn-ea"/>
              </a:rPr>
              <a:t>己通过集成测试的成品可以进行封装并提交给用户，也可以作为更大规模和范围内集成的一部分。多根并行的曲线表示变更可以在各个部分发生</a:t>
            </a:r>
            <a:endParaRPr lang="zh-CN" altLang="en-US" sz="2400" dirty="0">
              <a:latin typeface="微软雅黑" charset="0"/>
              <a:ea typeface="微软雅黑" charset="0"/>
              <a:cs typeface="微软雅黑" charset="0"/>
              <a:sym typeface="+mn-ea"/>
            </a:endParaRPr>
          </a:p>
        </p:txBody>
      </p:sp>
      <p:sp>
        <p:nvSpPr>
          <p:cNvPr id="3" name="燕尾形 2"/>
          <p:cNvSpPr/>
          <p:nvPr/>
        </p:nvSpPr>
        <p:spPr>
          <a:xfrm>
            <a:off x="1991995" y="398526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X</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1285875"/>
            <a:ext cx="7914640" cy="2011045"/>
          </a:xfrm>
          <a:prstGeom prst="rect">
            <a:avLst/>
          </a:prstGeom>
          <a:noFill/>
        </p:spPr>
        <p:txBody>
          <a:bodyPr wrap="square" rtlCol="0" anchor="t">
            <a:spAutoFit/>
          </a:bodyPr>
          <a:p>
            <a:pPr lvl="1" indent="0" eaLnBrk="1" hangingPunct="1">
              <a:lnSpc>
                <a:spcPct val="160000"/>
              </a:lnSpc>
              <a:buFont typeface="Arial" panose="020B0704020202020204" pitchFamily="34" charset="0"/>
              <a:buNone/>
            </a:pPr>
            <a:r>
              <a:rPr lang="zh-CN" altLang="en-US" sz="2600" dirty="0">
                <a:latin typeface="微软雅黑" charset="0"/>
                <a:ea typeface="微软雅黑" charset="0"/>
                <a:cs typeface="微软雅黑" charset="0"/>
                <a:sym typeface="+mn-ea"/>
              </a:rPr>
              <a:t>X模型还定位了</a:t>
            </a:r>
            <a:r>
              <a:rPr lang="zh-CN" altLang="en-US" sz="2600" dirty="0">
                <a:solidFill>
                  <a:srgbClr val="FF0000"/>
                </a:solidFill>
                <a:latin typeface="微软雅黑" charset="0"/>
                <a:ea typeface="微软雅黑" charset="0"/>
                <a:cs typeface="微软雅黑" charset="0"/>
                <a:sym typeface="+mn-ea"/>
              </a:rPr>
              <a:t>探索性测试</a:t>
            </a:r>
            <a:r>
              <a:rPr lang="zh-CN" altLang="en-US" sz="2600" dirty="0">
                <a:latin typeface="微软雅黑" charset="0"/>
                <a:ea typeface="微软雅黑" charset="0"/>
                <a:cs typeface="微软雅黑" charset="0"/>
                <a:sym typeface="+mn-ea"/>
              </a:rPr>
              <a:t>，这是不进行事先计划的特殊类型的测试，给有经验的测试人员在测试计划之外发现更多的软件缺陷</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2004695" y="145034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软件测试过程模型</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对比</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graphicFrame>
        <p:nvGraphicFramePr>
          <p:cNvPr id="2" name="表格 1"/>
          <p:cNvGraphicFramePr/>
          <p:nvPr/>
        </p:nvGraphicFramePr>
        <p:xfrm>
          <a:off x="1508125" y="793115"/>
          <a:ext cx="9345295" cy="5444490"/>
        </p:xfrm>
        <a:graphic>
          <a:graphicData uri="http://schemas.openxmlformats.org/drawingml/2006/table">
            <a:tbl>
              <a:tblPr firstRow="1" bandRow="1">
                <a:tableStyleId>{5C22544A-7EE6-4342-B048-85BDC9FD1C3A}</a:tableStyleId>
              </a:tblPr>
              <a:tblGrid>
                <a:gridCol w="2141855"/>
                <a:gridCol w="7203440"/>
              </a:tblGrid>
              <a:tr h="332740">
                <a:tc>
                  <a:txBody>
                    <a:bodyPr/>
                    <a:p>
                      <a:pPr algn="ctr">
                        <a:buNone/>
                      </a:pPr>
                      <a:r>
                        <a:rPr lang="zh-CN" altLang="en-US" sz="2300">
                          <a:latin typeface="微软雅黑" charset="0"/>
                          <a:ea typeface="微软雅黑" charset="0"/>
                        </a:rPr>
                        <a:t>模型名称</a:t>
                      </a:r>
                      <a:endParaRPr lang="zh-CN" altLang="en-US" sz="2300">
                        <a:latin typeface="微软雅黑" charset="0"/>
                        <a:ea typeface="微软雅黑" charset="0"/>
                      </a:endParaRPr>
                    </a:p>
                  </a:txBody>
                  <a:tcPr anchor="ctr" anchorCtr="0"/>
                </a:tc>
                <a:tc>
                  <a:txBody>
                    <a:bodyPr/>
                    <a:p>
                      <a:pPr algn="ctr">
                        <a:buNone/>
                      </a:pPr>
                      <a:r>
                        <a:rPr lang="zh-CN" altLang="en-US" sz="2300">
                          <a:latin typeface="微软雅黑" charset="0"/>
                          <a:ea typeface="微软雅黑" charset="0"/>
                        </a:rPr>
                        <a:t>优缺点</a:t>
                      </a:r>
                      <a:endParaRPr lang="zh-CN" altLang="en-US" sz="2300">
                        <a:latin typeface="微软雅黑" charset="0"/>
                        <a:ea typeface="微软雅黑" charset="0"/>
                      </a:endParaRPr>
                    </a:p>
                  </a:txBody>
                  <a:tcPr anchor="ctr" anchorCtr="0"/>
                </a:tc>
              </a:tr>
              <a:tr h="1261745">
                <a:tc>
                  <a:txBody>
                    <a:bodyPr/>
                    <a:p>
                      <a:pPr algn="ctr">
                        <a:buNone/>
                      </a:pPr>
                      <a:r>
                        <a:rPr lang="en-US" altLang="zh-CN" sz="2200">
                          <a:latin typeface="微软雅黑" charset="0"/>
                          <a:ea typeface="微软雅黑" charset="0"/>
                          <a:cs typeface="微软雅黑" charset="0"/>
                        </a:rPr>
                        <a:t>V</a:t>
                      </a:r>
                      <a:r>
                        <a:rPr lang="zh-CN" altLang="en-US" sz="2200">
                          <a:latin typeface="微软雅黑" charset="0"/>
                          <a:ea typeface="微软雅黑" charset="0"/>
                          <a:cs typeface="微软雅黑" charset="0"/>
                        </a:rPr>
                        <a:t>模型</a:t>
                      </a:r>
                      <a:endParaRPr lang="zh-CN" altLang="en-US" sz="2200">
                        <a:latin typeface="微软雅黑" charset="0"/>
                        <a:ea typeface="微软雅黑" charset="0"/>
                        <a:cs typeface="微软雅黑" charset="0"/>
                      </a:endParaRPr>
                    </a:p>
                  </a:txBody>
                  <a:tcPr anchor="ctr" anchorCtr="0"/>
                </a:tc>
                <a:tc>
                  <a:txBody>
                    <a:bodyPr/>
                    <a:p>
                      <a:pPr>
                        <a:buNone/>
                      </a:pPr>
                      <a:r>
                        <a:rPr lang="en-US" altLang="zh-CN" sz="2400">
                          <a:latin typeface="Kaiti SC Regular" panose="02010600040101010101" charset="-122"/>
                          <a:ea typeface="Kaiti SC Regular" panose="02010600040101010101" charset="-122"/>
                          <a:cs typeface="Kaiti SC Regular" panose="02010600040101010101" charset="-122"/>
                        </a:rPr>
                        <a:t>V</a:t>
                      </a:r>
                      <a:r>
                        <a:rPr lang="zh-CN" altLang="en-US" sz="2400">
                          <a:latin typeface="Kaiti SC Regular" panose="02010600040101010101" charset="-122"/>
                          <a:ea typeface="Kaiti SC Regular" panose="02010600040101010101" charset="-122"/>
                          <a:cs typeface="Kaiti SC Regular" panose="02010600040101010101" charset="-122"/>
                        </a:rPr>
                        <a:t>模型强调了整个软件项目开发中需要经历的若干个测试级别，</a:t>
                      </a:r>
                      <a:r>
                        <a:rPr lang="zh-CN" altLang="en-US" sz="2400" u="sng">
                          <a:latin typeface="Kaiti SC Regular" panose="02010600040101010101" charset="-122"/>
                          <a:ea typeface="Kaiti SC Regular" panose="02010600040101010101" charset="-122"/>
                          <a:cs typeface="Kaiti SC Regular" panose="02010600040101010101" charset="-122"/>
                        </a:rPr>
                        <a:t>每个级别都与一个开发阶段相对应</a:t>
                      </a:r>
                      <a:r>
                        <a:rPr lang="zh-CN" altLang="en-US" sz="2400">
                          <a:latin typeface="Kaiti SC Regular" panose="02010600040101010101" charset="-122"/>
                          <a:ea typeface="Kaiti SC Regular" panose="02010600040101010101" charset="-122"/>
                          <a:cs typeface="Kaiti SC Regular" panose="02010600040101010101" charset="-122"/>
                        </a:rPr>
                        <a:t>，但是</a:t>
                      </a:r>
                      <a:r>
                        <a:rPr lang="en-US" altLang="zh-CN" sz="2400">
                          <a:latin typeface="Kaiti SC Regular" panose="02010600040101010101" charset="-122"/>
                          <a:ea typeface="Kaiti SC Regular" panose="02010600040101010101" charset="-122"/>
                          <a:cs typeface="Kaiti SC Regular" panose="02010600040101010101" charset="-122"/>
                        </a:rPr>
                        <a:t>V</a:t>
                      </a:r>
                      <a:r>
                        <a:rPr lang="zh-CN" altLang="en-US" sz="2400">
                          <a:latin typeface="Kaiti SC Regular" panose="02010600040101010101" charset="-122"/>
                          <a:ea typeface="Kaiti SC Regular" panose="02010600040101010101" charset="-122"/>
                          <a:cs typeface="Kaiti SC Regular" panose="02010600040101010101" charset="-122"/>
                        </a:rPr>
                        <a:t>模型没有明确指出应该对需求、设计进行测试。</a:t>
                      </a:r>
                      <a:endParaRPr lang="zh-CN" altLang="en-US" sz="2400">
                        <a:latin typeface="Kaiti SC Regular" panose="02010600040101010101" charset="-122"/>
                        <a:ea typeface="Kaiti SC Regular" panose="02010600040101010101" charset="-122"/>
                        <a:cs typeface="Kaiti SC Regular" panose="02010600040101010101" charset="-122"/>
                      </a:endParaRPr>
                    </a:p>
                  </a:txBody>
                  <a:tcPr/>
                </a:tc>
              </a:tr>
              <a:tr h="997585">
                <a:tc>
                  <a:txBody>
                    <a:bodyPr/>
                    <a:p>
                      <a:pPr algn="ctr">
                        <a:buNone/>
                      </a:pPr>
                      <a:r>
                        <a:rPr lang="en-US" altLang="zh-CN" sz="2200">
                          <a:latin typeface="微软雅黑" charset="0"/>
                          <a:ea typeface="微软雅黑" charset="0"/>
                          <a:cs typeface="微软雅黑" charset="0"/>
                        </a:rPr>
                        <a:t>W</a:t>
                      </a:r>
                      <a:r>
                        <a:rPr lang="zh-CN" altLang="en-US" sz="2200">
                          <a:latin typeface="微软雅黑" charset="0"/>
                          <a:ea typeface="微软雅黑" charset="0"/>
                          <a:cs typeface="微软雅黑" charset="0"/>
                        </a:rPr>
                        <a:t>模型</a:t>
                      </a:r>
                      <a:endParaRPr lang="zh-CN" altLang="en-US" sz="2200">
                        <a:latin typeface="微软雅黑" charset="0"/>
                        <a:ea typeface="微软雅黑" charset="0"/>
                        <a:cs typeface="微软雅黑" charset="0"/>
                      </a:endParaRPr>
                    </a:p>
                  </a:txBody>
                  <a:tcPr anchor="ctr" anchorCtr="0"/>
                </a:tc>
                <a:tc>
                  <a:txBody>
                    <a:bodyPr/>
                    <a:p>
                      <a:pPr>
                        <a:buNone/>
                      </a:pPr>
                      <a:r>
                        <a:rPr lang="en-US" altLang="zh-CN" sz="2400">
                          <a:latin typeface="Kaiti SC Regular" panose="02010600040101010101" charset="-122"/>
                          <a:ea typeface="Kaiti SC Regular" panose="02010600040101010101" charset="-122"/>
                          <a:cs typeface="Kaiti SC Regular" panose="02010600040101010101" charset="-122"/>
                        </a:rPr>
                        <a:t>W</a:t>
                      </a:r>
                      <a:r>
                        <a:rPr lang="zh-CN" altLang="en-US" sz="2400">
                          <a:latin typeface="Kaiti SC Regular" panose="02010600040101010101" charset="-122"/>
                          <a:ea typeface="Kaiti SC Regular" panose="02010600040101010101" charset="-122"/>
                          <a:cs typeface="Kaiti SC Regular" panose="02010600040101010101" charset="-122"/>
                        </a:rPr>
                        <a:t>模型对</a:t>
                      </a:r>
                      <a:r>
                        <a:rPr lang="en-US" altLang="zh-CN" sz="2400" u="sng">
                          <a:latin typeface="Kaiti SC Regular" panose="02010600040101010101" charset="-122"/>
                          <a:ea typeface="Kaiti SC Regular" panose="02010600040101010101" charset="-122"/>
                          <a:cs typeface="Kaiti SC Regular" panose="02010600040101010101" charset="-122"/>
                        </a:rPr>
                        <a:t>V</a:t>
                      </a:r>
                      <a:r>
                        <a:rPr lang="zh-CN" altLang="en-US" sz="2400" u="sng">
                          <a:latin typeface="Kaiti SC Regular" panose="02010600040101010101" charset="-122"/>
                          <a:ea typeface="Kaiti SC Regular" panose="02010600040101010101" charset="-122"/>
                          <a:cs typeface="Kaiti SC Regular" panose="02010600040101010101" charset="-122"/>
                        </a:rPr>
                        <a:t>模型进行了补充</a:t>
                      </a:r>
                      <a:r>
                        <a:rPr lang="zh-CN" altLang="en-US" sz="2400">
                          <a:latin typeface="Kaiti SC Regular" panose="02010600040101010101" charset="-122"/>
                          <a:ea typeface="Kaiti SC Regular" panose="02010600040101010101" charset="-122"/>
                          <a:cs typeface="Kaiti SC Regular" panose="02010600040101010101" charset="-122"/>
                        </a:rPr>
                        <a:t>，测试和开发可以同步进行，但是</a:t>
                      </a:r>
                      <a:r>
                        <a:rPr lang="en-US" altLang="zh-CN" sz="2400">
                          <a:latin typeface="Kaiti SC Regular" panose="02010600040101010101" charset="-122"/>
                          <a:ea typeface="Kaiti SC Regular" panose="02010600040101010101" charset="-122"/>
                          <a:cs typeface="Kaiti SC Regular" panose="02010600040101010101" charset="-122"/>
                        </a:rPr>
                        <a:t>W</a:t>
                      </a:r>
                      <a:r>
                        <a:rPr lang="zh-CN" altLang="en-US" sz="2400">
                          <a:latin typeface="Kaiti SC Regular" panose="02010600040101010101" charset="-122"/>
                          <a:ea typeface="Kaiti SC Regular" panose="02010600040101010101" charset="-122"/>
                          <a:cs typeface="Kaiti SC Regular" panose="02010600040101010101" charset="-122"/>
                        </a:rPr>
                        <a:t>模型是</a:t>
                      </a:r>
                      <a:r>
                        <a:rPr lang="zh-CN" altLang="en-US" sz="2400">
                          <a:solidFill>
                            <a:srgbClr val="BF1229"/>
                          </a:solidFill>
                          <a:latin typeface="Kaiti SC Regular" panose="02010600040101010101" charset="-122"/>
                          <a:ea typeface="Kaiti SC Regular" panose="02010600040101010101" charset="-122"/>
                          <a:cs typeface="Kaiti SC Regular" panose="02010600040101010101" charset="-122"/>
                        </a:rPr>
                        <a:t>串行</a:t>
                      </a:r>
                      <a:r>
                        <a:rPr lang="zh-CN" altLang="en-US" sz="2400">
                          <a:latin typeface="Kaiti SC Regular" panose="02010600040101010101" charset="-122"/>
                          <a:ea typeface="Kaiti SC Regular" panose="02010600040101010101" charset="-122"/>
                          <a:cs typeface="Kaiti SC Regular" panose="02010600040101010101" charset="-122"/>
                        </a:rPr>
                        <a:t>的，不支持迭代</a:t>
                      </a:r>
                      <a:r>
                        <a:rPr lang="zh-CN" altLang="en-US" sz="2400">
                          <a:latin typeface="Kaiti SC Regular" panose="02010600040101010101" charset="-122"/>
                          <a:ea typeface="Kaiti SC Regular" panose="02010600040101010101" charset="-122"/>
                          <a:cs typeface="Kaiti SC Regular" panose="02010600040101010101" charset="-122"/>
                        </a:rPr>
                        <a:t>开发</a:t>
                      </a:r>
                      <a:endParaRPr lang="zh-CN" altLang="en-US" sz="2400">
                        <a:latin typeface="Kaiti SC Regular" panose="02010600040101010101" charset="-122"/>
                        <a:ea typeface="Kaiti SC Regular" panose="02010600040101010101" charset="-122"/>
                        <a:cs typeface="Kaiti SC Regular" panose="02010600040101010101" charset="-122"/>
                      </a:endParaRPr>
                    </a:p>
                  </a:txBody>
                  <a:tcPr/>
                </a:tc>
              </a:tr>
              <a:tr h="381000">
                <a:tc>
                  <a:txBody>
                    <a:bodyPr/>
                    <a:p>
                      <a:pPr algn="ctr">
                        <a:buNone/>
                      </a:pPr>
                      <a:r>
                        <a:rPr lang="en-US" altLang="zh-CN" sz="2200">
                          <a:latin typeface="微软雅黑" charset="0"/>
                          <a:ea typeface="微软雅黑" charset="0"/>
                          <a:cs typeface="微软雅黑" charset="0"/>
                        </a:rPr>
                        <a:t>H</a:t>
                      </a:r>
                      <a:r>
                        <a:rPr lang="zh-CN" altLang="en-US" sz="2200">
                          <a:latin typeface="微软雅黑" charset="0"/>
                          <a:ea typeface="微软雅黑" charset="0"/>
                          <a:cs typeface="微软雅黑" charset="0"/>
                        </a:rPr>
                        <a:t>模型</a:t>
                      </a:r>
                      <a:endParaRPr lang="zh-CN" altLang="en-US" sz="2200">
                        <a:latin typeface="微软雅黑" charset="0"/>
                        <a:ea typeface="微软雅黑" charset="0"/>
                        <a:cs typeface="微软雅黑" charset="0"/>
                      </a:endParaRPr>
                    </a:p>
                  </a:txBody>
                  <a:tcPr anchor="ctr" anchorCtr="0"/>
                </a:tc>
                <a:tc>
                  <a:txBody>
                    <a:bodyPr/>
                    <a:p>
                      <a:pPr>
                        <a:buNone/>
                      </a:pPr>
                      <a:r>
                        <a:rPr lang="en-US" altLang="zh-CN" sz="2400">
                          <a:latin typeface="Kaiti SC Regular" panose="02010600040101010101" charset="-122"/>
                          <a:ea typeface="Kaiti SC Regular" panose="02010600040101010101" charset="-122"/>
                          <a:cs typeface="Kaiti SC Regular" panose="02010600040101010101" charset="-122"/>
                        </a:rPr>
                        <a:t>H</a:t>
                      </a:r>
                      <a:r>
                        <a:rPr lang="zh-CN" altLang="en-US" sz="2400">
                          <a:latin typeface="Kaiti SC Regular" panose="02010600040101010101" charset="-122"/>
                          <a:ea typeface="Kaiti SC Regular" panose="02010600040101010101" charset="-122"/>
                          <a:cs typeface="Kaiti SC Regular" panose="02010600040101010101" charset="-122"/>
                        </a:rPr>
                        <a:t>模型将</a:t>
                      </a:r>
                      <a:r>
                        <a:rPr lang="zh-CN" altLang="en-US" sz="2400">
                          <a:solidFill>
                            <a:srgbClr val="BF1229"/>
                          </a:solidFill>
                          <a:latin typeface="Kaiti SC Regular" panose="02010600040101010101" charset="-122"/>
                          <a:ea typeface="Kaiti SC Regular" panose="02010600040101010101" charset="-122"/>
                          <a:cs typeface="Kaiti SC Regular" panose="02010600040101010101" charset="-122"/>
                        </a:rPr>
                        <a:t>测试活动完全独立</a:t>
                      </a:r>
                      <a:r>
                        <a:rPr lang="zh-CN" altLang="en-US" sz="2400">
                          <a:solidFill>
                            <a:schemeClr val="tx1"/>
                          </a:solidFill>
                          <a:latin typeface="Kaiti SC Regular" panose="02010600040101010101" charset="-122"/>
                          <a:ea typeface="Kaiti SC Regular" panose="02010600040101010101" charset="-122"/>
                          <a:cs typeface="Kaiti SC Regular" panose="02010600040101010101" charset="-122"/>
                        </a:rPr>
                        <a:t>出来</a:t>
                      </a:r>
                      <a:r>
                        <a:rPr lang="zh-CN" altLang="en-US" sz="2400">
                          <a:latin typeface="Kaiti SC Regular" panose="02010600040101010101" charset="-122"/>
                          <a:ea typeface="Kaiti SC Regular" panose="02010600040101010101" charset="-122"/>
                          <a:cs typeface="Kaiti SC Regular" panose="02010600040101010101" charset="-122"/>
                        </a:rPr>
                        <a:t>，就每一个软件的测试细节来说，都有一个独立的操作流程，只要测试前提具备了，就可以进行测试。</a:t>
                      </a:r>
                      <a:endParaRPr lang="zh-CN" altLang="en-US" sz="2400">
                        <a:latin typeface="Kaiti SC Regular" panose="02010600040101010101" charset="-122"/>
                        <a:ea typeface="Kaiti SC Regular" panose="02010600040101010101" charset="-122"/>
                        <a:cs typeface="Kaiti SC Regular" panose="02010600040101010101" charset="-122"/>
                      </a:endParaRPr>
                    </a:p>
                  </a:txBody>
                  <a:tcPr/>
                </a:tc>
              </a:tr>
              <a:tr h="381000">
                <a:tc>
                  <a:txBody>
                    <a:bodyPr/>
                    <a:p>
                      <a:pPr algn="ctr">
                        <a:buNone/>
                      </a:pPr>
                      <a:r>
                        <a:rPr lang="en-US" altLang="zh-CN" sz="2200">
                          <a:latin typeface="微软雅黑" charset="0"/>
                          <a:ea typeface="微软雅黑" charset="0"/>
                          <a:cs typeface="微软雅黑" charset="0"/>
                        </a:rPr>
                        <a:t>X</a:t>
                      </a:r>
                      <a:r>
                        <a:rPr lang="zh-CN" altLang="en-US" sz="2200">
                          <a:latin typeface="微软雅黑" charset="0"/>
                          <a:ea typeface="微软雅黑" charset="0"/>
                          <a:cs typeface="微软雅黑" charset="0"/>
                        </a:rPr>
                        <a:t>模型</a:t>
                      </a:r>
                      <a:endParaRPr lang="zh-CN" altLang="en-US" sz="2200">
                        <a:latin typeface="微软雅黑" charset="0"/>
                        <a:ea typeface="微软雅黑" charset="0"/>
                        <a:cs typeface="微软雅黑" charset="0"/>
                      </a:endParaRPr>
                    </a:p>
                  </a:txBody>
                  <a:tcPr anchor="ctr" anchorCtr="0"/>
                </a:tc>
                <a:tc>
                  <a:txBody>
                    <a:bodyPr/>
                    <a:p>
                      <a:pPr>
                        <a:buNone/>
                      </a:pPr>
                      <a:r>
                        <a:rPr lang="en-US" altLang="zh-CN" sz="2400">
                          <a:latin typeface="Kaiti SC Regular" panose="02010600040101010101" charset="-122"/>
                          <a:ea typeface="Kaiti SC Regular" panose="02010600040101010101" charset="-122"/>
                          <a:cs typeface="Kaiti SC Regular" panose="02010600040101010101" charset="-122"/>
                        </a:rPr>
                        <a:t>X</a:t>
                      </a:r>
                      <a:r>
                        <a:rPr lang="zh-CN" altLang="en-US" sz="2400">
                          <a:latin typeface="Kaiti SC Regular" panose="02010600040101010101" charset="-122"/>
                          <a:ea typeface="Kaiti SC Regular" panose="02010600040101010101" charset="-122"/>
                          <a:cs typeface="Kaiti SC Regular" panose="02010600040101010101" charset="-122"/>
                        </a:rPr>
                        <a:t>模型体现了测试设计、测试回溯的过程，还定位了不进行事先计划的特殊类型的</a:t>
                      </a:r>
                      <a:r>
                        <a:rPr lang="zh-CN" altLang="en-US" sz="2400">
                          <a:solidFill>
                            <a:srgbClr val="BF1229"/>
                          </a:solidFill>
                          <a:latin typeface="Kaiti SC Regular" panose="02010600040101010101" charset="-122"/>
                          <a:ea typeface="Kaiti SC Regular" panose="02010600040101010101" charset="-122"/>
                          <a:cs typeface="Kaiti SC Regular" panose="02010600040101010101" charset="-122"/>
                        </a:rPr>
                        <a:t>探索性测试</a:t>
                      </a:r>
                      <a:r>
                        <a:rPr lang="zh-CN" altLang="en-US" sz="2400">
                          <a:latin typeface="Kaiti SC Regular" panose="02010600040101010101" charset="-122"/>
                          <a:ea typeface="Kaiti SC Regular" panose="02010600040101010101" charset="-122"/>
                          <a:cs typeface="Kaiti SC Regular" panose="02010600040101010101" charset="-122"/>
                        </a:rPr>
                        <a:t>，能够帮助有经验的测试人员在测试计划之外发现更多的软件错误。</a:t>
                      </a:r>
                      <a:endParaRPr lang="zh-CN" altLang="en-US" sz="2400">
                        <a:latin typeface="Kaiti SC Regular" panose="02010600040101010101" charset="-122"/>
                        <a:ea typeface="Kaiti SC Regular" panose="02010600040101010101" charset="-122"/>
                        <a:cs typeface="Kaiti SC Regular" panose="02010600040101010101" charset="-122"/>
                      </a:endParaRPr>
                    </a:p>
                  </a:txBody>
                  <a:tcP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软件测试</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过程模型</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5" name="文本框 4"/>
          <p:cNvSpPr txBox="1"/>
          <p:nvPr/>
        </p:nvSpPr>
        <p:spPr>
          <a:xfrm>
            <a:off x="2144395" y="1031875"/>
            <a:ext cx="7914640" cy="2651125"/>
          </a:xfrm>
          <a:prstGeom prst="rect">
            <a:avLst/>
          </a:prstGeom>
          <a:noFill/>
        </p:spPr>
        <p:txBody>
          <a:bodyPr wrap="square" rtlCol="0" anchor="t">
            <a:spAutoFit/>
          </a:bodyPr>
          <a:p>
            <a:pPr lvl="1" indent="0" eaLnBrk="1" hangingPunct="1">
              <a:lnSpc>
                <a:spcPct val="160000"/>
              </a:lnSpc>
              <a:buFont typeface="Arial" panose="020B0704020202020204" pitchFamily="34" charset="0"/>
              <a:buNone/>
            </a:pPr>
            <a:r>
              <a:rPr lang="zh-CN" altLang="en-US" sz="2600" dirty="0">
                <a:latin typeface="微软雅黑" charset="0"/>
                <a:ea typeface="微软雅黑" charset="0"/>
                <a:cs typeface="微软雅黑" charset="0"/>
                <a:sym typeface="+mn-ea"/>
              </a:rPr>
              <a:t>在实际测试工作中，测试人员更多的是结合</a:t>
            </a:r>
            <a:r>
              <a:rPr lang="en-US" altLang="zh-CN" sz="2600" dirty="0">
                <a:solidFill>
                  <a:srgbClr val="BF1229"/>
                </a:solidFill>
                <a:latin typeface="微软雅黑" charset="0"/>
                <a:ea typeface="微软雅黑" charset="0"/>
                <a:cs typeface="微软雅黑" charset="0"/>
                <a:sym typeface="+mn-ea"/>
              </a:rPr>
              <a:t>W</a:t>
            </a:r>
            <a:r>
              <a:rPr lang="zh-CN" altLang="en-US" sz="2600" dirty="0">
                <a:solidFill>
                  <a:srgbClr val="BF1229"/>
                </a:solidFill>
                <a:latin typeface="微软雅黑" charset="0"/>
                <a:ea typeface="微软雅黑" charset="0"/>
                <a:cs typeface="微软雅黑" charset="0"/>
                <a:sym typeface="+mn-ea"/>
              </a:rPr>
              <a:t>模型</a:t>
            </a:r>
            <a:r>
              <a:rPr lang="zh-CN" altLang="en-US" sz="2600" dirty="0">
                <a:latin typeface="微软雅黑" charset="0"/>
                <a:ea typeface="微软雅黑" charset="0"/>
                <a:cs typeface="微软雅黑" charset="0"/>
                <a:sym typeface="+mn-ea"/>
              </a:rPr>
              <a:t>与</a:t>
            </a:r>
            <a:r>
              <a:rPr lang="en-US" altLang="zh-CN" sz="2600" dirty="0">
                <a:solidFill>
                  <a:srgbClr val="BF1229"/>
                </a:solidFill>
                <a:latin typeface="微软雅黑" charset="0"/>
                <a:ea typeface="微软雅黑" charset="0"/>
                <a:cs typeface="微软雅黑" charset="0"/>
                <a:sym typeface="+mn-ea"/>
              </a:rPr>
              <a:t>H</a:t>
            </a:r>
            <a:r>
              <a:rPr lang="zh-CN" altLang="en-US" sz="2600" dirty="0">
                <a:solidFill>
                  <a:srgbClr val="BF1229"/>
                </a:solidFill>
                <a:latin typeface="微软雅黑" charset="0"/>
                <a:ea typeface="微软雅黑" charset="0"/>
                <a:cs typeface="微软雅黑" charset="0"/>
                <a:sym typeface="+mn-ea"/>
              </a:rPr>
              <a:t>模型</a:t>
            </a:r>
            <a:r>
              <a:rPr lang="zh-CN" altLang="en-US" sz="2600" dirty="0">
                <a:latin typeface="微软雅黑" charset="0"/>
                <a:ea typeface="微软雅黑" charset="0"/>
                <a:cs typeface="微软雅黑" charset="0"/>
                <a:sym typeface="+mn-ea"/>
              </a:rPr>
              <a:t>进行工作：</a:t>
            </a:r>
            <a:endParaRPr lang="zh-CN" altLang="en-US" sz="2600" dirty="0">
              <a:latin typeface="微软雅黑" charset="0"/>
              <a:ea typeface="微软雅黑" charset="0"/>
              <a:cs typeface="微软雅黑" charset="0"/>
              <a:sym typeface="+mn-ea"/>
            </a:endParaRPr>
          </a:p>
          <a:p>
            <a:pPr lvl="1" indent="0" eaLnBrk="1" hangingPunct="1">
              <a:lnSpc>
                <a:spcPct val="160000"/>
              </a:lnSpc>
              <a:buFont typeface="Arial" panose="020B0704020202020204" pitchFamily="34" charset="0"/>
              <a:buNone/>
            </a:pPr>
            <a:r>
              <a:rPr lang="zh-CN" altLang="en-US" sz="2600" dirty="0">
                <a:latin typeface="微软雅黑" charset="0"/>
                <a:ea typeface="微软雅黑" charset="0"/>
                <a:cs typeface="微软雅黑" charset="0"/>
                <a:sym typeface="+mn-ea"/>
              </a:rPr>
              <a:t>软件各个方面的测试——以</a:t>
            </a:r>
            <a:r>
              <a:rPr lang="en-US" altLang="zh-CN" sz="2600" dirty="0">
                <a:latin typeface="微软雅黑" charset="0"/>
                <a:ea typeface="微软雅黑" charset="0"/>
                <a:cs typeface="微软雅黑" charset="0"/>
                <a:sym typeface="+mn-ea"/>
              </a:rPr>
              <a:t>W</a:t>
            </a:r>
            <a:r>
              <a:rPr lang="zh-CN" altLang="en-US" sz="2600" dirty="0">
                <a:latin typeface="微软雅黑" charset="0"/>
                <a:ea typeface="微软雅黑" charset="0"/>
                <a:cs typeface="微软雅黑" charset="0"/>
                <a:sym typeface="+mn-ea"/>
              </a:rPr>
              <a:t>模型为准；</a:t>
            </a:r>
            <a:endParaRPr lang="zh-CN" altLang="en-US" sz="2600" dirty="0">
              <a:latin typeface="微软雅黑" charset="0"/>
              <a:ea typeface="微软雅黑" charset="0"/>
              <a:cs typeface="微软雅黑" charset="0"/>
              <a:sym typeface="+mn-ea"/>
            </a:endParaRPr>
          </a:p>
          <a:p>
            <a:pPr lvl="1" indent="0" eaLnBrk="1" hangingPunct="1">
              <a:lnSpc>
                <a:spcPct val="160000"/>
              </a:lnSpc>
              <a:buFont typeface="Arial" panose="020B0704020202020204" pitchFamily="34" charset="0"/>
              <a:buNone/>
            </a:pPr>
            <a:r>
              <a:rPr lang="zh-CN" altLang="en-US" sz="2600" dirty="0">
                <a:latin typeface="微软雅黑" charset="0"/>
                <a:ea typeface="微软雅黑" charset="0"/>
                <a:cs typeface="微软雅黑" charset="0"/>
                <a:sym typeface="+mn-ea"/>
              </a:rPr>
              <a:t>测试周期、测试计划和进度——以</a:t>
            </a:r>
            <a:r>
              <a:rPr lang="en-US" altLang="zh-CN" sz="2600" dirty="0">
                <a:latin typeface="微软雅黑" charset="0"/>
                <a:ea typeface="微软雅黑" charset="0"/>
                <a:cs typeface="微软雅黑" charset="0"/>
                <a:sym typeface="+mn-ea"/>
              </a:rPr>
              <a:t>H</a:t>
            </a:r>
            <a:r>
              <a:rPr lang="zh-CN" altLang="en-US" sz="2600" dirty="0">
                <a:latin typeface="微软雅黑" charset="0"/>
                <a:ea typeface="微软雅黑" charset="0"/>
                <a:cs typeface="微软雅黑" charset="0"/>
                <a:sym typeface="+mn-ea"/>
              </a:rPr>
              <a:t>模型为</a:t>
            </a:r>
            <a:r>
              <a:rPr lang="zh-CN" altLang="en-US" sz="2600" dirty="0">
                <a:latin typeface="微软雅黑" charset="0"/>
                <a:ea typeface="微软雅黑" charset="0"/>
                <a:cs typeface="微软雅黑" charset="0"/>
                <a:sym typeface="+mn-ea"/>
              </a:rPr>
              <a:t>指导。</a:t>
            </a:r>
            <a:endParaRPr lang="zh-CN" altLang="en-US" sz="2600" dirty="0">
              <a:latin typeface="微软雅黑" charset="0"/>
              <a:ea typeface="微软雅黑" charset="0"/>
              <a:cs typeface="微软雅黑" charset="0"/>
              <a:sym typeface="+mn-ea"/>
            </a:endParaRPr>
          </a:p>
        </p:txBody>
      </p:sp>
      <p:sp>
        <p:nvSpPr>
          <p:cNvPr id="7" name="燕尾形 6"/>
          <p:cNvSpPr/>
          <p:nvPr/>
        </p:nvSpPr>
        <p:spPr>
          <a:xfrm>
            <a:off x="2004695" y="130492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2" name="文本框 1"/>
          <p:cNvSpPr txBox="1"/>
          <p:nvPr/>
        </p:nvSpPr>
        <p:spPr>
          <a:xfrm>
            <a:off x="2144395" y="3923030"/>
            <a:ext cx="7914640" cy="2011045"/>
          </a:xfrm>
          <a:prstGeom prst="rect">
            <a:avLst/>
          </a:prstGeom>
          <a:noFill/>
        </p:spPr>
        <p:txBody>
          <a:bodyPr wrap="square" rtlCol="0" anchor="t">
            <a:spAutoFit/>
          </a:bodyPr>
          <a:p>
            <a:pPr lvl="1" indent="0" eaLnBrk="1" hangingPunct="1">
              <a:lnSpc>
                <a:spcPct val="160000"/>
              </a:lnSpc>
              <a:buFont typeface="Arial" panose="020B0704020202020204" pitchFamily="34" charset="0"/>
              <a:buNone/>
            </a:pPr>
            <a:r>
              <a:rPr lang="en-US" altLang="zh-CN" sz="2600" dirty="0">
                <a:latin typeface="微软雅黑" charset="0"/>
                <a:ea typeface="微软雅黑" charset="0"/>
                <a:cs typeface="微软雅黑" charset="0"/>
                <a:sym typeface="+mn-ea"/>
              </a:rPr>
              <a:t>X</a:t>
            </a:r>
            <a:r>
              <a:rPr lang="zh-CN" altLang="en-US" sz="2600" dirty="0">
                <a:latin typeface="微软雅黑" charset="0"/>
                <a:ea typeface="微软雅黑" charset="0"/>
                <a:cs typeface="微软雅黑" charset="0"/>
                <a:sym typeface="+mn-ea"/>
              </a:rPr>
              <a:t>模型更多是作为最终测试、熟练性测试的</a:t>
            </a:r>
            <a:r>
              <a:rPr lang="zh-CN" altLang="en-US" sz="2600" dirty="0">
                <a:latin typeface="微软雅黑" charset="0"/>
                <a:ea typeface="微软雅黑" charset="0"/>
                <a:cs typeface="微软雅黑" charset="0"/>
                <a:sym typeface="+mn-ea"/>
              </a:rPr>
              <a:t>模板。</a:t>
            </a:r>
            <a:endParaRPr lang="zh-CN" altLang="en-US" sz="2600" dirty="0">
              <a:latin typeface="微软雅黑" charset="0"/>
              <a:ea typeface="微软雅黑" charset="0"/>
              <a:cs typeface="微软雅黑" charset="0"/>
              <a:sym typeface="+mn-ea"/>
            </a:endParaRPr>
          </a:p>
          <a:p>
            <a:pPr lvl="1" indent="0" eaLnBrk="1" hangingPunct="1">
              <a:lnSpc>
                <a:spcPct val="160000"/>
              </a:lnSpc>
              <a:buFont typeface="Arial" panose="020B0704020202020204" pitchFamily="34" charset="0"/>
              <a:buNone/>
            </a:pPr>
            <a:r>
              <a:rPr lang="zh-CN" altLang="en-US" sz="2600" dirty="0">
                <a:latin typeface="微软雅黑" charset="0"/>
                <a:ea typeface="微软雅黑" charset="0"/>
                <a:cs typeface="微软雅黑" charset="0"/>
                <a:sym typeface="+mn-ea"/>
              </a:rPr>
              <a:t>例如一个业务进行的测试已经有</a:t>
            </a:r>
            <a:r>
              <a:rPr lang="en-US" altLang="zh-CN" sz="2600" dirty="0">
                <a:latin typeface="微软雅黑" charset="0"/>
                <a:ea typeface="微软雅黑" charset="0"/>
                <a:cs typeface="微软雅黑" charset="0"/>
                <a:sym typeface="+mn-ea"/>
              </a:rPr>
              <a:t>2</a:t>
            </a:r>
            <a:r>
              <a:rPr lang="zh-CN" altLang="en-US" sz="2600" dirty="0">
                <a:latin typeface="微软雅黑" charset="0"/>
                <a:ea typeface="微软雅黑" charset="0"/>
                <a:cs typeface="微软雅黑" charset="0"/>
                <a:sym typeface="+mn-ea"/>
              </a:rPr>
              <a:t>年时间了，可以使用</a:t>
            </a:r>
            <a:r>
              <a:rPr lang="en-US" altLang="zh-CN" sz="2600" dirty="0">
                <a:latin typeface="微软雅黑" charset="0"/>
                <a:ea typeface="微软雅黑" charset="0"/>
                <a:cs typeface="微软雅黑" charset="0"/>
                <a:sym typeface="+mn-ea"/>
              </a:rPr>
              <a:t>X</a:t>
            </a:r>
            <a:r>
              <a:rPr lang="zh-CN" altLang="en-US" sz="2600" dirty="0">
                <a:latin typeface="微软雅黑" charset="0"/>
                <a:ea typeface="微软雅黑" charset="0"/>
                <a:cs typeface="微软雅黑" charset="0"/>
                <a:sym typeface="+mn-ea"/>
              </a:rPr>
              <a:t>模型进行模块化的、探索性的</a:t>
            </a:r>
            <a:r>
              <a:rPr lang="zh-CN" altLang="en-US" sz="2600" dirty="0">
                <a:latin typeface="微软雅黑" charset="0"/>
                <a:ea typeface="微软雅黑" charset="0"/>
                <a:cs typeface="微软雅黑" charset="0"/>
                <a:sym typeface="+mn-ea"/>
              </a:rPr>
              <a:t>测试。</a:t>
            </a:r>
            <a:endParaRPr lang="zh-CN" altLang="en-US" sz="2600" dirty="0">
              <a:latin typeface="微软雅黑" charset="0"/>
              <a:ea typeface="微软雅黑" charset="0"/>
              <a:cs typeface="微软雅黑" charset="0"/>
              <a:sym typeface="+mn-ea"/>
            </a:endParaRPr>
          </a:p>
        </p:txBody>
      </p:sp>
      <p:sp>
        <p:nvSpPr>
          <p:cNvPr id="3" name="燕尾形 2"/>
          <p:cNvSpPr/>
          <p:nvPr/>
        </p:nvSpPr>
        <p:spPr>
          <a:xfrm>
            <a:off x="2004695" y="419608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r="43941" b="1633"/>
          <a:stretch>
            <a:fillRect/>
          </a:stretch>
        </p:blipFill>
        <p:spPr>
          <a:xfrm>
            <a:off x="10795" y="-47625"/>
            <a:ext cx="12181205" cy="6905625"/>
          </a:xfrm>
          <a:prstGeom prst="rect">
            <a:avLst/>
          </a:prstGeom>
        </p:spPr>
      </p:pic>
      <p:sp>
        <p:nvSpPr>
          <p:cNvPr id="1852" name="文本"/>
          <p:cNvSpPr>
            <a:spLocks noGrp="1"/>
          </p:cNvSpPr>
          <p:nvPr>
            <p:ph type="ctrTitle"/>
          </p:nvPr>
        </p:nvSpPr>
        <p:spPr>
          <a:xfrm>
            <a:off x="5918200" y="3790315"/>
            <a:ext cx="4447540" cy="504190"/>
          </a:xfrm>
          <a:prstGeom prst="rect">
            <a:avLst/>
          </a:prstGeom>
        </p:spPr>
        <p:txBody>
          <a:bodyPr lIns="0" tIns="0" rIns="0" bIns="0">
            <a:noAutofit/>
          </a:bodyPr>
          <a:lstStyle/>
          <a:p>
            <a:pPr>
              <a:lnSpc>
                <a:spcPts val="4075"/>
              </a:lnSpc>
            </a:pPr>
            <a:r>
              <a:rPr lang="zh-CN" altLang="en-US" sz="4000" dirty="0">
                <a:solidFill>
                  <a:schemeClr val="tx1"/>
                </a:solidFill>
                <a:latin typeface="微软雅黑" charset="-122"/>
                <a:sym typeface="+mn-ea"/>
              </a:rPr>
              <a:t>习题</a:t>
            </a:r>
            <a:r>
              <a:rPr lang="en-US" altLang="zh-CN" sz="4000" dirty="0">
                <a:solidFill>
                  <a:schemeClr val="tx1"/>
                </a:solidFill>
                <a:latin typeface="微软雅黑" charset="-122"/>
                <a:sym typeface="+mn-ea"/>
              </a:rPr>
              <a:t>&amp;</a:t>
            </a:r>
            <a:r>
              <a:rPr lang="zh-CN" altLang="en-US" sz="4000" dirty="0">
                <a:solidFill>
                  <a:schemeClr val="tx1"/>
                </a:solidFill>
                <a:latin typeface="微软雅黑" charset="-122"/>
                <a:sym typeface="+mn-ea"/>
              </a:rPr>
              <a:t>课堂总结</a:t>
            </a:r>
            <a:endParaRPr lang="zh-CN" altLang="en-US" sz="4000" dirty="0">
              <a:solidFill>
                <a:schemeClr val="tx1"/>
              </a:solidFill>
              <a:latin typeface="微软雅黑" charset="-122"/>
              <a:sym typeface="+mn-ea"/>
            </a:endParaRPr>
          </a:p>
        </p:txBody>
      </p:sp>
      <p:sp>
        <p:nvSpPr>
          <p:cNvPr id="8" name="文本框 7"/>
          <p:cNvSpPr txBox="1"/>
          <p:nvPr/>
        </p:nvSpPr>
        <p:spPr>
          <a:xfrm>
            <a:off x="5832475" y="2473124"/>
            <a:ext cx="272542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rPr>
              <a:t>PART 06</a:t>
            </a:r>
            <a:endPar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7" name="矩形 16"/>
          <p:cNvSpPr/>
          <p:nvPr/>
        </p:nvSpPr>
        <p:spPr>
          <a:xfrm>
            <a:off x="5918200" y="1967119"/>
            <a:ext cx="355600" cy="400745"/>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Tree>
  </p:cSld>
  <p:clrMapOvr>
    <a:masterClrMapping/>
  </p:clrMapOvr>
  <p:transition advTm="573"/>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习题</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7" name="燕尾形 6"/>
          <p:cNvSpPr/>
          <p:nvPr/>
        </p:nvSpPr>
        <p:spPr>
          <a:xfrm>
            <a:off x="1739265" y="224663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133126" name="矩形 133125"/>
          <p:cNvSpPr/>
          <p:nvPr/>
        </p:nvSpPr>
        <p:spPr>
          <a:xfrm>
            <a:off x="2358390" y="2261235"/>
            <a:ext cx="8135938" cy="368935"/>
          </a:xfrm>
          <a:prstGeom prst="rect">
            <a:avLst/>
          </a:prstGeom>
          <a:noFill/>
          <a:ln w="9525">
            <a:noFill/>
          </a:ln>
        </p:spPr>
        <p:txBody>
          <a:bodyPr lIns="0" tIns="0" rIns="0" bIns="0" anchor="ctr" anchorCtr="0">
            <a:spAutoFit/>
          </a:bodyPr>
          <a:p>
            <a:pPr algn="l" eaLnBrk="0" hangingPunct="0"/>
            <a:r>
              <a:rPr lang="zh-CN" altLang="en-US" sz="2400" b="1" dirty="0">
                <a:latin typeface="Arial" panose="020B0704020202020204" pitchFamily="34" charset="0"/>
              </a:rPr>
              <a:t>软件是包括</a:t>
            </a:r>
            <a:r>
              <a:rPr lang="zh-CN" altLang="en-US" sz="2400" b="1" u="sng" dirty="0">
                <a:latin typeface="Arial" panose="020B0704020202020204" pitchFamily="34" charset="0"/>
              </a:rPr>
              <a:t>     </a:t>
            </a:r>
            <a:r>
              <a:rPr lang="en-US" altLang="zh-CN" sz="2400" b="1" u="sng">
                <a:latin typeface="Arial" panose="020B0704020202020204" pitchFamily="34" charset="0"/>
              </a:rPr>
              <a:t>a       </a:t>
            </a:r>
            <a:r>
              <a:rPr lang="zh-CN" altLang="en-US" sz="2400" b="1" dirty="0">
                <a:latin typeface="Arial" panose="020B0704020202020204" pitchFamily="34" charset="0"/>
              </a:rPr>
              <a:t>、</a:t>
            </a:r>
            <a:r>
              <a:rPr lang="zh-CN" altLang="en-US" sz="2400" b="1" u="sng" dirty="0">
                <a:latin typeface="Arial" panose="020B0704020202020204" pitchFamily="34" charset="0"/>
              </a:rPr>
              <a:t>    </a:t>
            </a:r>
            <a:r>
              <a:rPr lang="en-US" altLang="zh-CN" sz="2400" b="1" u="sng">
                <a:latin typeface="Arial" panose="020B0704020202020204" pitchFamily="34" charset="0"/>
              </a:rPr>
              <a:t>b       </a:t>
            </a:r>
            <a:r>
              <a:rPr lang="zh-CN" altLang="en-US" sz="2400" b="1" dirty="0">
                <a:latin typeface="Arial" panose="020B0704020202020204" pitchFamily="34" charset="0"/>
              </a:rPr>
              <a:t>、</a:t>
            </a:r>
            <a:r>
              <a:rPr lang="zh-CN" altLang="en-US" sz="2400" b="1" u="sng" dirty="0">
                <a:latin typeface="Arial" panose="020B0704020202020204" pitchFamily="34" charset="0"/>
              </a:rPr>
              <a:t>    </a:t>
            </a:r>
            <a:r>
              <a:rPr lang="en-US" altLang="zh-CN" sz="2400" b="1" u="sng">
                <a:latin typeface="Arial" panose="020B0704020202020204" pitchFamily="34" charset="0"/>
              </a:rPr>
              <a:t>c     </a:t>
            </a:r>
            <a:r>
              <a:rPr lang="zh-CN" altLang="en-US" sz="2400" b="1" dirty="0">
                <a:latin typeface="Arial" panose="020B0704020202020204" pitchFamily="34" charset="0"/>
              </a:rPr>
              <a:t>的完整集合。</a:t>
            </a:r>
            <a:endParaRPr lang="en-US" altLang="zh-CN" sz="2400" b="1">
              <a:latin typeface="Arial" panose="020B0704020202020204" pitchFamily="34" charset="0"/>
            </a:endParaRPr>
          </a:p>
        </p:txBody>
      </p:sp>
      <p:sp>
        <p:nvSpPr>
          <p:cNvPr id="133127" name="文本框 133126"/>
          <p:cNvSpPr txBox="1"/>
          <p:nvPr/>
        </p:nvSpPr>
        <p:spPr>
          <a:xfrm>
            <a:off x="3221038" y="2972435"/>
            <a:ext cx="5976937" cy="368935"/>
          </a:xfrm>
          <a:prstGeom prst="rect">
            <a:avLst/>
          </a:prstGeom>
          <a:noFill/>
          <a:ln w="9525">
            <a:noFill/>
          </a:ln>
        </p:spPr>
        <p:txBody>
          <a:bodyPr lIns="0" tIns="0" rIns="0" bIns="0">
            <a:spAutoFit/>
          </a:bodyPr>
          <a:p>
            <a:pPr algn="l">
              <a:spcBef>
                <a:spcPct val="50000"/>
              </a:spcBef>
            </a:pPr>
            <a:r>
              <a:rPr lang="en-US" altLang="zh-CN" sz="2400" b="1">
                <a:solidFill>
                  <a:schemeClr val="accent2"/>
                </a:solidFill>
                <a:latin typeface="Arial" panose="020B0704020202020204" pitchFamily="34" charset="0"/>
              </a:rPr>
              <a:t>a.</a:t>
            </a:r>
            <a:r>
              <a:rPr lang="zh-CN" altLang="en-US" sz="2400" b="1" dirty="0">
                <a:solidFill>
                  <a:schemeClr val="accent2"/>
                </a:solidFill>
                <a:latin typeface="Arial" panose="020B0704020202020204" pitchFamily="34" charset="0"/>
              </a:rPr>
              <a:t>程序     </a:t>
            </a:r>
            <a:r>
              <a:rPr lang="en-US" altLang="zh-CN" sz="2400" b="1">
                <a:solidFill>
                  <a:schemeClr val="accent2"/>
                </a:solidFill>
                <a:latin typeface="Arial" panose="020B0704020202020204" pitchFamily="34" charset="0"/>
              </a:rPr>
              <a:t>b.</a:t>
            </a:r>
            <a:r>
              <a:rPr lang="zh-CN" altLang="en-US" sz="2400" b="1" dirty="0">
                <a:solidFill>
                  <a:schemeClr val="accent2"/>
                </a:solidFill>
                <a:latin typeface="Arial" panose="020B0704020202020204" pitchFamily="34" charset="0"/>
              </a:rPr>
              <a:t>文档    </a:t>
            </a:r>
            <a:r>
              <a:rPr lang="en-US" altLang="zh-CN" sz="2400" b="1">
                <a:solidFill>
                  <a:schemeClr val="accent2"/>
                </a:solidFill>
                <a:latin typeface="Arial" panose="020B0704020202020204" pitchFamily="34" charset="0"/>
              </a:rPr>
              <a:t>c.</a:t>
            </a:r>
            <a:r>
              <a:rPr lang="zh-CN" altLang="en-US" sz="2400" b="1" dirty="0">
                <a:solidFill>
                  <a:schemeClr val="accent2"/>
                </a:solidFill>
                <a:latin typeface="Arial" panose="020B0704020202020204" pitchFamily="34" charset="0"/>
              </a:rPr>
              <a:t>数据 </a:t>
            </a:r>
            <a:endParaRPr lang="zh-CN" altLang="en-US" sz="2400" b="1" dirty="0">
              <a:solidFill>
                <a:schemeClr val="accent2"/>
              </a:solidFill>
              <a:latin typeface="Arial" panose="020B0704020202020204" pitchFamily="34" charset="0"/>
            </a:endParaRPr>
          </a:p>
        </p:txBody>
      </p:sp>
      <p:sp>
        <p:nvSpPr>
          <p:cNvPr id="3" name="燕尾形 2"/>
          <p:cNvSpPr/>
          <p:nvPr/>
        </p:nvSpPr>
        <p:spPr>
          <a:xfrm>
            <a:off x="1739265" y="376491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8" name="文本框 7"/>
          <p:cNvSpPr txBox="1"/>
          <p:nvPr/>
        </p:nvSpPr>
        <p:spPr>
          <a:xfrm>
            <a:off x="2168525" y="3773805"/>
            <a:ext cx="8326755" cy="1198880"/>
          </a:xfrm>
          <a:prstGeom prst="rect">
            <a:avLst/>
          </a:prstGeom>
          <a:noFill/>
        </p:spPr>
        <p:txBody>
          <a:bodyPr wrap="square" rtlCol="0" anchor="t">
            <a:spAutoFit/>
          </a:bodyPr>
          <a:p>
            <a:pPr algn="l" eaLnBrk="0" hangingPunct="0"/>
            <a:r>
              <a:rPr lang="zh-CN" altLang="en-US" sz="2400" b="1" dirty="0">
                <a:latin typeface="Arial" panose="020B0704020202020204" pitchFamily="34" charset="0"/>
                <a:sym typeface="+mn-ea"/>
              </a:rPr>
              <a:t>软件测试是按照特定的规程，_____的过程。</a:t>
            </a:r>
            <a:endParaRPr lang="zh-CN" altLang="en-US" sz="2400" b="1" dirty="0">
              <a:latin typeface="Arial" panose="020B0704020202020204" pitchFamily="34" charset="0"/>
            </a:endParaRPr>
          </a:p>
          <a:p>
            <a:pPr algn="l" eaLnBrk="0" hangingPunct="0"/>
            <a:r>
              <a:rPr lang="en-US" altLang="zh-CN" sz="2400" b="1">
                <a:latin typeface="Arial" panose="020B0704020202020204" pitchFamily="34" charset="0"/>
                <a:sym typeface="+mn-ea"/>
              </a:rPr>
              <a:t>   A发现软件错误                       B说明程序正确</a:t>
            </a:r>
            <a:endParaRPr lang="en-US" altLang="zh-CN" sz="2400" b="1">
              <a:latin typeface="Arial" panose="020B0704020202020204" pitchFamily="34" charset="0"/>
            </a:endParaRPr>
          </a:p>
          <a:p>
            <a:pPr algn="l" eaLnBrk="0" hangingPunct="0"/>
            <a:r>
              <a:rPr lang="en-US" altLang="zh-CN" sz="2400" b="1">
                <a:latin typeface="Arial" panose="020B0704020202020204" pitchFamily="34" charset="0"/>
                <a:sym typeface="+mn-ea"/>
              </a:rPr>
              <a:t>   C证明程序没有错误               D设计并运行测试用例</a:t>
            </a:r>
            <a:endParaRPr lang="en-US" altLang="zh-CN" sz="2400" b="1">
              <a:latin typeface="Arial" panose="020B0704020202020204" pitchFamily="34" charset="0"/>
              <a:sym typeface="+mn-ea"/>
            </a:endParaRPr>
          </a:p>
        </p:txBody>
      </p:sp>
      <p:sp>
        <p:nvSpPr>
          <p:cNvPr id="139268" name="矩形 139267"/>
          <p:cNvSpPr/>
          <p:nvPr/>
        </p:nvSpPr>
        <p:spPr>
          <a:xfrm>
            <a:off x="6534150" y="3716655"/>
            <a:ext cx="203200" cy="368935"/>
          </a:xfrm>
          <a:prstGeom prst="rect">
            <a:avLst/>
          </a:prstGeom>
          <a:noFill/>
          <a:ln w="9525">
            <a:noFill/>
          </a:ln>
        </p:spPr>
        <p:txBody>
          <a:bodyPr wrap="square" lIns="0" tIns="0" rIns="0" bIns="0" anchor="t" anchorCtr="0">
            <a:spAutoFit/>
          </a:bodyPr>
          <a:p>
            <a:r>
              <a:rPr lang="en-US" altLang="zh-CN" sz="2400">
                <a:solidFill>
                  <a:schemeClr val="accent2"/>
                </a:solidFill>
                <a:latin typeface="Arial" panose="020B0704020202020204" pitchFamily="34" charset="0"/>
              </a:rPr>
              <a:t>A</a:t>
            </a:r>
            <a:endParaRPr lang="zh-CN" altLang="en-US" sz="2400" dirty="0">
              <a:solidFill>
                <a:schemeClr val="accent2"/>
              </a:solidFill>
              <a:latin typeface="Arial" panose="020B0704020202020204" pitchFamily="34" charset="0"/>
            </a:endParaRPr>
          </a:p>
        </p:txBody>
      </p:sp>
      <p:sp>
        <p:nvSpPr>
          <p:cNvPr id="10" name="燕尾形 9"/>
          <p:cNvSpPr/>
          <p:nvPr/>
        </p:nvSpPr>
        <p:spPr>
          <a:xfrm>
            <a:off x="1738630" y="553720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11" name="文本框 10"/>
          <p:cNvSpPr txBox="1"/>
          <p:nvPr/>
        </p:nvSpPr>
        <p:spPr>
          <a:xfrm>
            <a:off x="2167890" y="5546090"/>
            <a:ext cx="8326755" cy="1198880"/>
          </a:xfrm>
          <a:prstGeom prst="rect">
            <a:avLst/>
          </a:prstGeom>
          <a:noFill/>
        </p:spPr>
        <p:txBody>
          <a:bodyPr wrap="square" rtlCol="0" anchor="t">
            <a:spAutoFit/>
          </a:bodyPr>
          <a:p>
            <a:pPr algn="l" eaLnBrk="0" hangingPunct="0"/>
            <a:r>
              <a:rPr lang="zh-CN" altLang="en-US" sz="2400" b="1" dirty="0">
                <a:latin typeface="Arial" panose="020B0704020202020204" pitchFamily="34" charset="0"/>
                <a:sym typeface="+mn-ea"/>
              </a:rPr>
              <a:t>一个成功的测试是_____。</a:t>
            </a:r>
            <a:endParaRPr lang="zh-CN" altLang="en-US" sz="2400" b="1" dirty="0">
              <a:latin typeface="Arial" panose="020B0704020202020204" pitchFamily="34" charset="0"/>
            </a:endParaRPr>
          </a:p>
          <a:p>
            <a:pPr algn="l" eaLnBrk="0" hangingPunct="0"/>
            <a:r>
              <a:rPr lang="en-US" altLang="zh-CN" sz="2400" b="1">
                <a:latin typeface="Arial" panose="020B0704020202020204" pitchFamily="34" charset="0"/>
                <a:sym typeface="+mn-ea"/>
              </a:rPr>
              <a:t>   A发现错误                          B发现了至今尚未发现的错误</a:t>
            </a:r>
            <a:endParaRPr lang="en-US" altLang="zh-CN" sz="2400" b="1">
              <a:latin typeface="Arial" panose="020B0704020202020204" pitchFamily="34" charset="0"/>
              <a:sym typeface="+mn-ea"/>
            </a:endParaRPr>
          </a:p>
          <a:p>
            <a:pPr algn="l" eaLnBrk="0" hangingPunct="0"/>
            <a:r>
              <a:rPr lang="en-US" altLang="zh-CN" sz="2400" b="1">
                <a:latin typeface="Arial" panose="020B0704020202020204" pitchFamily="34" charset="0"/>
                <a:sym typeface="+mn-ea"/>
              </a:rPr>
              <a:t>   C没有发现错误                   D证明发现不了错误 </a:t>
            </a:r>
            <a:endParaRPr lang="en-US" altLang="zh-CN" sz="2400" b="1">
              <a:latin typeface="Arial" panose="020B0704020202020204" pitchFamily="34" charset="0"/>
              <a:sym typeface="+mn-ea"/>
            </a:endParaRPr>
          </a:p>
        </p:txBody>
      </p:sp>
      <p:sp>
        <p:nvSpPr>
          <p:cNvPr id="139269" name="矩形 139268"/>
          <p:cNvSpPr/>
          <p:nvPr/>
        </p:nvSpPr>
        <p:spPr>
          <a:xfrm>
            <a:off x="4957445" y="5471795"/>
            <a:ext cx="203200" cy="368935"/>
          </a:xfrm>
          <a:prstGeom prst="rect">
            <a:avLst/>
          </a:prstGeom>
          <a:noFill/>
          <a:ln w="9525">
            <a:noFill/>
          </a:ln>
        </p:spPr>
        <p:txBody>
          <a:bodyPr wrap="square" lIns="0" tIns="0" rIns="0" bIns="0" anchor="t" anchorCtr="0">
            <a:spAutoFit/>
          </a:bodyPr>
          <a:p>
            <a:r>
              <a:rPr lang="en-US" altLang="zh-CN" sz="2400">
                <a:solidFill>
                  <a:schemeClr val="accent2"/>
                </a:solidFill>
                <a:latin typeface="Arial" panose="020B0704020202020204" pitchFamily="34" charset="0"/>
              </a:rPr>
              <a:t>B</a:t>
            </a:r>
            <a:endParaRPr lang="zh-CN" altLang="en-US" sz="2400" dirty="0">
              <a:solidFill>
                <a:schemeClr val="accent2"/>
              </a:solidFill>
              <a:latin typeface="Arial" panose="020B0704020202020204" pitchFamily="34" charset="0"/>
            </a:endParaRPr>
          </a:p>
        </p:txBody>
      </p:sp>
      <p:sp>
        <p:nvSpPr>
          <p:cNvPr id="2" name="燕尾形 1"/>
          <p:cNvSpPr/>
          <p:nvPr/>
        </p:nvSpPr>
        <p:spPr>
          <a:xfrm>
            <a:off x="1739900" y="908050"/>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5" name="矩形 4"/>
          <p:cNvSpPr/>
          <p:nvPr/>
        </p:nvSpPr>
        <p:spPr>
          <a:xfrm>
            <a:off x="2359025" y="908050"/>
            <a:ext cx="8135938" cy="738505"/>
          </a:xfrm>
          <a:prstGeom prst="rect">
            <a:avLst/>
          </a:prstGeom>
          <a:noFill/>
          <a:ln w="9525">
            <a:noFill/>
          </a:ln>
        </p:spPr>
        <p:txBody>
          <a:bodyPr lIns="0" tIns="0" rIns="0" bIns="0" anchor="ctr" anchorCtr="0">
            <a:spAutoFit/>
          </a:bodyPr>
          <a:p>
            <a:pPr algn="l" eaLnBrk="0" hangingPunct="0"/>
            <a:r>
              <a:rPr lang="zh-CN" altLang="en-US" sz="2400" b="1" u="sng" dirty="0">
                <a:latin typeface="Arial" panose="020B0704020202020204" pitchFamily="34" charset="0"/>
              </a:rPr>
              <a:t>     </a:t>
            </a:r>
            <a:r>
              <a:rPr lang="en-US" altLang="zh-CN" sz="2400" b="1" u="sng">
                <a:latin typeface="Arial" panose="020B0704020202020204" pitchFamily="34" charset="0"/>
              </a:rPr>
              <a:t>      </a:t>
            </a:r>
            <a:r>
              <a:rPr lang="en-US" altLang="zh-CN" sz="2400" b="1" dirty="0">
                <a:latin typeface="Arial" panose="020B0704020202020204" pitchFamily="34" charset="0"/>
              </a:rPr>
              <a:t> </a:t>
            </a:r>
            <a:r>
              <a:rPr lang="zh-CN" altLang="en-US" sz="2400" b="1" dirty="0">
                <a:latin typeface="Arial" panose="020B0704020202020204" pitchFamily="34" charset="0"/>
              </a:rPr>
              <a:t>不是</a:t>
            </a:r>
            <a:r>
              <a:rPr lang="zh-CN" altLang="en-US" sz="2400" b="1" dirty="0">
                <a:latin typeface="Arial" panose="020B0704020202020204" pitchFamily="34" charset="0"/>
              </a:rPr>
              <a:t>软件。</a:t>
            </a:r>
            <a:endParaRPr lang="zh-CN" altLang="en-US" sz="2400" b="1" dirty="0">
              <a:latin typeface="Arial" panose="020B0704020202020204" pitchFamily="34" charset="0"/>
            </a:endParaRPr>
          </a:p>
          <a:p>
            <a:pPr algn="l" eaLnBrk="0" hangingPunct="0"/>
            <a:r>
              <a:rPr lang="en-US" altLang="zh-CN" sz="2400" b="1" dirty="0">
                <a:latin typeface="Arial" panose="020B0704020202020204" pitchFamily="34" charset="0"/>
              </a:rPr>
              <a:t>A.CPU    B.QQ    C.Linux    D.</a:t>
            </a:r>
            <a:r>
              <a:rPr lang="zh-CN" altLang="en-US" sz="2400" b="1" dirty="0">
                <a:latin typeface="Arial" panose="020B0704020202020204" pitchFamily="34" charset="0"/>
              </a:rPr>
              <a:t>硬盘</a:t>
            </a:r>
            <a:r>
              <a:rPr lang="en-US" altLang="zh-CN" sz="2400" b="1" dirty="0">
                <a:latin typeface="Arial" panose="020B0704020202020204" pitchFamily="34" charset="0"/>
              </a:rPr>
              <a:t>   E.</a:t>
            </a:r>
            <a:r>
              <a:rPr lang="en-US" altLang="zh-CN" sz="2400" b="1" dirty="0">
                <a:latin typeface="Arial" panose="020B0704020202020204" pitchFamily="34" charset="0"/>
              </a:rPr>
              <a:t>MacOS</a:t>
            </a:r>
            <a:endParaRPr lang="en-US" altLang="zh-CN" sz="2400" b="1" dirty="0">
              <a:latin typeface="Arial" panose="020B0704020202020204" pitchFamily="34" charset="0"/>
            </a:endParaRPr>
          </a:p>
        </p:txBody>
      </p:sp>
      <p:sp>
        <p:nvSpPr>
          <p:cNvPr id="12" name="文本框 11"/>
          <p:cNvSpPr txBox="1"/>
          <p:nvPr/>
        </p:nvSpPr>
        <p:spPr>
          <a:xfrm>
            <a:off x="2486660" y="714375"/>
            <a:ext cx="429260" cy="460375"/>
          </a:xfrm>
          <a:prstGeom prst="rect">
            <a:avLst/>
          </a:prstGeom>
          <a:noFill/>
        </p:spPr>
        <p:txBody>
          <a:bodyPr wrap="square" rtlCol="0" anchor="t">
            <a:spAutoFit/>
          </a:bodyPr>
          <a:p>
            <a:r>
              <a:rPr lang="en-US" altLang="zh-CN" sz="2400">
                <a:solidFill>
                  <a:schemeClr val="accent2"/>
                </a:solidFill>
                <a:latin typeface="Arial" panose="020B0704020202020204" pitchFamily="34" charset="0"/>
                <a:sym typeface="+mn-ea"/>
              </a:rPr>
              <a:t>A</a:t>
            </a:r>
            <a:endParaRPr lang="en-US" altLang="zh-CN" sz="2400">
              <a:solidFill>
                <a:schemeClr val="accent2"/>
              </a:solidFill>
              <a:latin typeface="Arial" panose="020B0704020202020204" pitchFamily="34" charset="0"/>
              <a:sym typeface="+mn-ea"/>
            </a:endParaRPr>
          </a:p>
        </p:txBody>
      </p:sp>
      <p:sp>
        <p:nvSpPr>
          <p:cNvPr id="13" name="文本框 12"/>
          <p:cNvSpPr txBox="1"/>
          <p:nvPr/>
        </p:nvSpPr>
        <p:spPr>
          <a:xfrm>
            <a:off x="3002280" y="714375"/>
            <a:ext cx="429260" cy="460375"/>
          </a:xfrm>
          <a:prstGeom prst="rect">
            <a:avLst/>
          </a:prstGeom>
          <a:noFill/>
        </p:spPr>
        <p:txBody>
          <a:bodyPr wrap="square" rtlCol="0" anchor="t">
            <a:spAutoFit/>
          </a:bodyPr>
          <a:p>
            <a:r>
              <a:rPr lang="en-US" altLang="zh-CN" sz="2400">
                <a:solidFill>
                  <a:schemeClr val="accent2"/>
                </a:solidFill>
                <a:latin typeface="Arial" panose="020B0704020202020204" pitchFamily="34" charset="0"/>
                <a:sym typeface="+mn-ea"/>
              </a:rPr>
              <a:t>D</a:t>
            </a:r>
            <a:endParaRPr lang="en-US" altLang="zh-CN" sz="2400">
              <a:solidFill>
                <a:schemeClr val="accent2"/>
              </a:solidFill>
              <a:latin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33127"/>
                                        </p:tgtEl>
                                        <p:attrNameLst>
                                          <p:attrName>style.visibility</p:attrName>
                                        </p:attrNameLst>
                                      </p:cBhvr>
                                      <p:to>
                                        <p:strVal val="visible"/>
                                      </p:to>
                                    </p:set>
                                    <p:animEffect transition="in" filter="blinds(horizontal)">
                                      <p:cBhvr>
                                        <p:cTn id="19" dur="500"/>
                                        <p:tgtEl>
                                          <p:spTgt spid="13312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39268"/>
                                        </p:tgtEl>
                                        <p:attrNameLst>
                                          <p:attrName>style.visibility</p:attrName>
                                        </p:attrNameLst>
                                      </p:cBhvr>
                                      <p:to>
                                        <p:strVal val="visible"/>
                                      </p:to>
                                    </p:set>
                                    <p:anim calcmode="lin" valueType="num">
                                      <p:cBhvr additive="base">
                                        <p:cTn id="24" dur="500" fill="hold"/>
                                        <p:tgtEl>
                                          <p:spTgt spid="139268"/>
                                        </p:tgtEl>
                                        <p:attrNameLst>
                                          <p:attrName>ppt_x</p:attrName>
                                        </p:attrNameLst>
                                      </p:cBhvr>
                                      <p:tavLst>
                                        <p:tav tm="0">
                                          <p:val>
                                            <p:strVal val="1+#ppt_w/2"/>
                                          </p:val>
                                        </p:tav>
                                        <p:tav tm="100000">
                                          <p:val>
                                            <p:strVal val="#ppt_x"/>
                                          </p:val>
                                        </p:tav>
                                      </p:tavLst>
                                    </p:anim>
                                    <p:anim calcmode="lin" valueType="num">
                                      <p:cBhvr additive="base">
                                        <p:cTn id="25" dur="500" fill="hold"/>
                                        <p:tgtEl>
                                          <p:spTgt spid="13926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39269"/>
                                        </p:tgtEl>
                                        <p:attrNameLst>
                                          <p:attrName>style.visibility</p:attrName>
                                        </p:attrNameLst>
                                      </p:cBhvr>
                                      <p:to>
                                        <p:strVal val="visible"/>
                                      </p:to>
                                    </p:set>
                                    <p:anim calcmode="lin" valueType="num">
                                      <p:cBhvr additive="base">
                                        <p:cTn id="30" dur="500" fill="hold"/>
                                        <p:tgtEl>
                                          <p:spTgt spid="139269"/>
                                        </p:tgtEl>
                                        <p:attrNameLst>
                                          <p:attrName>ppt_x</p:attrName>
                                        </p:attrNameLst>
                                      </p:cBhvr>
                                      <p:tavLst>
                                        <p:tav tm="0">
                                          <p:val>
                                            <p:strVal val="1+#ppt_w/2"/>
                                          </p:val>
                                        </p:tav>
                                        <p:tav tm="100000">
                                          <p:val>
                                            <p:strVal val="#ppt_x"/>
                                          </p:val>
                                        </p:tav>
                                      </p:tavLst>
                                    </p:anim>
                                    <p:anim calcmode="lin" valueType="num">
                                      <p:cBhvr additive="base">
                                        <p:cTn id="31" dur="500" fill="hold"/>
                                        <p:tgtEl>
                                          <p:spTgt spid="1392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7" grpId="0"/>
      <p:bldP spid="139268" grpId="0"/>
      <p:bldP spid="139269"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biLevel thresh="50000"/>
            <a:lum bright="94000"/>
          </a:blip>
          <a:srcRect t="43964" r="43941" b="1633"/>
          <a:stretch>
            <a:fillRect/>
          </a:stretch>
        </p:blipFill>
        <p:spPr>
          <a:xfrm>
            <a:off x="10795" y="-47625"/>
            <a:ext cx="12181205" cy="6905625"/>
          </a:xfrm>
          <a:prstGeom prst="rect">
            <a:avLst/>
          </a:prstGeom>
        </p:spPr>
      </p:pic>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10" name="Rectangle 1"/>
          <p:cNvSpPr/>
          <p:nvPr/>
        </p:nvSpPr>
        <p:spPr bwMode="auto">
          <a:xfrm>
            <a:off x="3512242" y="2427381"/>
            <a:ext cx="4847360" cy="1580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charset="0"/>
                <a:cs typeface="Calibri" charset="0"/>
                <a:sym typeface="Calibri" charset="0"/>
              </a:defRPr>
            </a:lvl1pPr>
            <a:lvl2pPr marL="742950" indent="-285750">
              <a:defRPr sz="4800">
                <a:solidFill>
                  <a:srgbClr val="27282D"/>
                </a:solidFill>
                <a:latin typeface="Calibri" charset="0"/>
                <a:cs typeface="Calibri" charset="0"/>
                <a:sym typeface="Calibri" charset="0"/>
              </a:defRPr>
            </a:lvl2pPr>
            <a:lvl3pPr marL="1143000" indent="-228600">
              <a:defRPr sz="4800">
                <a:solidFill>
                  <a:srgbClr val="27282D"/>
                </a:solidFill>
                <a:latin typeface="Calibri" charset="0"/>
                <a:cs typeface="Calibri" charset="0"/>
                <a:sym typeface="Calibri" charset="0"/>
              </a:defRPr>
            </a:lvl3pPr>
            <a:lvl4pPr marL="1600200" indent="-228600">
              <a:defRPr sz="4800">
                <a:solidFill>
                  <a:srgbClr val="27282D"/>
                </a:solidFill>
                <a:latin typeface="Calibri" charset="0"/>
                <a:cs typeface="Calibri" charset="0"/>
                <a:sym typeface="Calibri" charset="0"/>
              </a:defRPr>
            </a:lvl4pPr>
            <a:lvl5pPr marL="2057400" indent="-228600">
              <a:defRPr sz="4800">
                <a:solidFill>
                  <a:srgbClr val="27282D"/>
                </a:solidFill>
                <a:latin typeface="Calibri" charset="0"/>
                <a:cs typeface="Calibri" charset="0"/>
                <a:sym typeface="Calibri" charset="0"/>
              </a:defRPr>
            </a:lvl5pPr>
            <a:lvl6pPr marL="25146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6pPr>
            <a:lvl7pPr marL="29718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7pPr>
            <a:lvl8pPr marL="34290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8pPr>
            <a:lvl9pPr marL="3886200" indent="-228600" defTabSz="2437130" eaLnBrk="0" fontAlgn="base" hangingPunct="0">
              <a:spcBef>
                <a:spcPct val="0"/>
              </a:spcBef>
              <a:spcAft>
                <a:spcPct val="0"/>
              </a:spcAft>
              <a:defRPr sz="4800">
                <a:solidFill>
                  <a:srgbClr val="27282D"/>
                </a:solidFill>
                <a:latin typeface="Calibri" charset="0"/>
                <a:cs typeface="Calibri" charset="0"/>
                <a:sym typeface="Calibri" charset="0"/>
              </a:defRPr>
            </a:lvl9pPr>
          </a:lstStyle>
          <a:p>
            <a:pPr marL="0" marR="0" lvl="0" indent="0" algn="ctr" defTabSz="1218565" rtl="0" eaLnBrk="1" fontAlgn="base" latinLnBrk="0" hangingPunct="0">
              <a:lnSpc>
                <a:spcPct val="110000"/>
              </a:lnSpc>
              <a:spcBef>
                <a:spcPct val="0"/>
              </a:spcBef>
              <a:spcAft>
                <a:spcPct val="0"/>
              </a:spcAft>
              <a:buClrTx/>
              <a:buSzTx/>
              <a:buFontTx/>
              <a:buNone/>
              <a:defRPr/>
            </a:pPr>
            <a:r>
              <a:rPr kumimoji="0" lang="zh-CN" altLang="en-US" sz="8800" b="0" i="0" u="none" strike="noStrike" kern="1200" cap="none" spc="0" normalizeH="0" baseline="0" noProof="0" dirty="0" smtClean="0">
                <a:ln>
                  <a:noFill/>
                </a:ln>
                <a:solidFill>
                  <a:srgbClr val="000000">
                    <a:lumMod val="65000"/>
                    <a:lumOff val="35000"/>
                  </a:srgbClr>
                </a:solidFill>
                <a:effectLst/>
                <a:uLnTx/>
                <a:uFillTx/>
                <a:latin typeface="思源黑体 CN Bold" panose="020B0800000000000000" charset="-122"/>
                <a:ea typeface="思源黑体 CN Bold" panose="020B0800000000000000" charset="-122"/>
                <a:cs typeface="思源黑体 CN Bold" panose="020B0800000000000000" charset="-122"/>
                <a:sym typeface="Helvetica" pitchFamily="34" charset="0"/>
              </a:rPr>
              <a:t>谢谢</a:t>
            </a:r>
            <a:r>
              <a:rPr kumimoji="0" lang="en-US" altLang="zh-CN" sz="8800" b="0" i="0" u="none" strike="noStrike" kern="1200" cap="none" spc="0" normalizeH="0" baseline="0" noProof="0" dirty="0" smtClean="0">
                <a:ln>
                  <a:noFill/>
                </a:ln>
                <a:solidFill>
                  <a:srgbClr val="000000">
                    <a:lumMod val="65000"/>
                    <a:lumOff val="35000"/>
                  </a:srgbClr>
                </a:solidFill>
                <a:effectLst/>
                <a:uLnTx/>
                <a:uFillTx/>
                <a:latin typeface="思源黑体 CN Bold" panose="020B0800000000000000" charset="-122"/>
                <a:ea typeface="思源黑体 CN Bold" panose="020B0800000000000000" charset="-122"/>
                <a:cs typeface="思源黑体 CN Bold" panose="020B0800000000000000" charset="-122"/>
                <a:sym typeface="Helvetica" pitchFamily="34" charset="0"/>
              </a:rPr>
              <a:t>!</a:t>
            </a:r>
            <a:endParaRPr kumimoji="0" lang="zh-CN" altLang="en-US" sz="8800" b="0" i="0" u="none" strike="noStrike" kern="1200" cap="none" spc="0" normalizeH="0" baseline="0" noProof="0" dirty="0">
              <a:ln>
                <a:noFill/>
              </a:ln>
              <a:solidFill>
                <a:srgbClr val="000000">
                  <a:lumMod val="65000"/>
                  <a:lumOff val="35000"/>
                </a:srgbClr>
              </a:solidFill>
              <a:effectLst/>
              <a:uLnTx/>
              <a:uFillTx/>
              <a:latin typeface="思源黑体 CN Bold" panose="020B0800000000000000" charset="-122"/>
              <a:ea typeface="思源黑体 CN Bold" panose="020B0800000000000000" charset="-122"/>
              <a:cs typeface="思源黑体 CN Bold" panose="020B0800000000000000" charset="-122"/>
              <a:sym typeface="Helvetica" pitchFamily="34" charset="0"/>
            </a:endParaRPr>
          </a:p>
        </p:txBody>
      </p:sp>
    </p:spTree>
  </p:cSld>
  <p:clrMapOvr>
    <a:masterClrMapping/>
  </p:clrMapOvr>
  <p:transition advTm="1635"/>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测试艺术图片2"/>
          <p:cNvPicPr>
            <a:picLocks noChangeAspect="1"/>
          </p:cNvPicPr>
          <p:nvPr/>
        </p:nvPicPr>
        <p:blipFill>
          <a:blip r:embed="rId1"/>
          <a:stretch>
            <a:fillRect/>
          </a:stretch>
        </p:blipFill>
        <p:spPr>
          <a:xfrm>
            <a:off x="3604260" y="2646680"/>
            <a:ext cx="3970020" cy="3909060"/>
          </a:xfrm>
          <a:prstGeom prst="rect">
            <a:avLst/>
          </a:prstGeom>
        </p:spPr>
      </p:pic>
      <p:grpSp>
        <p:nvGrpSpPr>
          <p:cNvPr id="39" name="组合 38"/>
          <p:cNvGrpSpPr/>
          <p:nvPr/>
        </p:nvGrpSpPr>
        <p:grpSpPr>
          <a:xfrm>
            <a:off x="0" y="287611"/>
            <a:ext cx="4866640" cy="504190"/>
            <a:chOff x="0" y="287611"/>
            <a:chExt cx="4866640" cy="504190"/>
          </a:xfrm>
        </p:grpSpPr>
        <p:sp>
          <p:nvSpPr>
            <p:cNvPr id="40" name="矩形 39"/>
            <p:cNvSpPr/>
            <p:nvPr/>
          </p:nvSpPr>
          <p:spPr>
            <a:xfrm>
              <a:off x="0" y="364307"/>
              <a:ext cx="429078"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1" name="矩形 40"/>
            <p:cNvSpPr/>
            <p:nvPr/>
          </p:nvSpPr>
          <p:spPr>
            <a:xfrm>
              <a:off x="537740" y="364307"/>
              <a:ext cx="172120" cy="350066"/>
            </a:xfrm>
            <a:prstGeom prst="rect">
              <a:avLst/>
            </a:prstGeom>
            <a:solidFill>
              <a:srgbClr val="16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704020202020204"/>
                <a:ea typeface="微软雅黑"/>
                <a:cs typeface="+mn-cs"/>
              </a:endParaRPr>
            </a:p>
          </p:txBody>
        </p:sp>
        <p:sp>
          <p:nvSpPr>
            <p:cNvPr id="42" name="文本"/>
            <p:cNvSpPr txBox="1"/>
            <p:nvPr/>
          </p:nvSpPr>
          <p:spPr>
            <a:xfrm>
              <a:off x="897255" y="287611"/>
              <a:ext cx="3969385" cy="504190"/>
            </a:xfrm>
            <a:prstGeom prst="rect">
              <a:avLst/>
            </a:prstGeom>
          </p:spPr>
          <p:txBody>
            <a:bodyPr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rPr>
                <a:t>教材和参考</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Noto Sans S Chinese Regular" charset="-122"/>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400" b="0" i="0" u="none" strike="noStrike" kern="1200" cap="none" spc="0" normalizeH="0" baseline="0" noProof="0" smtClean="0">
                <a:ln>
                  <a:noFill/>
                </a:ln>
                <a:solidFill>
                  <a:srgbClr val="000000">
                    <a:tint val="75000"/>
                  </a:srgbClr>
                </a:solidFill>
                <a:effectLst/>
                <a:uLnTx/>
                <a:uFillTx/>
                <a:latin typeface="Arial" panose="020B0704020202020204" pitchFamily="34" charset="0"/>
                <a:ea typeface="微软雅黑" charset="-122"/>
                <a:cs typeface="+mn-cs"/>
              </a:rPr>
            </a:fld>
            <a:endParaRPr kumimoji="0" lang="zh-CN" altLang="en-US" sz="1400" b="0" i="0" u="none" strike="noStrike" kern="1200" cap="none" spc="0" normalizeH="0" baseline="0" noProof="0">
              <a:ln>
                <a:noFill/>
              </a:ln>
              <a:solidFill>
                <a:srgbClr val="000000">
                  <a:tint val="75000"/>
                </a:srgbClr>
              </a:solidFill>
              <a:effectLst/>
              <a:uLnTx/>
              <a:uFillTx/>
              <a:latin typeface="Arial" panose="020B0704020202020204" pitchFamily="34" charset="0"/>
              <a:ea typeface="微软雅黑" charset="-122"/>
              <a:cs typeface="+mn-cs"/>
            </a:endParaRPr>
          </a:p>
        </p:txBody>
      </p:sp>
      <p:sp>
        <p:nvSpPr>
          <p:cNvPr id="6" name="日期占位符 5"/>
          <p:cNvSpPr>
            <a:spLocks noGrp="1"/>
          </p:cNvSpPr>
          <p:nvPr>
            <p:ph type="dt" sz="half" idx="10"/>
          </p:nvPr>
        </p:nvSpPr>
        <p:spPr>
          <a:xfrm>
            <a:off x="10132695" y="287655"/>
            <a:ext cx="1318260" cy="365125"/>
          </a:xfrm>
        </p:spPr>
        <p:txBody>
          <a:bodyPr/>
          <a:p>
            <a:fld id="{82F288E0-7875-42C4-84C8-98DBBD3BF4D2}" type="datetime1">
              <a:rPr lang="zh-CN" altLang="en-US" sz="1600" smtClean="0"/>
            </a:fld>
            <a:endParaRPr lang="zh-CN" altLang="en-US" sz="1600" smtClean="0"/>
          </a:p>
        </p:txBody>
      </p:sp>
      <p:sp>
        <p:nvSpPr>
          <p:cNvPr id="4" name="矩形 3"/>
          <p:cNvSpPr/>
          <p:nvPr/>
        </p:nvSpPr>
        <p:spPr>
          <a:xfrm>
            <a:off x="2334895" y="791845"/>
            <a:ext cx="6934200" cy="691515"/>
          </a:xfrm>
          <a:prstGeom prst="rect">
            <a:avLst/>
          </a:prstGeom>
        </p:spPr>
        <p:txBody>
          <a:bodyPr wrap="square">
            <a:spAutoFit/>
          </a:bodyPr>
          <a:lstStyle/>
          <a:p>
            <a:pPr lvl="0" indent="0" algn="just">
              <a:lnSpc>
                <a:spcPct val="150000"/>
              </a:lnSpc>
              <a:buFont typeface="Arial" panose="020B0704020202020204" pitchFamily="34" charset="0"/>
              <a:buNone/>
            </a:pPr>
            <a:r>
              <a:rPr lang="zh-CN" altLang="en-US" sz="2600">
                <a:latin typeface="微软雅黑" charset="-122"/>
                <a:ea typeface="微软雅黑" charset="-122"/>
                <a:sym typeface="+mn-ea"/>
              </a:rPr>
              <a:t>推荐经典基础著作</a:t>
            </a:r>
            <a:endParaRPr lang="zh-CN" altLang="en-US" sz="2600">
              <a:latin typeface="微软雅黑" charset="-122"/>
              <a:ea typeface="微软雅黑" charset="-122"/>
              <a:sym typeface="+mn-ea"/>
            </a:endParaRPr>
          </a:p>
        </p:txBody>
      </p:sp>
      <p:sp>
        <p:nvSpPr>
          <p:cNvPr id="7" name="燕尾形 6"/>
          <p:cNvSpPr/>
          <p:nvPr/>
        </p:nvSpPr>
        <p:spPr>
          <a:xfrm>
            <a:off x="1822450" y="993775"/>
            <a:ext cx="429260" cy="365760"/>
          </a:xfrm>
          <a:prstGeom prst="chevron">
            <a:avLst/>
          </a:prstGeom>
          <a:solidFill>
            <a:srgbClr val="1691B5"/>
          </a:solidFill>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pic>
        <p:nvPicPr>
          <p:cNvPr id="8" name="图片 7" descr="软件测试艺术封面"/>
          <p:cNvPicPr>
            <a:picLocks noChangeAspect="1"/>
          </p:cNvPicPr>
          <p:nvPr/>
        </p:nvPicPr>
        <p:blipFill>
          <a:blip r:embed="rId2"/>
          <a:stretch>
            <a:fillRect/>
          </a:stretch>
        </p:blipFill>
        <p:spPr>
          <a:xfrm>
            <a:off x="1099820" y="2671445"/>
            <a:ext cx="2606040" cy="3909060"/>
          </a:xfrm>
          <a:prstGeom prst="rect">
            <a:avLst/>
          </a:prstGeom>
        </p:spPr>
      </p:pic>
      <p:pic>
        <p:nvPicPr>
          <p:cNvPr id="10" name="图片 9" descr="rp课本图片"/>
          <p:cNvPicPr>
            <a:picLocks noChangeAspect="1"/>
          </p:cNvPicPr>
          <p:nvPr/>
        </p:nvPicPr>
        <p:blipFill>
          <a:blip r:embed="rId3"/>
          <a:stretch>
            <a:fillRect/>
          </a:stretch>
        </p:blipFill>
        <p:spPr>
          <a:xfrm>
            <a:off x="7832725" y="2646680"/>
            <a:ext cx="2743200" cy="3909060"/>
          </a:xfrm>
          <a:prstGeom prst="rect">
            <a:avLst/>
          </a:prstGeom>
        </p:spPr>
      </p:pic>
      <p:sp>
        <p:nvSpPr>
          <p:cNvPr id="16" name="矩形 15"/>
          <p:cNvSpPr/>
          <p:nvPr/>
        </p:nvSpPr>
        <p:spPr>
          <a:xfrm>
            <a:off x="2251710" y="1359535"/>
            <a:ext cx="7503160" cy="1106805"/>
          </a:xfrm>
          <a:prstGeom prst="rect">
            <a:avLst/>
          </a:prstGeom>
        </p:spPr>
        <p:txBody>
          <a:bodyPr wrap="square">
            <a:spAutoFit/>
          </a:bodyPr>
          <a:p>
            <a:pPr marL="342900" lvl="0" indent="-342900" algn="just">
              <a:lnSpc>
                <a:spcPct val="150000"/>
              </a:lnSpc>
              <a:buFont typeface="Arial" panose="020B0704020202020204" pitchFamily="34" charset="0"/>
              <a:buChar char="•"/>
            </a:pPr>
            <a:r>
              <a:rPr lang="zh-CN" altLang="en-US" sz="2200">
                <a:latin typeface="Times New Roman Regular" panose="02020603050405020304" charset="0"/>
                <a:ea typeface="等线" charset="0"/>
                <a:cs typeface="Times New Roman Regular" panose="02020603050405020304" charset="0"/>
              </a:rPr>
              <a:t>Glenford J. Myers. </a:t>
            </a:r>
            <a:r>
              <a:rPr lang="en-US" altLang="zh-CN" sz="2200">
                <a:latin typeface="Times New Roman Regular" panose="02020603050405020304" charset="0"/>
                <a:ea typeface="等线" charset="0"/>
                <a:cs typeface="Times New Roman Regular" panose="02020603050405020304" charset="0"/>
              </a:rPr>
              <a:t> “</a:t>
            </a:r>
            <a:r>
              <a:rPr lang="zh-CN" altLang="en-US" sz="2200" i="1">
                <a:latin typeface="Times New Roman Regular" panose="02020603050405020304" charset="0"/>
                <a:ea typeface="等线" charset="0"/>
                <a:cs typeface="Times New Roman Regular" panose="02020603050405020304" charset="0"/>
              </a:rPr>
              <a:t>The Art of </a:t>
            </a:r>
            <a:r>
              <a:rPr lang="en-US" altLang="zh-CN" sz="2200" i="1">
                <a:latin typeface="Times New Roman Regular" panose="02020603050405020304" charset="0"/>
                <a:ea typeface="等线" charset="0"/>
                <a:cs typeface="Times New Roman Regular" panose="02020603050405020304" charset="0"/>
              </a:rPr>
              <a:t> </a:t>
            </a:r>
            <a:r>
              <a:rPr lang="zh-CN" altLang="en-US" sz="2200" i="1">
                <a:latin typeface="Times New Roman Regular" panose="02020603050405020304" charset="0"/>
                <a:ea typeface="等线" charset="0"/>
                <a:cs typeface="Times New Roman Regular" panose="02020603050405020304" charset="0"/>
              </a:rPr>
              <a:t>Software Testing</a:t>
            </a:r>
            <a:r>
              <a:rPr lang="en-US" altLang="zh-CN" sz="2200" i="1">
                <a:latin typeface="Times New Roman Regular" panose="02020603050405020304" charset="0"/>
                <a:ea typeface="等线" charset="0"/>
                <a:cs typeface="Times New Roman Regular" panose="02020603050405020304" charset="0"/>
              </a:rPr>
              <a:t>”</a:t>
            </a:r>
            <a:endParaRPr lang="zh-CN" altLang="en-US" sz="2200">
              <a:latin typeface="Times New Roman Regular" panose="02020603050405020304" charset="0"/>
              <a:ea typeface="等线" charset="0"/>
              <a:cs typeface="Times New Roman Regular" panose="02020603050405020304" charset="0"/>
            </a:endParaRPr>
          </a:p>
          <a:p>
            <a:pPr marL="342900" lvl="0" indent="-342900" algn="just">
              <a:lnSpc>
                <a:spcPct val="150000"/>
              </a:lnSpc>
              <a:buFont typeface="Arial" panose="020B0704020202020204" pitchFamily="34" charset="0"/>
              <a:buChar char="•"/>
            </a:pPr>
            <a:r>
              <a:rPr lang="zh-CN" altLang="en-US" sz="2200">
                <a:latin typeface="Times New Roman Regular" panose="02020603050405020304" charset="0"/>
                <a:ea typeface="等线" charset="0"/>
                <a:cs typeface="Times New Roman Regular" panose="02020603050405020304" charset="0"/>
              </a:rPr>
              <a:t>Ron Patton</a:t>
            </a:r>
            <a:r>
              <a:rPr lang="en-US" altLang="zh-CN" sz="2200">
                <a:latin typeface="Times New Roman Regular" panose="02020603050405020304" charset="0"/>
                <a:ea typeface="等线" charset="0"/>
                <a:cs typeface="Times New Roman Regular" panose="02020603050405020304" charset="0"/>
              </a:rPr>
              <a:t>.</a:t>
            </a:r>
            <a:r>
              <a:rPr lang="zh-CN" altLang="en-US" sz="2200">
                <a:latin typeface="Times New Roman Regular" panose="02020603050405020304" charset="0"/>
                <a:ea typeface="等线" charset="0"/>
                <a:cs typeface="Times New Roman Regular" panose="02020603050405020304" charset="0"/>
              </a:rPr>
              <a:t> </a:t>
            </a:r>
            <a:r>
              <a:rPr lang="en-US" altLang="zh-CN" sz="2200">
                <a:latin typeface="Times New Roman Regular" panose="02020603050405020304" charset="0"/>
                <a:ea typeface="等线" charset="0"/>
                <a:cs typeface="Times New Roman Regular" panose="02020603050405020304" charset="0"/>
              </a:rPr>
              <a:t> “</a:t>
            </a:r>
            <a:r>
              <a:rPr lang="zh-CN" altLang="en-US" sz="2200" i="1">
                <a:latin typeface="Times New Roman Regular" panose="02020603050405020304" charset="0"/>
                <a:ea typeface="等线" charset="0"/>
                <a:cs typeface="Times New Roman Regular" panose="02020603050405020304" charset="0"/>
              </a:rPr>
              <a:t>Software Testing</a:t>
            </a:r>
            <a:r>
              <a:rPr lang="en-US" altLang="zh-CN" sz="2200" i="1">
                <a:latin typeface="Times New Roman Regular" panose="02020603050405020304" charset="0"/>
                <a:ea typeface="等线" charset="0"/>
                <a:cs typeface="Times New Roman Regular" panose="02020603050405020304" charset="0"/>
              </a:rPr>
              <a:t>”</a:t>
            </a:r>
            <a:endParaRPr lang="en-US" altLang="zh-CN" sz="2200" i="1">
              <a:latin typeface="Times New Roman Regular" panose="02020603050405020304" charset="0"/>
              <a:ea typeface="等线" charset="0"/>
              <a:cs typeface="Times New Roman Regular" panose="02020603050405020304" charset="0"/>
            </a:endParaRPr>
          </a:p>
        </p:txBody>
      </p:sp>
    </p:spTree>
  </p:cSld>
  <p:clrMapOvr>
    <a:masterClrMapping/>
  </p:clrMapOvr>
  <p:transition advTm="36034"/>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UNIT_TABLE_BEAUTIFY" val="smartTable{2b9e3851-f274-465e-8769-af6c0181871a}"/>
  <p:tag name="TABLE_ENDDRAG_ORIGIN_RECT" val="780*352"/>
  <p:tag name="TABLE_ENDDRAG_RECT" val="93*105*780*344"/>
</p:tagLst>
</file>

<file path=ppt/tags/tag3.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8650</Words>
  <Application>WPS 演示</Application>
  <PresentationFormat>宽屏</PresentationFormat>
  <Paragraphs>1272</Paragraphs>
  <Slides>87</Slides>
  <Notes>0</Notes>
  <HiddenSlides>0</HiddenSlides>
  <MMClips>0</MMClips>
  <ScaleCrop>false</ScaleCrop>
  <HeadingPairs>
    <vt:vector size="8" baseType="variant">
      <vt:variant>
        <vt:lpstr>已用的字体</vt:lpstr>
      </vt:variant>
      <vt:variant>
        <vt:i4>46</vt:i4>
      </vt:variant>
      <vt:variant>
        <vt:lpstr>主题</vt:lpstr>
      </vt:variant>
      <vt:variant>
        <vt:i4>1</vt:i4>
      </vt:variant>
      <vt:variant>
        <vt:lpstr>嵌入 OLE 服务器</vt:lpstr>
      </vt:variant>
      <vt:variant>
        <vt:i4>3</vt:i4>
      </vt:variant>
      <vt:variant>
        <vt:lpstr>幻灯片标题</vt:lpstr>
      </vt:variant>
      <vt:variant>
        <vt:i4>87</vt:i4>
      </vt:variant>
    </vt:vector>
  </HeadingPairs>
  <TitlesOfParts>
    <vt:vector size="137" baseType="lpstr">
      <vt:lpstr>Arial</vt:lpstr>
      <vt:lpstr>宋体</vt:lpstr>
      <vt:lpstr>Wingdings</vt:lpstr>
      <vt:lpstr>Calibri</vt:lpstr>
      <vt:lpstr>Helvetica Neue</vt:lpstr>
      <vt:lpstr>Kaiti SC Bold</vt:lpstr>
      <vt:lpstr>华文宋体</vt:lpstr>
      <vt:lpstr>Xingkai TC Light</vt:lpstr>
      <vt:lpstr>Helvetica</vt:lpstr>
      <vt:lpstr>Arial Regular</vt:lpstr>
      <vt:lpstr>华文楷体</vt:lpstr>
      <vt:lpstr>Times New Roman Italic</vt:lpstr>
      <vt:lpstr>微软雅黑</vt:lpstr>
      <vt:lpstr>Calibri</vt:lpstr>
      <vt:lpstr>Kaiti SC Regular</vt:lpstr>
      <vt:lpstr>Baskerville Regular</vt:lpstr>
      <vt:lpstr>微软雅黑</vt:lpstr>
      <vt:lpstr>汉仪旗黑</vt:lpstr>
      <vt:lpstr>Arial</vt:lpstr>
      <vt:lpstr>微软雅黑</vt:lpstr>
      <vt:lpstr>Wingdings</vt:lpstr>
      <vt:lpstr>Noto Sans S Chinese Regular</vt:lpstr>
      <vt:lpstr>报隶-简</vt:lpstr>
      <vt:lpstr>Times New Roman Regular</vt:lpstr>
      <vt:lpstr>等线</vt:lpstr>
      <vt:lpstr>汉仪楷体简</vt:lpstr>
      <vt:lpstr>宋体</vt:lpstr>
      <vt:lpstr>Arial Unicode MS</vt:lpstr>
      <vt:lpstr>Calibri Light</vt:lpstr>
      <vt:lpstr>汉仪书宋二KW</vt:lpstr>
      <vt:lpstr>宋体-简</vt:lpstr>
      <vt:lpstr>苹方-简</vt:lpstr>
      <vt:lpstr>汉仪中等线KW</vt:lpstr>
      <vt:lpstr>黑体</vt:lpstr>
      <vt:lpstr>Garamond</vt:lpstr>
      <vt:lpstr>黑体</vt:lpstr>
      <vt:lpstr>华文中宋</vt:lpstr>
      <vt:lpstr>楷体_GB2312</vt:lpstr>
      <vt:lpstr>Symbol</vt:lpstr>
      <vt:lpstr>Tahoma</vt:lpstr>
      <vt:lpstr>隶书</vt:lpstr>
      <vt:lpstr>楷体_GB2312</vt:lpstr>
      <vt:lpstr>Times New Roman</vt:lpstr>
      <vt:lpstr>思源黑体 CN Bold</vt:lpstr>
      <vt:lpstr>汉仪中黑KW</vt:lpstr>
      <vt:lpstr>Kingsoft Sign</vt:lpstr>
      <vt:lpstr>Office 主题</vt:lpstr>
      <vt:lpstr>Excel.Chart.8</vt:lpstr>
      <vt:lpstr>MS_ClipArt_Gallery.2</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软件&amp;软件生命周期</vt:lpstr>
      <vt:lpstr>PowerPoint 演示文稿</vt:lpstr>
      <vt:lpstr>PowerPoint 演示文稿</vt:lpstr>
      <vt:lpstr>PowerPoint 演示文稿</vt:lpstr>
      <vt:lpstr>PowerPoint 演示文稿</vt:lpstr>
      <vt:lpstr>PowerPoint 演示文稿</vt:lpstr>
      <vt:lpstr>PowerPoint 演示文稿</vt:lpstr>
      <vt:lpstr>软件缺陷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软件质量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软件测试定义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软件测试过程模型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习题&amp;课堂总结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linyaowei</dc:creator>
  <cp:lastModifiedBy>linyaowei</cp:lastModifiedBy>
  <cp:revision>493</cp:revision>
  <dcterms:created xsi:type="dcterms:W3CDTF">2025-02-25T01:37:42Z</dcterms:created>
  <dcterms:modified xsi:type="dcterms:W3CDTF">2025-02-25T01:37:42Z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FAA72FF36A2A38551036ED641FB672C8_42</vt:lpwstr>
  </property>
</Properties>
</file>